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9144000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46465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46465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4152" y="6432804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" y="1124710"/>
            <a:ext cx="8983980" cy="56372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46465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05255" y="3648455"/>
            <a:ext cx="7315200" cy="1280160"/>
          </a:xfrm>
          <a:custGeom>
            <a:avLst/>
            <a:gdLst/>
            <a:ahLst/>
            <a:cxnLst/>
            <a:rect l="l" t="t" r="r" b="b"/>
            <a:pathLst>
              <a:path w="7315200" h="1280160">
                <a:moveTo>
                  <a:pt x="0" y="1280159"/>
                </a:moveTo>
                <a:lnTo>
                  <a:pt x="7315200" y="1280159"/>
                </a:lnTo>
                <a:lnTo>
                  <a:pt x="7315200" y="0"/>
                </a:lnTo>
                <a:lnTo>
                  <a:pt x="0" y="0"/>
                </a:lnTo>
                <a:lnTo>
                  <a:pt x="0" y="1280159"/>
                </a:lnTo>
                <a:close/>
              </a:path>
            </a:pathLst>
          </a:custGeom>
          <a:ln w="6350">
            <a:solidFill>
              <a:srgbClr val="717B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05255" y="3648455"/>
            <a:ext cx="228600" cy="1280160"/>
          </a:xfrm>
          <a:custGeom>
            <a:avLst/>
            <a:gdLst/>
            <a:ahLst/>
            <a:cxnLst/>
            <a:rect l="l" t="t" r="r" b="b"/>
            <a:pathLst>
              <a:path w="228600" h="1280160">
                <a:moveTo>
                  <a:pt x="228600" y="0"/>
                </a:moveTo>
                <a:lnTo>
                  <a:pt x="0" y="0"/>
                </a:lnTo>
                <a:lnTo>
                  <a:pt x="0" y="1280159"/>
                </a:lnTo>
                <a:lnTo>
                  <a:pt x="228600" y="1280159"/>
                </a:lnTo>
                <a:lnTo>
                  <a:pt x="228600" y="0"/>
                </a:lnTo>
                <a:close/>
              </a:path>
            </a:pathLst>
          </a:custGeom>
          <a:solidFill>
            <a:srgbClr val="717B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7669" y="189687"/>
            <a:ext cx="8328660" cy="910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rgbClr val="464652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959990"/>
            <a:ext cx="8484235" cy="3622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.png"/><Relationship Id="rId21" Type="http://schemas.openxmlformats.org/officeDocument/2006/relationships/image" Target="../media/image27.png"/><Relationship Id="rId42" Type="http://schemas.openxmlformats.org/officeDocument/2006/relationships/image" Target="../media/image48.png"/><Relationship Id="rId47" Type="http://schemas.openxmlformats.org/officeDocument/2006/relationships/image" Target="../media/image53.png"/><Relationship Id="rId63" Type="http://schemas.openxmlformats.org/officeDocument/2006/relationships/image" Target="../media/image69.png"/><Relationship Id="rId68" Type="http://schemas.openxmlformats.org/officeDocument/2006/relationships/image" Target="../media/image74.png"/><Relationship Id="rId84" Type="http://schemas.openxmlformats.org/officeDocument/2006/relationships/image" Target="../media/image90.png"/><Relationship Id="rId89" Type="http://schemas.openxmlformats.org/officeDocument/2006/relationships/image" Target="../media/image95.png"/><Relationship Id="rId112" Type="http://schemas.openxmlformats.org/officeDocument/2006/relationships/image" Target="../media/image1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9" Type="http://schemas.openxmlformats.org/officeDocument/2006/relationships/image" Target="../media/image35.png"/><Relationship Id="rId107" Type="http://schemas.openxmlformats.org/officeDocument/2006/relationships/image" Target="../media/image113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45" Type="http://schemas.openxmlformats.org/officeDocument/2006/relationships/image" Target="../media/image51.png"/><Relationship Id="rId53" Type="http://schemas.openxmlformats.org/officeDocument/2006/relationships/image" Target="../media/image59.png"/><Relationship Id="rId58" Type="http://schemas.openxmlformats.org/officeDocument/2006/relationships/image" Target="../media/image64.png"/><Relationship Id="rId66" Type="http://schemas.openxmlformats.org/officeDocument/2006/relationships/image" Target="../media/image72.png"/><Relationship Id="rId74" Type="http://schemas.openxmlformats.org/officeDocument/2006/relationships/image" Target="../media/image80.png"/><Relationship Id="rId79" Type="http://schemas.openxmlformats.org/officeDocument/2006/relationships/image" Target="../media/image85.png"/><Relationship Id="rId87" Type="http://schemas.openxmlformats.org/officeDocument/2006/relationships/image" Target="../media/image93.png"/><Relationship Id="rId102" Type="http://schemas.openxmlformats.org/officeDocument/2006/relationships/image" Target="../media/image108.png"/><Relationship Id="rId110" Type="http://schemas.openxmlformats.org/officeDocument/2006/relationships/image" Target="../media/image116.png"/><Relationship Id="rId5" Type="http://schemas.openxmlformats.org/officeDocument/2006/relationships/image" Target="../media/image11.png"/><Relationship Id="rId61" Type="http://schemas.openxmlformats.org/officeDocument/2006/relationships/image" Target="../media/image67.png"/><Relationship Id="rId82" Type="http://schemas.openxmlformats.org/officeDocument/2006/relationships/image" Target="../media/image88.png"/><Relationship Id="rId90" Type="http://schemas.openxmlformats.org/officeDocument/2006/relationships/image" Target="../media/image96.png"/><Relationship Id="rId95" Type="http://schemas.openxmlformats.org/officeDocument/2006/relationships/image" Target="../media/image101.png"/><Relationship Id="rId19" Type="http://schemas.openxmlformats.org/officeDocument/2006/relationships/image" Target="../media/image2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43" Type="http://schemas.openxmlformats.org/officeDocument/2006/relationships/image" Target="../media/image49.png"/><Relationship Id="rId48" Type="http://schemas.openxmlformats.org/officeDocument/2006/relationships/image" Target="../media/image54.png"/><Relationship Id="rId56" Type="http://schemas.openxmlformats.org/officeDocument/2006/relationships/image" Target="../media/image62.png"/><Relationship Id="rId64" Type="http://schemas.openxmlformats.org/officeDocument/2006/relationships/image" Target="../media/image70.png"/><Relationship Id="rId69" Type="http://schemas.openxmlformats.org/officeDocument/2006/relationships/image" Target="../media/image75.png"/><Relationship Id="rId77" Type="http://schemas.openxmlformats.org/officeDocument/2006/relationships/image" Target="../media/image83.png"/><Relationship Id="rId100" Type="http://schemas.openxmlformats.org/officeDocument/2006/relationships/image" Target="../media/image106.png"/><Relationship Id="rId105" Type="http://schemas.openxmlformats.org/officeDocument/2006/relationships/image" Target="../media/image111.png"/><Relationship Id="rId113" Type="http://schemas.openxmlformats.org/officeDocument/2006/relationships/image" Target="../media/image119.png"/><Relationship Id="rId8" Type="http://schemas.openxmlformats.org/officeDocument/2006/relationships/image" Target="../media/image14.png"/><Relationship Id="rId51" Type="http://schemas.openxmlformats.org/officeDocument/2006/relationships/image" Target="../media/image57.png"/><Relationship Id="rId72" Type="http://schemas.openxmlformats.org/officeDocument/2006/relationships/image" Target="../media/image78.png"/><Relationship Id="rId80" Type="http://schemas.openxmlformats.org/officeDocument/2006/relationships/image" Target="../media/image86.png"/><Relationship Id="rId85" Type="http://schemas.openxmlformats.org/officeDocument/2006/relationships/image" Target="../media/image91.png"/><Relationship Id="rId93" Type="http://schemas.openxmlformats.org/officeDocument/2006/relationships/image" Target="../media/image99.png"/><Relationship Id="rId98" Type="http://schemas.openxmlformats.org/officeDocument/2006/relationships/image" Target="../media/image104.png"/><Relationship Id="rId3" Type="http://schemas.openxmlformats.org/officeDocument/2006/relationships/image" Target="../media/image9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46" Type="http://schemas.openxmlformats.org/officeDocument/2006/relationships/image" Target="../media/image52.png"/><Relationship Id="rId59" Type="http://schemas.openxmlformats.org/officeDocument/2006/relationships/image" Target="../media/image65.png"/><Relationship Id="rId67" Type="http://schemas.openxmlformats.org/officeDocument/2006/relationships/image" Target="../media/image73.png"/><Relationship Id="rId103" Type="http://schemas.openxmlformats.org/officeDocument/2006/relationships/image" Target="../media/image109.png"/><Relationship Id="rId108" Type="http://schemas.openxmlformats.org/officeDocument/2006/relationships/image" Target="../media/image114.png"/><Relationship Id="rId20" Type="http://schemas.openxmlformats.org/officeDocument/2006/relationships/image" Target="../media/image26.png"/><Relationship Id="rId41" Type="http://schemas.openxmlformats.org/officeDocument/2006/relationships/image" Target="../media/image47.png"/><Relationship Id="rId54" Type="http://schemas.openxmlformats.org/officeDocument/2006/relationships/image" Target="../media/image60.png"/><Relationship Id="rId62" Type="http://schemas.openxmlformats.org/officeDocument/2006/relationships/image" Target="../media/image68.png"/><Relationship Id="rId70" Type="http://schemas.openxmlformats.org/officeDocument/2006/relationships/image" Target="../media/image76.png"/><Relationship Id="rId75" Type="http://schemas.openxmlformats.org/officeDocument/2006/relationships/image" Target="../media/image81.png"/><Relationship Id="rId83" Type="http://schemas.openxmlformats.org/officeDocument/2006/relationships/image" Target="../media/image89.png"/><Relationship Id="rId88" Type="http://schemas.openxmlformats.org/officeDocument/2006/relationships/image" Target="../media/image94.png"/><Relationship Id="rId91" Type="http://schemas.openxmlformats.org/officeDocument/2006/relationships/image" Target="../media/image97.png"/><Relationship Id="rId96" Type="http://schemas.openxmlformats.org/officeDocument/2006/relationships/image" Target="../media/image102.png"/><Relationship Id="rId111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49" Type="http://schemas.openxmlformats.org/officeDocument/2006/relationships/image" Target="../media/image55.png"/><Relationship Id="rId57" Type="http://schemas.openxmlformats.org/officeDocument/2006/relationships/image" Target="../media/image63.png"/><Relationship Id="rId106" Type="http://schemas.openxmlformats.org/officeDocument/2006/relationships/image" Target="../media/image112.png"/><Relationship Id="rId114" Type="http://schemas.openxmlformats.org/officeDocument/2006/relationships/image" Target="../media/image120.png"/><Relationship Id="rId10" Type="http://schemas.openxmlformats.org/officeDocument/2006/relationships/image" Target="../media/image16.png"/><Relationship Id="rId31" Type="http://schemas.openxmlformats.org/officeDocument/2006/relationships/image" Target="../media/image37.png"/><Relationship Id="rId44" Type="http://schemas.openxmlformats.org/officeDocument/2006/relationships/image" Target="../media/image50.png"/><Relationship Id="rId52" Type="http://schemas.openxmlformats.org/officeDocument/2006/relationships/image" Target="../media/image58.png"/><Relationship Id="rId60" Type="http://schemas.openxmlformats.org/officeDocument/2006/relationships/image" Target="../media/image66.png"/><Relationship Id="rId65" Type="http://schemas.openxmlformats.org/officeDocument/2006/relationships/image" Target="../media/image71.png"/><Relationship Id="rId73" Type="http://schemas.openxmlformats.org/officeDocument/2006/relationships/image" Target="../media/image79.png"/><Relationship Id="rId78" Type="http://schemas.openxmlformats.org/officeDocument/2006/relationships/image" Target="../media/image84.png"/><Relationship Id="rId81" Type="http://schemas.openxmlformats.org/officeDocument/2006/relationships/image" Target="../media/image87.png"/><Relationship Id="rId86" Type="http://schemas.openxmlformats.org/officeDocument/2006/relationships/image" Target="../media/image92.png"/><Relationship Id="rId94" Type="http://schemas.openxmlformats.org/officeDocument/2006/relationships/image" Target="../media/image100.png"/><Relationship Id="rId99" Type="http://schemas.openxmlformats.org/officeDocument/2006/relationships/image" Target="../media/image105.png"/><Relationship Id="rId101" Type="http://schemas.openxmlformats.org/officeDocument/2006/relationships/image" Target="../media/image10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9" Type="http://schemas.openxmlformats.org/officeDocument/2006/relationships/image" Target="../media/image45.png"/><Relationship Id="rId109" Type="http://schemas.openxmlformats.org/officeDocument/2006/relationships/image" Target="../media/image115.png"/><Relationship Id="rId34" Type="http://schemas.openxmlformats.org/officeDocument/2006/relationships/image" Target="../media/image40.png"/><Relationship Id="rId50" Type="http://schemas.openxmlformats.org/officeDocument/2006/relationships/image" Target="../media/image56.png"/><Relationship Id="rId55" Type="http://schemas.openxmlformats.org/officeDocument/2006/relationships/image" Target="../media/image61.png"/><Relationship Id="rId76" Type="http://schemas.openxmlformats.org/officeDocument/2006/relationships/image" Target="../media/image82.png"/><Relationship Id="rId97" Type="http://schemas.openxmlformats.org/officeDocument/2006/relationships/image" Target="../media/image103.png"/><Relationship Id="rId104" Type="http://schemas.openxmlformats.org/officeDocument/2006/relationships/image" Target="../media/image110.png"/><Relationship Id="rId7" Type="http://schemas.openxmlformats.org/officeDocument/2006/relationships/image" Target="../media/image13.png"/><Relationship Id="rId71" Type="http://schemas.openxmlformats.org/officeDocument/2006/relationships/image" Target="../media/image77.png"/><Relationship Id="rId92" Type="http://schemas.openxmlformats.org/officeDocument/2006/relationships/image" Target="../media/image9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567820"/>
              </p:ext>
            </p:extLst>
          </p:nvPr>
        </p:nvGraphicFramePr>
        <p:xfrm>
          <a:off x="911225" y="5334000"/>
          <a:ext cx="7319010" cy="14516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0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764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9FB8C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9FB8CD"/>
                      </a:solidFill>
                      <a:prstDash val="solid"/>
                    </a:lnR>
                    <a:lnT w="6350">
                      <a:solidFill>
                        <a:srgbClr val="9FB8CD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21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9FB8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525877"/>
                      </a:solidFill>
                      <a:prstDash val="solid"/>
                    </a:lnR>
                    <a:lnB w="6350">
                      <a:solidFill>
                        <a:srgbClr val="9FB8C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60"/>
                        </a:lnSpc>
                        <a:spcBef>
                          <a:spcPts val="1345"/>
                        </a:spcBef>
                      </a:pPr>
                      <a:r>
                        <a:rPr lang="bg-BG" sz="1800" dirty="0" smtClean="0">
                          <a:latin typeface="Calibri"/>
                          <a:cs typeface="Calibri"/>
                        </a:rPr>
                        <a:t>Местна инициативна група</a:t>
                      </a:r>
                    </a:p>
                    <a:p>
                      <a:pPr algn="ctr">
                        <a:lnSpc>
                          <a:spcPts val="1760"/>
                        </a:lnSpc>
                        <a:spcBef>
                          <a:spcPts val="1345"/>
                        </a:spcBef>
                      </a:pPr>
                      <a:r>
                        <a:rPr lang="bg-BG" sz="1800" dirty="0" smtClean="0">
                          <a:latin typeface="Calibri"/>
                          <a:cs typeface="Calibri"/>
                        </a:rPr>
                        <a:t>„Кирково - Златоград“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70815" marB="0">
                    <a:lnL w="19050">
                      <a:solidFill>
                        <a:srgbClr val="525877"/>
                      </a:solidFill>
                      <a:prstDash val="solid"/>
                    </a:lnL>
                    <a:lnR w="19050">
                      <a:solidFill>
                        <a:srgbClr val="525877"/>
                      </a:solidFill>
                      <a:prstDash val="solid"/>
                    </a:lnR>
                    <a:lnT w="19050">
                      <a:solidFill>
                        <a:srgbClr val="525877"/>
                      </a:solidFill>
                      <a:prstDash val="solid"/>
                    </a:lnT>
                    <a:lnB w="6350">
                      <a:solidFill>
                        <a:srgbClr val="9FB8CD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525877"/>
                      </a:solidFill>
                      <a:prstDash val="solid"/>
                    </a:lnL>
                    <a:lnR w="6350">
                      <a:solidFill>
                        <a:srgbClr val="9FB8CD"/>
                      </a:solidFill>
                      <a:prstDash val="solid"/>
                    </a:lnR>
                    <a:lnB w="6350">
                      <a:solidFill>
                        <a:srgbClr val="9FB8CD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8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525877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525877"/>
                      </a:solidFill>
                      <a:prstDash val="solid"/>
                    </a:lnL>
                    <a:lnR w="19050">
                      <a:solidFill>
                        <a:srgbClr val="525877"/>
                      </a:solidFill>
                      <a:prstDash val="solid"/>
                    </a:lnR>
                    <a:lnT w="6350">
                      <a:solidFill>
                        <a:srgbClr val="9FB8CD"/>
                      </a:solidFill>
                      <a:prstDash val="solid"/>
                    </a:lnT>
                    <a:lnB w="19050">
                      <a:solidFill>
                        <a:srgbClr val="525877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525877"/>
                      </a:solidFill>
                      <a:prstDash val="solid"/>
                    </a:lnL>
                    <a:lnT w="6350">
                      <a:solidFill>
                        <a:srgbClr val="9FB8CD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1133855" y="3725036"/>
            <a:ext cx="708342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025" marR="315595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latin typeface="Calibri"/>
                <a:cs typeface="Calibri"/>
              </a:rPr>
              <a:t>Европейското</a:t>
            </a:r>
            <a:r>
              <a:rPr sz="3200" b="1" spc="5" dirty="0">
                <a:latin typeface="Calibri"/>
                <a:cs typeface="Calibri"/>
              </a:rPr>
              <a:t> </a:t>
            </a:r>
            <a:r>
              <a:rPr sz="3200" b="1" spc="-25" dirty="0">
                <a:latin typeface="Calibri"/>
                <a:cs typeface="Calibri"/>
              </a:rPr>
              <a:t>сътрудничество</a:t>
            </a:r>
            <a:r>
              <a:rPr sz="3200" b="1" spc="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за</a:t>
            </a:r>
            <a:r>
              <a:rPr sz="3200" b="1" spc="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къси </a:t>
            </a:r>
            <a:r>
              <a:rPr sz="3200" b="1" spc="-71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вериги</a:t>
            </a:r>
            <a:r>
              <a:rPr sz="3200" b="1" spc="-1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на</a:t>
            </a:r>
            <a:r>
              <a:rPr sz="3200" b="1" spc="-5" dirty="0">
                <a:latin typeface="Calibri"/>
                <a:cs typeface="Calibri"/>
              </a:rPr>
              <a:t> доставки </a:t>
            </a:r>
            <a:r>
              <a:rPr sz="3200" b="1" dirty="0">
                <a:latin typeface="Calibri"/>
                <a:cs typeface="Calibri"/>
              </a:rPr>
              <a:t>и</a:t>
            </a:r>
            <a:r>
              <a:rPr sz="3200" b="1" spc="10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местни</a:t>
            </a:r>
            <a:r>
              <a:rPr sz="3200" b="1" spc="-10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пазари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13204" y="919240"/>
            <a:ext cx="3145059" cy="12522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970" marR="508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Възможности </a:t>
            </a:r>
            <a:r>
              <a:rPr dirty="0"/>
              <a:t>на </a:t>
            </a:r>
            <a:r>
              <a:rPr spc="-5" dirty="0"/>
              <a:t>общата </a:t>
            </a:r>
            <a:r>
              <a:rPr spc="-15" dirty="0"/>
              <a:t>селскостопанска </a:t>
            </a:r>
            <a:r>
              <a:rPr spc="-625" dirty="0"/>
              <a:t> </a:t>
            </a:r>
            <a:r>
              <a:rPr spc="-5" dirty="0"/>
              <a:t>политика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200" y="1233677"/>
            <a:ext cx="8369300" cy="5361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indent="-274955">
              <a:lnSpc>
                <a:spcPts val="216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Wingdings"/>
              <a:buChar char=""/>
              <a:tabLst>
                <a:tab pos="287655" algn="l"/>
              </a:tabLst>
            </a:pPr>
            <a:r>
              <a:rPr sz="2000" dirty="0">
                <a:latin typeface="Cambria"/>
                <a:cs typeface="Cambria"/>
              </a:rPr>
              <a:t>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при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хоризонталното,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при</a:t>
            </a:r>
            <a:endParaRPr sz="2000">
              <a:latin typeface="Cambria"/>
              <a:cs typeface="Cambria"/>
            </a:endParaRPr>
          </a:p>
          <a:p>
            <a:pPr marL="287020" marR="4043045">
              <a:lnSpc>
                <a:spcPct val="80000"/>
              </a:lnSpc>
              <a:spcBef>
                <a:spcPts val="240"/>
              </a:spcBef>
            </a:pPr>
            <a:r>
              <a:rPr sz="2000" spc="-10" dirty="0">
                <a:latin typeface="Cambria"/>
                <a:cs typeface="Cambria"/>
              </a:rPr>
              <a:t>вертикалното </a:t>
            </a:r>
            <a:r>
              <a:rPr sz="2000" spc="-15" dirty="0">
                <a:latin typeface="Cambria"/>
                <a:cs typeface="Cambria"/>
              </a:rPr>
              <a:t>сътрудничество </a:t>
            </a:r>
            <a:r>
              <a:rPr sz="2000" dirty="0">
                <a:latin typeface="Cambria"/>
                <a:cs typeface="Cambria"/>
              </a:rPr>
              <a:t>има </a:t>
            </a:r>
            <a:r>
              <a:rPr sz="2000" spc="-434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елементи, </a:t>
            </a:r>
            <a:r>
              <a:rPr sz="2000" dirty="0">
                <a:latin typeface="Cambria"/>
                <a:cs typeface="Cambria"/>
              </a:rPr>
              <a:t>с </a:t>
            </a:r>
            <a:r>
              <a:rPr sz="2000" spc="-5" dirty="0">
                <a:latin typeface="Cambria"/>
                <a:cs typeface="Cambria"/>
              </a:rPr>
              <a:t>които </a:t>
            </a:r>
            <a:r>
              <a:rPr sz="2000" dirty="0">
                <a:latin typeface="Cambria"/>
                <a:cs typeface="Cambria"/>
              </a:rPr>
              <a:t>могат </a:t>
            </a:r>
            <a:r>
              <a:rPr sz="2000" spc="-5" dirty="0">
                <a:latin typeface="Cambria"/>
                <a:cs typeface="Cambria"/>
              </a:rPr>
              <a:t>да </a:t>
            </a:r>
            <a:r>
              <a:rPr sz="2000" spc="-10" dirty="0">
                <a:latin typeface="Cambria"/>
                <a:cs typeface="Cambria"/>
              </a:rPr>
              <a:t>бъдат </a:t>
            </a:r>
            <a:r>
              <a:rPr sz="2000" spc="-5" dirty="0">
                <a:latin typeface="Cambria"/>
                <a:cs typeface="Cambria"/>
              </a:rPr>
              <a:t> подпомагани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късите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вериги.</a:t>
            </a:r>
            <a:endParaRPr sz="2000">
              <a:latin typeface="Cambria"/>
              <a:cs typeface="Cambria"/>
            </a:endParaRPr>
          </a:p>
          <a:p>
            <a:pPr marL="287020" marR="4323715" indent="-274955">
              <a:lnSpc>
                <a:spcPct val="8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Wingdings"/>
              <a:buChar char=""/>
              <a:tabLst>
                <a:tab pos="287655" algn="l"/>
              </a:tabLst>
            </a:pPr>
            <a:r>
              <a:rPr sz="2000" b="1" spc="-10" dirty="0">
                <a:latin typeface="Cambria"/>
                <a:cs typeface="Cambria"/>
              </a:rPr>
              <a:t>Хоризонталното </a:t>
            </a:r>
            <a:r>
              <a:rPr sz="2000" b="1" dirty="0">
                <a:latin typeface="Cambria"/>
                <a:cs typeface="Cambria"/>
              </a:rPr>
              <a:t>е чрез 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коопериране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dirty="0">
                <a:latin typeface="Cambria"/>
                <a:cs typeface="Cambria"/>
              </a:rPr>
              <a:t>фермери</a:t>
            </a:r>
            <a:r>
              <a:rPr sz="2000" dirty="0">
                <a:latin typeface="Cambria"/>
                <a:cs typeface="Cambria"/>
              </a:rPr>
              <a:t>, чрез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покупка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общи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складове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или</a:t>
            </a:r>
            <a:endParaRPr sz="2000">
              <a:latin typeface="Cambria"/>
              <a:cs typeface="Cambria"/>
            </a:endParaRPr>
          </a:p>
          <a:p>
            <a:pPr marL="287020">
              <a:lnSpc>
                <a:spcPts val="1680"/>
              </a:lnSpc>
            </a:pPr>
            <a:r>
              <a:rPr sz="2000" spc="-5" dirty="0">
                <a:latin typeface="Cambria"/>
                <a:cs typeface="Cambria"/>
              </a:rPr>
              <a:t>преработвателни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мощности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за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</a:t>
            </a:r>
            <a:endParaRPr sz="2000">
              <a:latin typeface="Cambria"/>
              <a:cs typeface="Cambria"/>
            </a:endParaRPr>
          </a:p>
          <a:p>
            <a:pPr marL="287020" marR="3817620">
              <a:lnSpc>
                <a:spcPts val="1920"/>
              </a:lnSpc>
              <a:spcBef>
                <a:spcPts val="220"/>
              </a:spcBef>
            </a:pPr>
            <a:r>
              <a:rPr sz="2000" spc="-10" dirty="0">
                <a:latin typeface="Cambria"/>
                <a:cs typeface="Cambria"/>
              </a:rPr>
              <a:t>може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се инвестира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-5" dirty="0">
                <a:latin typeface="Cambria"/>
                <a:cs typeface="Cambria"/>
              </a:rPr>
              <a:t> по-лесно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или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ефективно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реализиране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endParaRPr sz="2000">
              <a:latin typeface="Cambria"/>
              <a:cs typeface="Cambria"/>
            </a:endParaRPr>
          </a:p>
          <a:p>
            <a:pPr marL="287020" marR="4157345">
              <a:lnSpc>
                <a:spcPct val="80000"/>
              </a:lnSpc>
              <a:spcBef>
                <a:spcPts val="20"/>
              </a:spcBef>
            </a:pPr>
            <a:r>
              <a:rPr sz="2000" spc="-5" dirty="0">
                <a:latin typeface="Cambria"/>
                <a:cs typeface="Cambria"/>
              </a:rPr>
              <a:t>продукцията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директно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или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къса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верига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доставка.</a:t>
            </a:r>
            <a:endParaRPr sz="2000">
              <a:latin typeface="Cambria"/>
              <a:cs typeface="Cambria"/>
            </a:endParaRPr>
          </a:p>
          <a:p>
            <a:pPr marL="287020" indent="-274955">
              <a:lnSpc>
                <a:spcPts val="2160"/>
              </a:lnSpc>
              <a:spcBef>
                <a:spcPts val="120"/>
              </a:spcBef>
              <a:buClr>
                <a:srgbClr val="717BA2"/>
              </a:buClr>
              <a:buSzPct val="75000"/>
              <a:buFont typeface="Wingdings"/>
              <a:buChar char=""/>
              <a:tabLst>
                <a:tab pos="287655" algn="l"/>
              </a:tabLst>
            </a:pPr>
            <a:r>
              <a:rPr sz="2000" spc="-5" dirty="0">
                <a:latin typeface="Cambria"/>
                <a:cs typeface="Cambria"/>
              </a:rPr>
              <a:t>По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линия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вертикалното</a:t>
            </a:r>
            <a:endParaRPr sz="2000">
              <a:latin typeface="Cambria"/>
              <a:cs typeface="Cambria"/>
            </a:endParaRPr>
          </a:p>
          <a:p>
            <a:pPr marL="287020" marR="4118610" algn="just">
              <a:lnSpc>
                <a:spcPct val="80000"/>
              </a:lnSpc>
              <a:spcBef>
                <a:spcPts val="240"/>
              </a:spcBef>
            </a:pPr>
            <a:r>
              <a:rPr sz="2000" b="1" spc="-20" dirty="0">
                <a:latin typeface="Cambria"/>
                <a:cs typeface="Cambria"/>
              </a:rPr>
              <a:t>сътрудничество</a:t>
            </a:r>
            <a:r>
              <a:rPr sz="2000" spc="-20" dirty="0">
                <a:latin typeface="Cambria"/>
                <a:cs typeface="Cambria"/>
              </a:rPr>
              <a:t>: </a:t>
            </a:r>
            <a:r>
              <a:rPr sz="2000" spc="-5" dirty="0">
                <a:latin typeface="Cambria"/>
                <a:cs typeface="Cambria"/>
              </a:rPr>
              <a:t>производител </a:t>
            </a:r>
            <a:r>
              <a:rPr sz="2000" dirty="0">
                <a:latin typeface="Cambria"/>
                <a:cs typeface="Cambria"/>
              </a:rPr>
              <a:t>–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прекупвач </a:t>
            </a:r>
            <a:r>
              <a:rPr sz="2000" dirty="0">
                <a:latin typeface="Cambria"/>
                <a:cs typeface="Cambria"/>
              </a:rPr>
              <a:t>- </a:t>
            </a:r>
            <a:r>
              <a:rPr sz="2000" spc="-5" dirty="0">
                <a:latin typeface="Cambria"/>
                <a:cs typeface="Cambria"/>
              </a:rPr>
              <a:t>краен </a:t>
            </a:r>
            <a:r>
              <a:rPr sz="2000" spc="-25" dirty="0">
                <a:latin typeface="Cambria"/>
                <a:cs typeface="Cambria"/>
              </a:rPr>
              <a:t>клиент, </a:t>
            </a:r>
            <a:r>
              <a:rPr sz="2000" dirty="0">
                <a:latin typeface="Cambria"/>
                <a:cs typeface="Cambria"/>
              </a:rPr>
              <a:t>също се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дава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възможност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бъдат</a:t>
            </a:r>
            <a:endParaRPr sz="2000">
              <a:latin typeface="Cambria"/>
              <a:cs typeface="Cambria"/>
            </a:endParaRPr>
          </a:p>
          <a:p>
            <a:pPr marL="287020" algn="just">
              <a:lnSpc>
                <a:spcPts val="1680"/>
              </a:lnSpc>
            </a:pPr>
            <a:r>
              <a:rPr sz="2000" dirty="0">
                <a:latin typeface="Cambria"/>
                <a:cs typeface="Cambria"/>
              </a:rPr>
              <a:t>финансирани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средства,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за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да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може</a:t>
            </a:r>
            <a:endParaRPr sz="2000">
              <a:latin typeface="Cambria"/>
              <a:cs typeface="Cambria"/>
            </a:endParaRPr>
          </a:p>
          <a:p>
            <a:pPr marL="287020" marR="3982085" algn="just">
              <a:lnSpc>
                <a:spcPct val="80000"/>
              </a:lnSpc>
              <a:spcBef>
                <a:spcPts val="240"/>
              </a:spcBef>
            </a:pPr>
            <a:r>
              <a:rPr sz="2000" spc="-5" dirty="0">
                <a:latin typeface="Cambria"/>
                <a:cs typeface="Cambria"/>
              </a:rPr>
              <a:t>по-лесно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 </a:t>
            </a:r>
            <a:r>
              <a:rPr sz="2000" dirty="0">
                <a:latin typeface="Cambria"/>
                <a:cs typeface="Cambria"/>
              </a:rPr>
              <a:t>се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оперира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–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например,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като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квартално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магазинче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се</a:t>
            </a:r>
            <a:endParaRPr sz="2000">
              <a:latin typeface="Cambria"/>
              <a:cs typeface="Cambria"/>
            </a:endParaRPr>
          </a:p>
          <a:p>
            <a:pPr marL="287020" marR="5080" indent="-160655" algn="just">
              <a:lnSpc>
                <a:spcPct val="80000"/>
              </a:lnSpc>
              <a:tabLst>
                <a:tab pos="8355965" algn="l"/>
              </a:tabLst>
            </a:pPr>
            <a:r>
              <a:rPr sz="2000" u="dash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2000" u="dash" spc="-240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кооперира</a:t>
            </a:r>
            <a:r>
              <a:rPr sz="2000" u="dash" spc="-6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0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с</a:t>
            </a:r>
            <a:r>
              <a:rPr sz="2000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0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производител,</a:t>
            </a:r>
            <a:r>
              <a:rPr sz="2000" u="dash" spc="-5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0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който</a:t>
            </a:r>
            <a:r>
              <a:rPr sz="2000" u="dash" spc="-4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0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да </a:t>
            </a:r>
            <a:r>
              <a:rPr sz="20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	</a:t>
            </a:r>
            <a:r>
              <a:rPr sz="2000" dirty="0">
                <a:latin typeface="Cambria"/>
                <a:cs typeface="Cambria"/>
              </a:rPr>
              <a:t>                                                     предлага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продукцията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него.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3291" y="2133600"/>
            <a:ext cx="3947160" cy="26304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970" marR="508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Възможности </a:t>
            </a:r>
            <a:r>
              <a:rPr dirty="0"/>
              <a:t>на </a:t>
            </a:r>
            <a:r>
              <a:rPr spc="-5" dirty="0"/>
              <a:t>общата </a:t>
            </a:r>
            <a:r>
              <a:rPr spc="-15" dirty="0"/>
              <a:t>селскостопанска </a:t>
            </a:r>
            <a:r>
              <a:rPr spc="-625" dirty="0"/>
              <a:t> </a:t>
            </a:r>
            <a:r>
              <a:rPr spc="-5" dirty="0"/>
              <a:t>политика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200" y="1244854"/>
            <a:ext cx="8412480" cy="5222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Дава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възможност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 се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включи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специфична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тематична</a:t>
            </a:r>
            <a:endParaRPr sz="2200">
              <a:latin typeface="Cambria"/>
              <a:cs typeface="Cambria"/>
            </a:endParaRPr>
          </a:p>
          <a:p>
            <a:pPr marL="12700" marR="300990">
              <a:lnSpc>
                <a:spcPct val="100000"/>
              </a:lnSpc>
            </a:pPr>
            <a:r>
              <a:rPr sz="2200" spc="-10" dirty="0">
                <a:latin typeface="Cambria"/>
                <a:cs typeface="Cambria"/>
              </a:rPr>
              <a:t>подпрограма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къси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доставки,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като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още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 </a:t>
            </a:r>
            <a:r>
              <a:rPr sz="2200" spc="-15" dirty="0">
                <a:latin typeface="Cambria"/>
                <a:cs typeface="Cambria"/>
              </a:rPr>
              <a:t>началото 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може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бъде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получена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подкрепа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чрез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достъп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консултации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endParaRPr sz="2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200" spc="-10" dirty="0">
                <a:latin typeface="Cambria"/>
                <a:cs typeface="Cambria"/>
              </a:rPr>
              <a:t>достъп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разработването,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това 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планиране,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бизнес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20" dirty="0">
                <a:latin typeface="Cambria"/>
                <a:cs typeface="Cambria"/>
              </a:rPr>
              <a:t>модел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пр.</a:t>
            </a:r>
            <a:endParaRPr sz="2200">
              <a:latin typeface="Cambria"/>
              <a:cs typeface="Cambria"/>
            </a:endParaRPr>
          </a:p>
          <a:p>
            <a:pPr marL="12700" marR="117475" algn="just">
              <a:lnSpc>
                <a:spcPct val="100000"/>
              </a:lnSpc>
              <a:spcBef>
                <a:spcPts val="720"/>
              </a:spcBef>
            </a:pPr>
            <a:r>
              <a:rPr sz="2200" spc="-10" dirty="0">
                <a:latin typeface="Cambria"/>
                <a:cs typeface="Cambria"/>
              </a:rPr>
              <a:t>Конкретната </a:t>
            </a:r>
            <a:r>
              <a:rPr sz="2200" spc="-5" dirty="0">
                <a:latin typeface="Cambria"/>
                <a:cs typeface="Cambria"/>
              </a:rPr>
              <a:t>мярка е мярка </a:t>
            </a:r>
            <a:r>
              <a:rPr sz="2200" spc="-25" dirty="0">
                <a:latin typeface="Cambria"/>
                <a:cs typeface="Cambria"/>
              </a:rPr>
              <a:t>сътрудничество </a:t>
            </a:r>
            <a:r>
              <a:rPr sz="2200" spc="-5" dirty="0">
                <a:latin typeface="Cambria"/>
                <a:cs typeface="Cambria"/>
              </a:rPr>
              <a:t>– </a:t>
            </a:r>
            <a:r>
              <a:rPr sz="2200" spc="-10" dirty="0">
                <a:latin typeface="Cambria"/>
                <a:cs typeface="Cambria"/>
              </a:rPr>
              <a:t>хоризонталното </a:t>
            </a:r>
            <a:r>
              <a:rPr sz="2200" spc="-5" dirty="0">
                <a:latin typeface="Cambria"/>
                <a:cs typeface="Cambria"/>
              </a:rPr>
              <a:t>и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вертикалното. </a:t>
            </a:r>
            <a:r>
              <a:rPr sz="2200" spc="-5" dirty="0">
                <a:latin typeface="Cambria"/>
                <a:cs typeface="Cambria"/>
              </a:rPr>
              <a:t>Освен това могат да </a:t>
            </a:r>
            <a:r>
              <a:rPr sz="2200" spc="-15" dirty="0">
                <a:latin typeface="Cambria"/>
                <a:cs typeface="Cambria"/>
              </a:rPr>
              <a:t>бъдат </a:t>
            </a:r>
            <a:r>
              <a:rPr sz="2200" spc="-5" dirty="0">
                <a:latin typeface="Cambria"/>
                <a:cs typeface="Cambria"/>
              </a:rPr>
              <a:t>използвани и </a:t>
            </a:r>
            <a:r>
              <a:rPr sz="2200" spc="-10" dirty="0">
                <a:latin typeface="Cambria"/>
                <a:cs typeface="Cambria"/>
              </a:rPr>
              <a:t>другите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инструменти </a:t>
            </a:r>
            <a:r>
              <a:rPr sz="2200" spc="-5" dirty="0">
                <a:latin typeface="Cambria"/>
                <a:cs typeface="Cambria"/>
              </a:rPr>
              <a:t>– създаване на </a:t>
            </a:r>
            <a:r>
              <a:rPr sz="2200" spc="-10" dirty="0">
                <a:latin typeface="Cambria"/>
                <a:cs typeface="Cambria"/>
              </a:rPr>
              <a:t>групи производители, </a:t>
            </a:r>
            <a:r>
              <a:rPr sz="2200" spc="-50" dirty="0">
                <a:latin typeface="Cambria"/>
                <a:cs typeface="Cambria"/>
              </a:rPr>
              <a:t>ЛИДЕР, </a:t>
            </a:r>
            <a:r>
              <a:rPr sz="2200" spc="-15" dirty="0">
                <a:latin typeface="Cambria"/>
                <a:cs typeface="Cambria"/>
              </a:rPr>
              <a:t>схеми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качество</a:t>
            </a:r>
            <a:r>
              <a:rPr sz="2200" spc="-5" dirty="0">
                <a:latin typeface="Cambria"/>
                <a:cs typeface="Cambria"/>
              </a:rPr>
              <a:t> 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селскостопанските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продукти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храни,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основни</a:t>
            </a:r>
            <a:endParaRPr sz="2200">
              <a:latin typeface="Cambria"/>
              <a:cs typeface="Cambria"/>
            </a:endParaRPr>
          </a:p>
          <a:p>
            <a:pPr marL="12700" marR="245110" algn="just">
              <a:lnSpc>
                <a:spcPct val="100000"/>
              </a:lnSpc>
              <a:spcBef>
                <a:spcPts val="5"/>
              </a:spcBef>
            </a:pPr>
            <a:r>
              <a:rPr sz="2200" spc="-15" dirty="0">
                <a:latin typeface="Cambria"/>
                <a:cs typeface="Cambria"/>
              </a:rPr>
              <a:t>услуги </a:t>
            </a:r>
            <a:r>
              <a:rPr sz="2200" spc="-5" dirty="0">
                <a:latin typeface="Cambria"/>
                <a:cs typeface="Cambria"/>
              </a:rPr>
              <a:t>и обновяване на селата в селските райони, инвестиции в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материални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активи,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трансфер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знания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информационни</a:t>
            </a:r>
            <a:endParaRPr sz="22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дейности,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консултантски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услуги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управление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земеделски</a:t>
            </a:r>
            <a:endParaRPr sz="22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</a:pPr>
            <a:r>
              <a:rPr sz="2200" spc="-5" dirty="0">
                <a:latin typeface="Cambria"/>
                <a:cs typeface="Cambria"/>
              </a:rPr>
              <a:t>стопанства и </a:t>
            </a:r>
            <a:r>
              <a:rPr sz="2200" spc="-15" dirty="0">
                <a:latin typeface="Cambria"/>
                <a:cs typeface="Cambria"/>
              </a:rPr>
              <a:t>услуги </a:t>
            </a:r>
            <a:r>
              <a:rPr sz="2200" spc="-5" dirty="0">
                <a:latin typeface="Cambria"/>
                <a:cs typeface="Cambria"/>
              </a:rPr>
              <a:t>по заместване в стопанствата. </a:t>
            </a:r>
            <a:r>
              <a:rPr sz="2200" spc="-10" dirty="0">
                <a:latin typeface="Cambria"/>
                <a:cs typeface="Cambria"/>
              </a:rPr>
              <a:t>Националните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правителства имат </a:t>
            </a:r>
            <a:r>
              <a:rPr sz="2200" spc="-10" dirty="0">
                <a:latin typeface="Cambria"/>
                <a:cs typeface="Cambria"/>
              </a:rPr>
              <a:t>възможност </a:t>
            </a:r>
            <a:r>
              <a:rPr sz="2200" spc="-5" dirty="0">
                <a:latin typeface="Cambria"/>
                <a:cs typeface="Cambria"/>
              </a:rPr>
              <a:t>да насочат инструментите, </a:t>
            </a:r>
            <a:r>
              <a:rPr sz="2200" spc="-10" dirty="0">
                <a:latin typeface="Cambria"/>
                <a:cs typeface="Cambria"/>
              </a:rPr>
              <a:t>които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предлага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ОСП,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 </a:t>
            </a:r>
            <a:r>
              <a:rPr sz="2200" spc="-15" dirty="0">
                <a:latin typeface="Cambria"/>
                <a:cs typeface="Cambria"/>
              </a:rPr>
              <a:t>подкрепят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късите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доставки.</a:t>
            </a:r>
            <a:endParaRPr sz="22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  <a:tabLst>
                <a:tab pos="8355965" algn="l"/>
              </a:tabLst>
            </a:pPr>
            <a:r>
              <a:rPr sz="2200" b="1" spc="-5" dirty="0">
                <a:latin typeface="Cambria"/>
                <a:cs typeface="Cambria"/>
              </a:rPr>
              <a:t>К</a:t>
            </a:r>
            <a:r>
              <a:rPr sz="2200" b="1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акво </a:t>
            </a:r>
            <a:r>
              <a:rPr sz="2200" b="1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се планира</a:t>
            </a:r>
            <a:r>
              <a:rPr sz="2200" b="1" u="dash" spc="2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200" b="1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в</a:t>
            </a:r>
            <a:r>
              <a:rPr sz="2200" b="1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200" b="1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България?	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584962"/>
            <a:ext cx="718756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Член </a:t>
            </a:r>
            <a:r>
              <a:rPr sz="3200" spc="-5" dirty="0"/>
              <a:t>64, </a:t>
            </a:r>
            <a:r>
              <a:rPr sz="3200" dirty="0"/>
              <a:t>буква</a:t>
            </a:r>
            <a:r>
              <a:rPr sz="3200" spc="-20" dirty="0"/>
              <a:t> </a:t>
            </a:r>
            <a:r>
              <a:rPr sz="3200" spc="-5" dirty="0"/>
              <a:t>„ж“</a:t>
            </a:r>
            <a:r>
              <a:rPr sz="3200" spc="-10" dirty="0"/>
              <a:t> </a:t>
            </a:r>
            <a:r>
              <a:rPr sz="3200" dirty="0"/>
              <a:t>–</a:t>
            </a:r>
            <a:r>
              <a:rPr sz="3200" spc="-5" dirty="0"/>
              <a:t> </a:t>
            </a:r>
            <a:r>
              <a:rPr sz="3200" spc="-40" dirty="0"/>
              <a:t>Сътрудничество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415137" y="1629192"/>
            <a:ext cx="179705" cy="38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05"/>
              </a:lnSpc>
            </a:pPr>
            <a:r>
              <a:rPr sz="2650" spc="-365" dirty="0">
                <a:solidFill>
                  <a:srgbClr val="717BA2"/>
                </a:solidFill>
                <a:latin typeface="Microsoft Sans Serif"/>
                <a:cs typeface="Microsoft Sans Serif"/>
              </a:rPr>
              <a:t>🞂</a:t>
            </a:r>
            <a:endParaRPr sz="2650">
              <a:latin typeface="Microsoft Sans Serif"/>
              <a:cs typeface="Microsoft Sans Serif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89191" y="1406397"/>
          <a:ext cx="8425815" cy="5112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7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59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Фонд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ЕЗФРСР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4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4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Тип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интервенцията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 marL="2439670" marR="224154" indent="-2207260">
                        <a:lnSpc>
                          <a:spcPct val="114999"/>
                        </a:lnSpc>
                        <a:spcBef>
                          <a:spcPts val="425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Сътрудничество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къси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вериги</a:t>
                      </a:r>
                      <a:r>
                        <a:rPr sz="14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доставки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местни пазари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(Чл.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71, </a:t>
                      </a:r>
                      <a:r>
                        <a:rPr sz="1400" spc="-3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буква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„д“)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6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ери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т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4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а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л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н</a:t>
                      </a:r>
                      <a:r>
                        <a:rPr sz="14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о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б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х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ват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 marL="2474595" marR="178435" indent="-2289810">
                        <a:lnSpc>
                          <a:spcPct val="114999"/>
                        </a:lnSpc>
                        <a:spcBef>
                          <a:spcPts val="4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Дейностите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по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проектите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се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осъществят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територията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Република </a:t>
                      </a:r>
                      <a:r>
                        <a:rPr sz="1400" spc="-30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България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008">
                <a:tc>
                  <a:txBody>
                    <a:bodyPr/>
                    <a:lstStyle/>
                    <a:p>
                      <a:pPr marL="68580" marR="300990">
                        <a:lnSpc>
                          <a:spcPct val="114999"/>
                        </a:lnSpc>
                        <a:spcBef>
                          <a:spcPts val="745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Свързани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специфични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цели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 </a:t>
                      </a:r>
                      <a:r>
                        <a:rPr sz="14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където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</a:t>
                      </a:r>
                      <a:r>
                        <a:rPr sz="14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релевантно,</a:t>
                      </a:r>
                      <a:r>
                        <a:rPr sz="14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секторни </a:t>
                      </a:r>
                      <a:r>
                        <a:rPr sz="1400" b="1" spc="-30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приоритети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439545" marR="264795" indent="-1166495">
                        <a:lnSpc>
                          <a:spcPct val="114999"/>
                        </a:lnSpc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Специфична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цел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№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„Подобряване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позицията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земеделските </a:t>
                      </a:r>
                      <a:r>
                        <a:rPr sz="1400" spc="-30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стопани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във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веригата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стойността“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6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11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Индикатори</a:t>
                      </a:r>
                      <a:r>
                        <a:rPr sz="14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за</a:t>
                      </a:r>
                      <a:r>
                        <a:rPr sz="14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резултат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(най-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малко</a:t>
                      </a:r>
                      <a:r>
                        <a:rPr sz="14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един)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494665" marR="172720" indent="-317500">
                        <a:lnSpc>
                          <a:spcPct val="114999"/>
                        </a:lnSpc>
                        <a:spcBef>
                          <a:spcPts val="1065"/>
                        </a:spcBef>
                      </a:pPr>
                      <a:r>
                        <a:rPr sz="1400" spc="5" dirty="0">
                          <a:latin typeface="Calibri"/>
                          <a:cs typeface="Calibri"/>
                        </a:rPr>
                        <a:t>R.10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„Подобряване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организацията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веригата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доставки: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дял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3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земеделските</a:t>
                      </a:r>
                      <a:r>
                        <a:rPr sz="14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стопанства,</a:t>
                      </a:r>
                      <a:r>
                        <a:rPr sz="14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участващи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подпомагани групи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на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168275" marR="162560" algn="ctr">
                        <a:lnSpc>
                          <a:spcPct val="114999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производители,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организации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производители,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кооперативи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и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други </a:t>
                      </a:r>
                      <a:r>
                        <a:rPr sz="1400" spc="-3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форми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сътрудничество,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местни пазари,</a:t>
                      </a:r>
                      <a:r>
                        <a:rPr sz="14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къси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вериги</a:t>
                      </a:r>
                      <a:r>
                        <a:rPr sz="14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доставки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схеми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за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качество“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24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Допустими</a:t>
                      </a:r>
                      <a:r>
                        <a:rPr sz="14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бенефициенти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9FB8CD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682114" marR="1220470" indent="-452755">
                        <a:lnSpc>
                          <a:spcPct val="114999"/>
                        </a:lnSpc>
                        <a:spcBef>
                          <a:spcPts val="43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Обединения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къси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вериги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доставки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400" spc="-3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обединения</a:t>
                      </a:r>
                      <a:r>
                        <a:rPr sz="14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за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местни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пазари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6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7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9FB8CD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717BA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6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370" y="260984"/>
            <a:ext cx="7907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Описание</a:t>
            </a:r>
            <a:r>
              <a:rPr sz="3200" spc="-3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dirty="0"/>
              <a:t>дизайна</a:t>
            </a:r>
            <a:r>
              <a:rPr sz="3200" spc="-10" dirty="0"/>
              <a:t> на </a:t>
            </a:r>
            <a:r>
              <a:rPr sz="3200" spc="-5" dirty="0"/>
              <a:t>интервенцията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359663" y="1053083"/>
            <a:ext cx="8784590" cy="5789930"/>
          </a:xfrm>
          <a:custGeom>
            <a:avLst/>
            <a:gdLst/>
            <a:ahLst/>
            <a:cxnLst/>
            <a:rect l="l" t="t" r="r" b="b"/>
            <a:pathLst>
              <a:path w="8784590" h="5789930">
                <a:moveTo>
                  <a:pt x="8784336" y="0"/>
                </a:moveTo>
                <a:lnTo>
                  <a:pt x="0" y="0"/>
                </a:lnTo>
                <a:lnTo>
                  <a:pt x="0" y="5789676"/>
                </a:lnTo>
                <a:lnTo>
                  <a:pt x="8784336" y="5789676"/>
                </a:lnTo>
                <a:lnTo>
                  <a:pt x="8784336" y="0"/>
                </a:lnTo>
                <a:close/>
              </a:path>
            </a:pathLst>
          </a:custGeom>
          <a:solidFill>
            <a:srgbClr val="F0E6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7794" y="1041908"/>
            <a:ext cx="8599805" cy="27956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ts val="2735"/>
              </a:lnSpc>
              <a:spcBef>
                <a:spcPts val="1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400" b="1" spc="-10" dirty="0">
                <a:latin typeface="Cambria"/>
                <a:cs typeface="Cambria"/>
              </a:rPr>
              <a:t>Скъсяването </a:t>
            </a:r>
            <a:r>
              <a:rPr sz="2400" b="1" spc="-5" dirty="0">
                <a:latin typeface="Cambria"/>
                <a:cs typeface="Cambria"/>
              </a:rPr>
              <a:t>на</a:t>
            </a:r>
            <a:r>
              <a:rPr sz="2400" b="1" spc="-10" dirty="0">
                <a:latin typeface="Cambria"/>
                <a:cs typeface="Cambria"/>
              </a:rPr>
              <a:t> веригата</a:t>
            </a:r>
            <a:r>
              <a:rPr sz="2400" b="1" spc="2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на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доставки</a:t>
            </a:r>
            <a:r>
              <a:rPr sz="2400" b="1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</a:p>
          <a:p>
            <a:pPr marL="287020">
              <a:lnSpc>
                <a:spcPts val="2590"/>
              </a:lnSpc>
            </a:pPr>
            <a:r>
              <a:rPr sz="2400" spc="-5" dirty="0">
                <a:latin typeface="Cambria"/>
                <a:cs typeface="Cambria"/>
              </a:rPr>
              <a:t>селскостопански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продукти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дава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възможност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от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една</a:t>
            </a:r>
            <a:endParaRPr sz="2400" dirty="0">
              <a:latin typeface="Cambria"/>
              <a:cs typeface="Cambria"/>
            </a:endParaRPr>
          </a:p>
          <a:p>
            <a:pPr marL="287020" marR="358140">
              <a:lnSpc>
                <a:spcPts val="2590"/>
              </a:lnSpc>
              <a:spcBef>
                <a:spcPts val="185"/>
              </a:spcBef>
            </a:pPr>
            <a:r>
              <a:rPr sz="2400" b="1" dirty="0">
                <a:latin typeface="Cambria"/>
                <a:cs typeface="Cambria"/>
              </a:rPr>
              <a:t>страна да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се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гарантира</a:t>
            </a:r>
            <a:r>
              <a:rPr sz="2400" b="1" spc="3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качество</a:t>
            </a:r>
            <a:r>
              <a:rPr sz="2400" b="1" spc="1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на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20" dirty="0">
                <a:latin typeface="Cambria"/>
                <a:cs typeface="Cambria"/>
              </a:rPr>
              <a:t>продуктите,</a:t>
            </a:r>
            <a:r>
              <a:rPr sz="2400" b="1" spc="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и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от 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spc="-25" dirty="0">
                <a:latin typeface="Cambria"/>
                <a:cs typeface="Cambria"/>
              </a:rPr>
              <a:t>друга</a:t>
            </a:r>
            <a:r>
              <a:rPr sz="2400" b="1" spc="2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–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да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се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увеличи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стойността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за </a:t>
            </a:r>
            <a:r>
              <a:rPr sz="2400" b="1" spc="-20" dirty="0">
                <a:latin typeface="Cambria"/>
                <a:cs typeface="Cambria"/>
              </a:rPr>
              <a:t>производителите.</a:t>
            </a:r>
            <a:endParaRPr sz="2400" dirty="0">
              <a:latin typeface="Cambria"/>
              <a:cs typeface="Cambria"/>
            </a:endParaRPr>
          </a:p>
          <a:p>
            <a:pPr marL="287020" marR="5080" indent="-274320">
              <a:lnSpc>
                <a:spcPts val="259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400" b="1" spc="-10" dirty="0">
                <a:latin typeface="Cambria"/>
                <a:cs typeface="Cambria"/>
              </a:rPr>
              <a:t>Популяризирането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късите вериги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местите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пазари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ще създаде добавена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стойност</a:t>
            </a:r>
            <a:r>
              <a:rPr sz="2400" dirty="0">
                <a:latin typeface="Cambria"/>
                <a:cs typeface="Cambria"/>
              </a:rPr>
              <a:t> на</a:t>
            </a:r>
          </a:p>
          <a:p>
            <a:pPr marL="287020" marR="848360">
              <a:lnSpc>
                <a:spcPts val="2590"/>
              </a:lnSpc>
            </a:pPr>
            <a:r>
              <a:rPr sz="2400" spc="-5" dirty="0">
                <a:latin typeface="Cambria"/>
                <a:cs typeface="Cambria"/>
              </a:rPr>
              <a:t>селскостопанските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продукти,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местното</a:t>
            </a:r>
            <a:r>
              <a:rPr sz="2400" spc="-5" dirty="0">
                <a:latin typeface="Cambria"/>
                <a:cs typeface="Cambria"/>
              </a:rPr>
              <a:t> развитие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местната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0" dirty="0" err="1">
                <a:latin typeface="Cambria"/>
                <a:cs typeface="Cambria"/>
              </a:rPr>
              <a:t>идентичност</a:t>
            </a:r>
            <a:r>
              <a:rPr sz="2400" spc="-20" dirty="0" smtClean="0">
                <a:latin typeface="Cambria"/>
                <a:cs typeface="Cambria"/>
              </a:rPr>
              <a:t>.</a:t>
            </a:r>
            <a:endParaRPr sz="24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2437" y="189102"/>
            <a:ext cx="7907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Описание</a:t>
            </a:r>
            <a:r>
              <a:rPr sz="3200" spc="-3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dirty="0"/>
              <a:t>дизайна</a:t>
            </a:r>
            <a:r>
              <a:rPr sz="3200" spc="-10" dirty="0"/>
              <a:t> на </a:t>
            </a:r>
            <a:r>
              <a:rPr sz="3200" spc="-5" dirty="0"/>
              <a:t>интервенцията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179831" y="836675"/>
            <a:ext cx="8784590" cy="5805170"/>
          </a:xfrm>
          <a:custGeom>
            <a:avLst/>
            <a:gdLst/>
            <a:ahLst/>
            <a:cxnLst/>
            <a:rect l="l" t="t" r="r" b="b"/>
            <a:pathLst>
              <a:path w="8784590" h="5805170">
                <a:moveTo>
                  <a:pt x="8784336" y="0"/>
                </a:moveTo>
                <a:lnTo>
                  <a:pt x="0" y="0"/>
                </a:lnTo>
                <a:lnTo>
                  <a:pt x="0" y="5804916"/>
                </a:lnTo>
                <a:lnTo>
                  <a:pt x="8784336" y="5804916"/>
                </a:lnTo>
                <a:lnTo>
                  <a:pt x="8784336" y="0"/>
                </a:lnTo>
                <a:close/>
              </a:path>
            </a:pathLst>
          </a:custGeom>
          <a:solidFill>
            <a:srgbClr val="FDF8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8267" y="795273"/>
            <a:ext cx="8536940" cy="549402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287020" marR="951230" indent="-274320">
              <a:lnSpc>
                <a:spcPts val="211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Налага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потребността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облекчаване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изискванията,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регламентиращи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късите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доставка,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което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1870"/>
              </a:lnSpc>
            </a:pPr>
            <a:r>
              <a:rPr sz="2200" spc="-5" dirty="0">
                <a:latin typeface="Cambria"/>
                <a:cs typeface="Cambria"/>
              </a:rPr>
              <a:t>предпоставка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изсветляването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им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свободното</a:t>
            </a:r>
            <a:r>
              <a:rPr sz="2200" spc="-5" dirty="0">
                <a:latin typeface="Cambria"/>
                <a:cs typeface="Cambria"/>
              </a:rPr>
              <a:t> им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375"/>
              </a:lnSpc>
            </a:pPr>
            <a:r>
              <a:rPr sz="2200" spc="-5" dirty="0">
                <a:latin typeface="Cambria"/>
                <a:cs typeface="Cambria"/>
              </a:rPr>
              <a:t>функциониране.</a:t>
            </a:r>
            <a:endParaRPr sz="2200">
              <a:latin typeface="Cambria"/>
              <a:cs typeface="Cambria"/>
            </a:endParaRPr>
          </a:p>
          <a:p>
            <a:pPr marL="287020" marR="339725" indent="-274320" algn="just">
              <a:lnSpc>
                <a:spcPct val="8000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200" spc="-15" dirty="0">
                <a:latin typeface="Cambria"/>
                <a:cs typeface="Cambria"/>
              </a:rPr>
              <a:t>Необходимо </a:t>
            </a:r>
            <a:r>
              <a:rPr sz="2200" spc="-5" dirty="0">
                <a:latin typeface="Cambria"/>
                <a:cs typeface="Cambria"/>
              </a:rPr>
              <a:t>е обвързване на </a:t>
            </a:r>
            <a:r>
              <a:rPr sz="2200" spc="-10" dirty="0">
                <a:latin typeface="Cambria"/>
                <a:cs typeface="Cambria"/>
              </a:rPr>
              <a:t>подпомагането </a:t>
            </a:r>
            <a:r>
              <a:rPr sz="2200" spc="-5" dirty="0">
                <a:latin typeface="Cambria"/>
                <a:cs typeface="Cambria"/>
              </a:rPr>
              <a:t>с </a:t>
            </a:r>
            <a:r>
              <a:rPr sz="2200" spc="-15" dirty="0">
                <a:latin typeface="Cambria"/>
                <a:cs typeface="Cambria"/>
              </a:rPr>
              <a:t>резултати, </a:t>
            </a:r>
            <a:r>
              <a:rPr sz="2200" spc="-10" dirty="0">
                <a:latin typeface="Cambria"/>
                <a:cs typeface="Cambria"/>
              </a:rPr>
              <a:t>като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производство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реализирани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обороти.</a:t>
            </a:r>
            <a:endParaRPr sz="2200">
              <a:latin typeface="Cambria"/>
              <a:cs typeface="Cambria"/>
            </a:endParaRPr>
          </a:p>
          <a:p>
            <a:pPr marL="287020" marR="407034" indent="-274320" algn="just">
              <a:lnSpc>
                <a:spcPts val="2110"/>
              </a:lnSpc>
              <a:spcBef>
                <a:spcPts val="58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Налага се </a:t>
            </a:r>
            <a:r>
              <a:rPr sz="2200" spc="-20" dirty="0">
                <a:latin typeface="Cambria"/>
                <a:cs typeface="Cambria"/>
              </a:rPr>
              <a:t>преглед </a:t>
            </a:r>
            <a:r>
              <a:rPr sz="2200" spc="-5" dirty="0">
                <a:latin typeface="Cambria"/>
                <a:cs typeface="Cambria"/>
              </a:rPr>
              <a:t>и контрол по </a:t>
            </a:r>
            <a:r>
              <a:rPr sz="2200" spc="-10" dirty="0">
                <a:latin typeface="Cambria"/>
                <a:cs typeface="Cambria"/>
              </a:rPr>
              <a:t>отношение </a:t>
            </a:r>
            <a:r>
              <a:rPr sz="2200" spc="-5" dirty="0">
                <a:latin typeface="Cambria"/>
                <a:cs typeface="Cambria"/>
              </a:rPr>
              <a:t>на </a:t>
            </a:r>
            <a:r>
              <a:rPr sz="2200" spc="-10" dirty="0">
                <a:latin typeface="Cambria"/>
                <a:cs typeface="Cambria"/>
              </a:rPr>
              <a:t>стандартите </a:t>
            </a:r>
            <a:r>
              <a:rPr sz="2200" spc="-5" dirty="0">
                <a:latin typeface="Cambria"/>
                <a:cs typeface="Cambria"/>
              </a:rPr>
              <a:t>за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безопасност при </a:t>
            </a:r>
            <a:r>
              <a:rPr sz="2200" spc="-10" dirty="0">
                <a:latin typeface="Cambria"/>
                <a:cs typeface="Cambria"/>
              </a:rPr>
              <a:t>продажбите </a:t>
            </a:r>
            <a:r>
              <a:rPr sz="2200" spc="-25" dirty="0">
                <a:latin typeface="Cambria"/>
                <a:cs typeface="Cambria"/>
              </a:rPr>
              <a:t>от </a:t>
            </a:r>
            <a:r>
              <a:rPr sz="2200" spc="-5" dirty="0">
                <a:latin typeface="Cambria"/>
                <a:cs typeface="Cambria"/>
              </a:rPr>
              <a:t>късите вериги, съобразени с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възможностите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земеделските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производители.</a:t>
            </a:r>
            <a:endParaRPr sz="2200">
              <a:latin typeface="Cambria"/>
              <a:cs typeface="Cambria"/>
            </a:endParaRPr>
          </a:p>
          <a:p>
            <a:pPr marL="287020" marR="1114425" indent="-274320" algn="just">
              <a:lnSpc>
                <a:spcPct val="80000"/>
              </a:lnSpc>
              <a:spcBef>
                <a:spcPts val="62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200" spc="-20" dirty="0">
                <a:latin typeface="Cambria"/>
                <a:cs typeface="Cambria"/>
              </a:rPr>
              <a:t>Регулирането </a:t>
            </a:r>
            <a:r>
              <a:rPr sz="2200" spc="-5" dirty="0">
                <a:latin typeface="Cambria"/>
                <a:cs typeface="Cambria"/>
              </a:rPr>
              <a:t>на директните </a:t>
            </a:r>
            <a:r>
              <a:rPr sz="2200" spc="-15" dirty="0">
                <a:latin typeface="Cambria"/>
                <a:cs typeface="Cambria"/>
              </a:rPr>
              <a:t>продажби </a:t>
            </a:r>
            <a:r>
              <a:rPr sz="2200" spc="-5" dirty="0">
                <a:latin typeface="Cambria"/>
                <a:cs typeface="Cambria"/>
              </a:rPr>
              <a:t>е </a:t>
            </a:r>
            <a:r>
              <a:rPr sz="2200" spc="-15" dirty="0">
                <a:latin typeface="Cambria"/>
                <a:cs typeface="Cambria"/>
              </a:rPr>
              <a:t>необходимо </a:t>
            </a:r>
            <a:r>
              <a:rPr sz="2200" spc="-5" dirty="0">
                <a:latin typeface="Cambria"/>
                <a:cs typeface="Cambria"/>
              </a:rPr>
              <a:t>за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засилване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контрола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върху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хигиенните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екологични</a:t>
            </a:r>
            <a:endParaRPr sz="2200">
              <a:latin typeface="Cambria"/>
              <a:cs typeface="Cambria"/>
            </a:endParaRPr>
          </a:p>
          <a:p>
            <a:pPr marL="287020" algn="just">
              <a:lnSpc>
                <a:spcPts val="2110"/>
              </a:lnSpc>
            </a:pPr>
            <a:r>
              <a:rPr sz="2200" spc="-10" dirty="0">
                <a:latin typeface="Cambria"/>
                <a:cs typeface="Cambria"/>
              </a:rPr>
              <a:t>стандарти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продажбите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хранителни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суровини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продукти.</a:t>
            </a:r>
            <a:endParaRPr sz="2200">
              <a:latin typeface="Cambria"/>
              <a:cs typeface="Cambria"/>
            </a:endParaRPr>
          </a:p>
          <a:p>
            <a:pPr marL="287020" indent="-274320" algn="just">
              <a:lnSpc>
                <a:spcPts val="2375"/>
              </a:lnSpc>
              <a:spcBef>
                <a:spcPts val="7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200" spc="-20" dirty="0">
                <a:latin typeface="Cambria"/>
                <a:cs typeface="Cambria"/>
              </a:rPr>
              <a:t>Резултатите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анализа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дават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основание,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участието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5" dirty="0">
                <a:latin typeface="Cambria"/>
                <a:cs typeface="Cambria"/>
              </a:rPr>
              <a:t>земеделските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производители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създаването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разпределението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добавената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стойност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във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веригите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доставка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секторите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0"/>
              </a:lnSpc>
            </a:pPr>
            <a:r>
              <a:rPr sz="2200" spc="-15" dirty="0">
                <a:latin typeface="Cambria"/>
                <a:cs typeface="Cambria"/>
              </a:rPr>
              <a:t>„Мляко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млечни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35" dirty="0">
                <a:latin typeface="Cambria"/>
                <a:cs typeface="Cambria"/>
              </a:rPr>
              <a:t>продукти“,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0" dirty="0">
                <a:latin typeface="Cambria"/>
                <a:cs typeface="Cambria"/>
              </a:rPr>
              <a:t>„Месо“,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„Плодове</a:t>
            </a:r>
            <a:r>
              <a:rPr sz="2200" spc="-5" dirty="0">
                <a:latin typeface="Cambria"/>
                <a:cs typeface="Cambria"/>
              </a:rPr>
              <a:t> 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зеленчуци“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0"/>
              </a:lnSpc>
            </a:pPr>
            <a:r>
              <a:rPr sz="2200" spc="-10" dirty="0">
                <a:latin typeface="Cambria"/>
                <a:cs typeface="Cambria"/>
              </a:rPr>
              <a:t>„Биологично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производство“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 </a:t>
            </a:r>
            <a:r>
              <a:rPr sz="2200" spc="-10" dirty="0">
                <a:latin typeface="Cambria"/>
                <a:cs typeface="Cambria"/>
              </a:rPr>
              <a:t>бъде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оценено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като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0"/>
              </a:lnSpc>
            </a:pPr>
            <a:r>
              <a:rPr sz="2200" spc="-5" dirty="0">
                <a:latin typeface="Cambria"/>
                <a:cs typeface="Cambria"/>
              </a:rPr>
              <a:t>неравностойно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неустойчиво.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Намалява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делът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първичното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375"/>
              </a:lnSpc>
            </a:pPr>
            <a:r>
              <a:rPr sz="2200" spc="-10" dirty="0">
                <a:latin typeface="Cambria"/>
                <a:cs typeface="Cambria"/>
              </a:rPr>
              <a:t>производство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добавената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стойност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тези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сектори.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54151" y="836675"/>
            <a:ext cx="8293734" cy="5805170"/>
            <a:chOff x="454151" y="836675"/>
            <a:chExt cx="8293734" cy="5805170"/>
          </a:xfrm>
        </p:grpSpPr>
        <p:sp>
          <p:nvSpPr>
            <p:cNvPr id="4" name="object 4"/>
            <p:cNvSpPr/>
            <p:nvPr/>
          </p:nvSpPr>
          <p:spPr>
            <a:xfrm>
              <a:off x="454151" y="6432804"/>
              <a:ext cx="120650" cy="190500"/>
            </a:xfrm>
            <a:custGeom>
              <a:avLst/>
              <a:gdLst/>
              <a:ahLst/>
              <a:cxnLst/>
              <a:rect l="l" t="t" r="r" b="b"/>
              <a:pathLst>
                <a:path w="120650" h="190500">
                  <a:moveTo>
                    <a:pt x="0" y="0"/>
                  </a:moveTo>
                  <a:lnTo>
                    <a:pt x="0" y="190500"/>
                  </a:lnTo>
                  <a:lnTo>
                    <a:pt x="120396" y="95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8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9495" y="836675"/>
              <a:ext cx="8208645" cy="5805170"/>
            </a:xfrm>
            <a:custGeom>
              <a:avLst/>
              <a:gdLst/>
              <a:ahLst/>
              <a:cxnLst/>
              <a:rect l="l" t="t" r="r" b="b"/>
              <a:pathLst>
                <a:path w="8208645" h="5805170">
                  <a:moveTo>
                    <a:pt x="8208264" y="0"/>
                  </a:moveTo>
                  <a:lnTo>
                    <a:pt x="0" y="0"/>
                  </a:lnTo>
                  <a:lnTo>
                    <a:pt x="0" y="5804916"/>
                  </a:lnTo>
                  <a:lnTo>
                    <a:pt x="8208264" y="5804916"/>
                  </a:lnTo>
                  <a:lnTo>
                    <a:pt x="8208264" y="0"/>
                  </a:lnTo>
                  <a:close/>
                </a:path>
              </a:pathLst>
            </a:custGeom>
            <a:solidFill>
              <a:srgbClr val="F0E6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2437" y="189102"/>
            <a:ext cx="7907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Описание</a:t>
            </a:r>
            <a:r>
              <a:rPr sz="3200" spc="-3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dirty="0"/>
              <a:t>дизайна</a:t>
            </a:r>
            <a:r>
              <a:rPr sz="3200" spc="-10" dirty="0"/>
              <a:t> на </a:t>
            </a:r>
            <a:r>
              <a:rPr sz="3200" spc="-5" dirty="0"/>
              <a:t>интервенцията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444500" y="825753"/>
            <a:ext cx="8255000" cy="5634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  <a:tabLst>
                <a:tab pos="460375" algn="l"/>
                <a:tab pos="8241665" algn="l"/>
              </a:tabLst>
            </a:pPr>
            <a:r>
              <a:rPr sz="1800" u="dash" spc="5" dirty="0">
                <a:solidFill>
                  <a:srgbClr val="717BA2"/>
                </a:solidFill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1800" u="dash" spc="10" dirty="0">
                <a:solidFill>
                  <a:srgbClr val="717BA2"/>
                </a:solidFill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dash" spc="-245" dirty="0">
                <a:solidFill>
                  <a:srgbClr val="717BA2"/>
                </a:solidFill>
                <a:uFill>
                  <a:solidFill>
                    <a:srgbClr val="9FB8CD"/>
                  </a:solidFill>
                </a:uFill>
                <a:latin typeface="Microsoft Sans Serif"/>
                <a:cs typeface="Microsoft Sans Serif"/>
              </a:rPr>
              <a:t>🞂	</a:t>
            </a:r>
            <a:r>
              <a:rPr sz="2400" u="dash" spc="-3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Голяма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част</a:t>
            </a:r>
            <a:r>
              <a:rPr sz="2400" u="dash" spc="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2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от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земеделските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производители</a:t>
            </a:r>
            <a:r>
              <a:rPr sz="2400" u="dash" spc="-2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са	</a:t>
            </a:r>
            <a:endParaRPr sz="2400">
              <a:latin typeface="Cambria"/>
              <a:cs typeface="Cambria"/>
            </a:endParaRPr>
          </a:p>
          <a:p>
            <a:pPr marL="461009" marR="1055370">
              <a:lnSpc>
                <a:spcPts val="2590"/>
              </a:lnSpc>
              <a:spcBef>
                <a:spcPts val="185"/>
              </a:spcBef>
            </a:pPr>
            <a:r>
              <a:rPr sz="2400" dirty="0">
                <a:latin typeface="Cambria"/>
                <a:cs typeface="Cambria"/>
              </a:rPr>
              <a:t>изключени и не са </a:t>
            </a:r>
            <a:r>
              <a:rPr sz="2400" spc="-5" dirty="0">
                <a:latin typeface="Cambria"/>
                <a:cs typeface="Cambria"/>
              </a:rPr>
              <a:t>интегрирани </a:t>
            </a:r>
            <a:r>
              <a:rPr sz="2400" dirty="0">
                <a:latin typeface="Cambria"/>
                <a:cs typeface="Cambria"/>
              </a:rPr>
              <a:t>във </a:t>
            </a:r>
            <a:r>
              <a:rPr sz="2400" spc="-5" dirty="0">
                <a:latin typeface="Cambria"/>
                <a:cs typeface="Cambria"/>
              </a:rPr>
              <a:t>веригата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стойността.</a:t>
            </a:r>
            <a:endParaRPr sz="2400">
              <a:latin typeface="Cambria"/>
              <a:cs typeface="Cambria"/>
            </a:endParaRPr>
          </a:p>
          <a:p>
            <a:pPr marL="186690" marR="2314575">
              <a:lnSpc>
                <a:spcPts val="2590"/>
              </a:lnSpc>
              <a:spcBef>
                <a:spcPts val="605"/>
              </a:spcBef>
            </a:pPr>
            <a:r>
              <a:rPr sz="2400" b="1" spc="-10" dirty="0">
                <a:latin typeface="Cambria"/>
                <a:cs typeface="Cambria"/>
              </a:rPr>
              <a:t>Особено </a:t>
            </a:r>
            <a:r>
              <a:rPr sz="2400" b="1" spc="-5" dirty="0">
                <a:latin typeface="Cambria"/>
                <a:cs typeface="Cambria"/>
              </a:rPr>
              <a:t>остър </a:t>
            </a:r>
            <a:r>
              <a:rPr sz="2400" b="1" dirty="0">
                <a:latin typeface="Cambria"/>
                <a:cs typeface="Cambria"/>
              </a:rPr>
              <a:t>е </a:t>
            </a:r>
            <a:r>
              <a:rPr sz="2400" b="1" spc="-5" dirty="0">
                <a:latin typeface="Cambria"/>
                <a:cs typeface="Cambria"/>
              </a:rPr>
              <a:t>проблема за </a:t>
            </a:r>
            <a:r>
              <a:rPr sz="2400" b="1" spc="-10" dirty="0">
                <a:latin typeface="Cambria"/>
                <a:cs typeface="Cambria"/>
              </a:rPr>
              <a:t>млечното </a:t>
            </a:r>
            <a:r>
              <a:rPr sz="2400" b="1" spc="-51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животновъдство.</a:t>
            </a:r>
            <a:endParaRPr sz="2400">
              <a:latin typeface="Cambria"/>
              <a:cs typeface="Cambria"/>
            </a:endParaRPr>
          </a:p>
          <a:p>
            <a:pPr marL="186690" marR="836294">
              <a:lnSpc>
                <a:spcPts val="2590"/>
              </a:lnSpc>
              <a:spcBef>
                <a:spcPts val="605"/>
              </a:spcBef>
            </a:pPr>
            <a:r>
              <a:rPr sz="2400" dirty="0">
                <a:latin typeface="Cambria"/>
                <a:cs typeface="Cambria"/>
              </a:rPr>
              <a:t>Цели </a:t>
            </a:r>
            <a:r>
              <a:rPr sz="2400" b="1" spc="-5" dirty="0">
                <a:latin typeface="Cambria"/>
                <a:cs typeface="Cambria"/>
              </a:rPr>
              <a:t>49 </a:t>
            </a:r>
            <a:r>
              <a:rPr sz="2400" b="1" dirty="0">
                <a:latin typeface="Cambria"/>
                <a:cs typeface="Cambria"/>
              </a:rPr>
              <a:t>% </a:t>
            </a:r>
            <a:r>
              <a:rPr sz="2400" b="1" spc="-10" dirty="0">
                <a:latin typeface="Cambria"/>
                <a:cs typeface="Cambria"/>
              </a:rPr>
              <a:t>от суровото </a:t>
            </a:r>
            <a:r>
              <a:rPr sz="2400" b="1" spc="-15" dirty="0">
                <a:latin typeface="Cambria"/>
                <a:cs typeface="Cambria"/>
              </a:rPr>
              <a:t>мляко </a:t>
            </a:r>
            <a:r>
              <a:rPr sz="2400" b="1" spc="-5" dirty="0">
                <a:latin typeface="Cambria"/>
                <a:cs typeface="Cambria"/>
              </a:rPr>
              <a:t>остава за </a:t>
            </a:r>
            <a:r>
              <a:rPr sz="2400" b="1" spc="-10" dirty="0">
                <a:latin typeface="Cambria"/>
                <a:cs typeface="Cambria"/>
              </a:rPr>
              <a:t>собствена </a:t>
            </a:r>
            <a:r>
              <a:rPr sz="2400" b="1" spc="-51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консумация </a:t>
            </a:r>
            <a:r>
              <a:rPr sz="2400" b="1" spc="-5" dirty="0">
                <a:latin typeface="Cambria"/>
                <a:cs typeface="Cambria"/>
              </a:rPr>
              <a:t>или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се реализира</a:t>
            </a:r>
            <a:r>
              <a:rPr sz="2400" b="1" spc="1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чрез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директни</a:t>
            </a:r>
            <a:endParaRPr sz="2400">
              <a:latin typeface="Cambria"/>
              <a:cs typeface="Cambria"/>
            </a:endParaRPr>
          </a:p>
          <a:p>
            <a:pPr marL="186690" marR="189865">
              <a:lnSpc>
                <a:spcPts val="2590"/>
              </a:lnSpc>
              <a:spcBef>
                <a:spcPts val="5"/>
              </a:spcBef>
            </a:pPr>
            <a:r>
              <a:rPr sz="2400" b="1" spc="-20" dirty="0">
                <a:latin typeface="Cambria"/>
                <a:cs typeface="Cambria"/>
              </a:rPr>
              <a:t>продажби </a:t>
            </a:r>
            <a:r>
              <a:rPr sz="2400" dirty="0">
                <a:latin typeface="Cambria"/>
                <a:cs typeface="Cambria"/>
              </a:rPr>
              <a:t>и същевременно само 15 %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spc="-5" dirty="0">
                <a:latin typeface="Cambria"/>
                <a:cs typeface="Cambria"/>
              </a:rPr>
              <a:t>произведеното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мляко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регистрирани</a:t>
            </a:r>
            <a:r>
              <a:rPr sz="2400" dirty="0">
                <a:latin typeface="Cambria"/>
                <a:cs typeface="Cambria"/>
              </a:rPr>
              <a:t> по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Наредба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№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26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2010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100" dirty="0">
                <a:latin typeface="Cambria"/>
                <a:cs typeface="Cambria"/>
              </a:rPr>
              <a:t>г.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директни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5" dirty="0">
                <a:latin typeface="Cambria"/>
                <a:cs typeface="Cambria"/>
              </a:rPr>
              <a:t> малки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количества</a:t>
            </a:r>
            <a:r>
              <a:rPr sz="2400" dirty="0">
                <a:latin typeface="Cambria"/>
                <a:cs typeface="Cambria"/>
              </a:rPr>
              <a:t> суровини</a:t>
            </a:r>
            <a:endParaRPr sz="2400">
              <a:latin typeface="Cambria"/>
              <a:cs typeface="Cambria"/>
            </a:endParaRPr>
          </a:p>
          <a:p>
            <a:pPr marL="186690">
              <a:lnSpc>
                <a:spcPts val="2560"/>
              </a:lnSpc>
            </a:pPr>
            <a:r>
              <a:rPr sz="2400" dirty="0">
                <a:latin typeface="Cambria"/>
                <a:cs typeface="Cambria"/>
              </a:rPr>
              <a:t>обекти.</a:t>
            </a:r>
            <a:endParaRPr sz="2400">
              <a:latin typeface="Cambria"/>
              <a:cs typeface="Cambria"/>
            </a:endParaRPr>
          </a:p>
          <a:p>
            <a:pPr marL="186690" marR="241300">
              <a:lnSpc>
                <a:spcPts val="2590"/>
              </a:lnSpc>
              <a:spcBef>
                <a:spcPts val="645"/>
              </a:spcBef>
            </a:pPr>
            <a:r>
              <a:rPr sz="2400" b="1" spc="-20" dirty="0">
                <a:latin typeface="Cambria"/>
                <a:cs typeface="Cambria"/>
              </a:rPr>
              <a:t>Около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30</a:t>
            </a:r>
            <a:r>
              <a:rPr sz="2400" b="1" dirty="0">
                <a:latin typeface="Cambria"/>
                <a:cs typeface="Cambria"/>
              </a:rPr>
              <a:t> % </a:t>
            </a:r>
            <a:r>
              <a:rPr sz="2400" b="1" spc="-10" dirty="0">
                <a:latin typeface="Cambria"/>
                <a:cs typeface="Cambria"/>
              </a:rPr>
              <a:t>от произведеното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мляко </a:t>
            </a:r>
            <a:r>
              <a:rPr sz="2400" b="1" spc="-5" dirty="0">
                <a:latin typeface="Cambria"/>
                <a:cs typeface="Cambria"/>
              </a:rPr>
              <a:t>не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се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реализира </a:t>
            </a:r>
            <a:r>
              <a:rPr sz="2400" b="1" spc="-509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на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пазара.</a:t>
            </a:r>
            <a:endParaRPr sz="2400">
              <a:latin typeface="Cambria"/>
              <a:cs typeface="Cambria"/>
            </a:endParaRPr>
          </a:p>
          <a:p>
            <a:pPr marL="186690" marR="932815">
              <a:lnSpc>
                <a:spcPts val="2590"/>
              </a:lnSpc>
              <a:spcBef>
                <a:spcPts val="600"/>
              </a:spcBef>
            </a:pPr>
            <a:r>
              <a:rPr sz="2400" spc="-20" dirty="0">
                <a:latin typeface="Cambria"/>
                <a:cs typeface="Cambria"/>
              </a:rPr>
              <a:t>Достъпът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пазара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става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по-скъп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30" dirty="0">
                <a:latin typeface="Cambria"/>
                <a:cs typeface="Cambria"/>
              </a:rPr>
              <a:t>труден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заради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необходимостта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dirty="0">
                <a:latin typeface="Cambria"/>
                <a:cs typeface="Cambria"/>
              </a:rPr>
              <a:t>въвеждане на нови </a:t>
            </a:r>
            <a:r>
              <a:rPr sz="2400" spc="-5" dirty="0">
                <a:latin typeface="Cambria"/>
                <a:cs typeface="Cambria"/>
              </a:rPr>
              <a:t>стандарти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изисквания.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2437" y="189102"/>
            <a:ext cx="7907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Описание</a:t>
            </a:r>
            <a:r>
              <a:rPr sz="3200" spc="-3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dirty="0"/>
              <a:t>дизайна</a:t>
            </a:r>
            <a:r>
              <a:rPr sz="3200" spc="-10" dirty="0"/>
              <a:t> на </a:t>
            </a:r>
            <a:r>
              <a:rPr sz="3200" spc="-5" dirty="0"/>
              <a:t>интервенцията</a:t>
            </a:r>
            <a:endParaRPr sz="3200"/>
          </a:p>
        </p:txBody>
      </p:sp>
      <p:grpSp>
        <p:nvGrpSpPr>
          <p:cNvPr id="3" name="object 3"/>
          <p:cNvGrpSpPr/>
          <p:nvPr/>
        </p:nvGrpSpPr>
        <p:grpSpPr>
          <a:xfrm>
            <a:off x="111252" y="798576"/>
            <a:ext cx="8940800" cy="5843270"/>
            <a:chOff x="111252" y="798576"/>
            <a:chExt cx="8940800" cy="5843270"/>
          </a:xfrm>
        </p:grpSpPr>
        <p:sp>
          <p:nvSpPr>
            <p:cNvPr id="4" name="object 4"/>
            <p:cNvSpPr/>
            <p:nvPr/>
          </p:nvSpPr>
          <p:spPr>
            <a:xfrm>
              <a:off x="179832" y="836676"/>
              <a:ext cx="8784590" cy="5805170"/>
            </a:xfrm>
            <a:custGeom>
              <a:avLst/>
              <a:gdLst/>
              <a:ahLst/>
              <a:cxnLst/>
              <a:rect l="l" t="t" r="r" b="b"/>
              <a:pathLst>
                <a:path w="8784590" h="5805170">
                  <a:moveTo>
                    <a:pt x="8784336" y="0"/>
                  </a:moveTo>
                  <a:lnTo>
                    <a:pt x="0" y="0"/>
                  </a:lnTo>
                  <a:lnTo>
                    <a:pt x="0" y="5804916"/>
                  </a:lnTo>
                  <a:lnTo>
                    <a:pt x="8784336" y="5804916"/>
                  </a:lnTo>
                  <a:lnTo>
                    <a:pt x="8784336" y="0"/>
                  </a:lnTo>
                  <a:close/>
                </a:path>
              </a:pathLst>
            </a:custGeom>
            <a:solidFill>
              <a:srgbClr val="F6F8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924" y="886955"/>
              <a:ext cx="357390" cy="42139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5572" y="798576"/>
              <a:ext cx="1840229" cy="56768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79675" y="798576"/>
              <a:ext cx="474713" cy="56768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08275" y="798576"/>
              <a:ext cx="627126" cy="5676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89275" y="798576"/>
              <a:ext cx="592074" cy="56768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35224" y="798576"/>
              <a:ext cx="1331214" cy="56768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21836" y="798576"/>
              <a:ext cx="1500377" cy="5676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77611" y="798576"/>
              <a:ext cx="596646" cy="56768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29655" y="798576"/>
              <a:ext cx="1602486" cy="56768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87540" y="798576"/>
              <a:ext cx="497573" cy="56768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40523" y="798576"/>
              <a:ext cx="1811274" cy="56768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85572" y="1103376"/>
              <a:ext cx="631697" cy="567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6864" y="1103376"/>
              <a:ext cx="1529334" cy="56768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45791" y="1103376"/>
              <a:ext cx="1331213" cy="56768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76600" y="1103376"/>
              <a:ext cx="2375154" cy="567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51348" y="1103376"/>
              <a:ext cx="596646" cy="56768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847587" y="1103376"/>
              <a:ext cx="1803654" cy="567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450835" y="1103376"/>
              <a:ext cx="1600962" cy="56768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85572" y="1408176"/>
              <a:ext cx="1797557" cy="56768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049779" y="1408176"/>
              <a:ext cx="479285" cy="56768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95728" y="1408176"/>
              <a:ext cx="1165098" cy="56768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27475" y="1408176"/>
              <a:ext cx="1477518" cy="567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770119" y="1408176"/>
              <a:ext cx="499122" cy="56768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35880" y="1408176"/>
              <a:ext cx="1744218" cy="56768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46747" y="1408176"/>
              <a:ext cx="499122" cy="56768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112508" y="1408176"/>
              <a:ext cx="1939290" cy="56768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5572" y="1712976"/>
              <a:ext cx="2161793" cy="56768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5331" y="1712976"/>
              <a:ext cx="596645" cy="56768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99944" y="1712976"/>
              <a:ext cx="627126" cy="56768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55035" y="1712976"/>
              <a:ext cx="592074" cy="56768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275075" y="1712976"/>
              <a:ext cx="1442465" cy="56768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445507" y="1712976"/>
              <a:ext cx="1340358" cy="56768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13831" y="1712976"/>
              <a:ext cx="631698" cy="56768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873496" y="1712976"/>
              <a:ext cx="1384553" cy="56768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986016" y="1712976"/>
              <a:ext cx="1703070" cy="56768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417052" y="1712976"/>
              <a:ext cx="634746" cy="56768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5572" y="2017776"/>
              <a:ext cx="1174242" cy="56768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7591" y="2017776"/>
              <a:ext cx="499122" cy="56768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4479" y="2017776"/>
              <a:ext cx="627126" cy="56768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30907" y="2017776"/>
              <a:ext cx="592074" cy="56768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270759" y="2017776"/>
              <a:ext cx="1375410" cy="56768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92423" y="2017776"/>
              <a:ext cx="918210" cy="56768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058411" y="2017776"/>
              <a:ext cx="631698" cy="56768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437887" y="2017776"/>
              <a:ext cx="1831086" cy="56768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016752" y="2017776"/>
              <a:ext cx="2033777" cy="56768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796783" y="2017776"/>
              <a:ext cx="613409" cy="56768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157971" y="2017776"/>
              <a:ext cx="893826" cy="56768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5572" y="2322576"/>
              <a:ext cx="1168146" cy="56768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267968" y="2322576"/>
              <a:ext cx="480834" cy="56768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464563" y="2322576"/>
              <a:ext cx="1754886" cy="56768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936747" y="2322576"/>
              <a:ext cx="1422653" cy="56768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020311" y="2322576"/>
              <a:ext cx="398538" cy="56768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924" y="2791955"/>
              <a:ext cx="357390" cy="421398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5572" y="2703576"/>
              <a:ext cx="922782" cy="56768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043940" y="2703576"/>
              <a:ext cx="2378202" cy="56768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157728" y="2703576"/>
              <a:ext cx="633222" cy="56768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526536" y="2703576"/>
              <a:ext cx="1194053" cy="56768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456175" y="2703576"/>
              <a:ext cx="1207770" cy="56768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399531" y="2703576"/>
              <a:ext cx="700277" cy="56768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5835396" y="2703576"/>
              <a:ext cx="590550" cy="56768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6161531" y="2703576"/>
              <a:ext cx="1319021" cy="567689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16140" y="2703576"/>
              <a:ext cx="1835657" cy="567689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572" y="3008376"/>
              <a:ext cx="596646" cy="567689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16279" y="3008376"/>
              <a:ext cx="1940814" cy="567689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91156" y="3008376"/>
              <a:ext cx="631698" cy="567689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756916" y="3008376"/>
              <a:ext cx="1200150" cy="567689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691128" y="3008376"/>
              <a:ext cx="1927098" cy="567689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352287" y="3008376"/>
              <a:ext cx="1675638" cy="567689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6761987" y="3008376"/>
              <a:ext cx="614933" cy="567689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7110983" y="3008376"/>
              <a:ext cx="1706118" cy="567689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8551163" y="3008376"/>
              <a:ext cx="500633" cy="567689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85572" y="3313176"/>
              <a:ext cx="1905762" cy="56769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952244" y="3313176"/>
              <a:ext cx="398538" cy="567690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924" y="3782555"/>
              <a:ext cx="357390" cy="421398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5572" y="3694176"/>
              <a:ext cx="2224278" cy="567690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331719" y="3694176"/>
              <a:ext cx="698754" cy="567690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2752344" y="3694176"/>
              <a:ext cx="945642" cy="567690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419855" y="3694176"/>
              <a:ext cx="1837181" cy="56769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78907" y="3694176"/>
              <a:ext cx="627126" cy="56769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27904" y="3694176"/>
              <a:ext cx="592074" cy="56769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641848" y="3694176"/>
              <a:ext cx="1587246" cy="56769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6950963" y="3694176"/>
              <a:ext cx="457974" cy="56769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7130795" y="3694176"/>
              <a:ext cx="1698498" cy="56769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8551163" y="3694176"/>
              <a:ext cx="500633" cy="56769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85572" y="3998976"/>
              <a:ext cx="2605278" cy="56769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02635" y="3998976"/>
              <a:ext cx="631698" cy="56769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246119" y="3998976"/>
              <a:ext cx="1357121" cy="567690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415028" y="3998976"/>
              <a:ext cx="1035558" cy="567690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260848" y="3998976"/>
              <a:ext cx="700277" cy="56769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5772911" y="3998976"/>
              <a:ext cx="1375410" cy="56769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960108" y="3998976"/>
              <a:ext cx="1648205" cy="56769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20099" y="3998976"/>
              <a:ext cx="631698" cy="56769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85572" y="4303776"/>
              <a:ext cx="1724405" cy="56769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825752" y="4303776"/>
              <a:ext cx="2076450" cy="56769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563111" y="4303776"/>
              <a:ext cx="390906" cy="56769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11252" y="4684776"/>
              <a:ext cx="1538478" cy="56769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1455419" y="4684776"/>
              <a:ext cx="460997" cy="56769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722119" y="4684776"/>
              <a:ext cx="605790" cy="567690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133600" y="4684776"/>
              <a:ext cx="575310" cy="567690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514600" y="4684776"/>
              <a:ext cx="1251965" cy="567690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572255" y="4684776"/>
              <a:ext cx="2462022" cy="567690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5839967" y="4684776"/>
              <a:ext cx="611886" cy="567690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257543" y="4684776"/>
              <a:ext cx="2375154" cy="567690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8438387" y="4684776"/>
              <a:ext cx="613409" cy="567690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111252" y="4989576"/>
              <a:ext cx="1707642" cy="56769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1577340" y="4989576"/>
              <a:ext cx="1588770" cy="567690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924556" y="4989576"/>
              <a:ext cx="779526" cy="56769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464052" y="4989576"/>
              <a:ext cx="602741" cy="56769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826763" y="4989576"/>
              <a:ext cx="575297" cy="567690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162043" y="4989576"/>
              <a:ext cx="1396746" cy="567690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318760" y="4989576"/>
              <a:ext cx="1293114" cy="567690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6371843" y="4989576"/>
              <a:ext cx="1000505" cy="56769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7132320" y="4989576"/>
              <a:ext cx="471690" cy="5676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7363968" y="4989576"/>
              <a:ext cx="1314450" cy="56769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8438387" y="4989576"/>
              <a:ext cx="613409" cy="56769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111252" y="5294376"/>
              <a:ext cx="1270254" cy="56769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097279" y="5294376"/>
              <a:ext cx="471690" cy="56769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286255" y="5294376"/>
              <a:ext cx="1428750" cy="56769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2429256" y="5294376"/>
              <a:ext cx="1253490" cy="56769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343656" y="5294376"/>
              <a:ext cx="390905" cy="56769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111252" y="5675376"/>
              <a:ext cx="645414" cy="56769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27303" y="5675376"/>
              <a:ext cx="867918" cy="56769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1165860" y="5675376"/>
              <a:ext cx="1040129" cy="56769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1975103" y="5675376"/>
              <a:ext cx="666750" cy="56769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2412491" y="5675376"/>
              <a:ext cx="573786" cy="56769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2756916" y="5675376"/>
              <a:ext cx="1384554" cy="56769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912107" y="5675376"/>
              <a:ext cx="1267206" cy="56769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949952" y="5675376"/>
              <a:ext cx="576834" cy="56769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297423" y="5675376"/>
              <a:ext cx="1532381" cy="567690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6600443" y="5675376"/>
              <a:ext cx="610361" cy="56769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6981444" y="5675376"/>
              <a:ext cx="1155953" cy="56769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7908035" y="5675376"/>
              <a:ext cx="1143762" cy="56769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11252" y="5980176"/>
              <a:ext cx="2297430" cy="56769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121407" y="5980176"/>
              <a:ext cx="1128521" cy="56769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965703" y="5980176"/>
              <a:ext cx="451853" cy="56769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3133344" y="5980176"/>
              <a:ext cx="1262633" cy="56769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108704" y="5980176"/>
              <a:ext cx="1442465" cy="56769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5212080" y="5980176"/>
              <a:ext cx="390905" cy="567690"/>
            </a:xfrm>
            <a:prstGeom prst="rect">
              <a:avLst/>
            </a:prstGeom>
          </p:spPr>
        </p:pic>
      </p:grpSp>
      <p:sp>
        <p:nvSpPr>
          <p:cNvPr id="143" name="object 143"/>
          <p:cNvSpPr txBox="1"/>
          <p:nvPr/>
        </p:nvSpPr>
        <p:spPr>
          <a:xfrm>
            <a:off x="258267" y="862330"/>
            <a:ext cx="8630920" cy="551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000" b="1" spc="-15" dirty="0">
                <a:latin typeface="Cambria"/>
                <a:cs typeface="Cambria"/>
              </a:rPr>
              <a:t>Необходимо</a:t>
            </a:r>
            <a:r>
              <a:rPr sz="2000" b="1" spc="26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е</a:t>
            </a:r>
            <a:r>
              <a:rPr sz="2000" b="1" spc="30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да</a:t>
            </a:r>
            <a:r>
              <a:rPr sz="2000" b="1" spc="29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се</a:t>
            </a:r>
            <a:r>
              <a:rPr sz="2000" b="1" spc="29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осигури</a:t>
            </a:r>
            <a:r>
              <a:rPr sz="2000" b="1" spc="305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подкрепа</a:t>
            </a:r>
            <a:r>
              <a:rPr sz="2000" b="1" spc="29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за</a:t>
            </a:r>
            <a:r>
              <a:rPr sz="2000" b="1" spc="29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създаване</a:t>
            </a:r>
            <a:r>
              <a:rPr sz="2000" b="1" spc="30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и</a:t>
            </a:r>
            <a:r>
              <a:rPr sz="2000" b="1" spc="29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изграждане </a:t>
            </a:r>
            <a:r>
              <a:rPr sz="2000" b="1" spc="-43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публична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пазарна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инфраструктура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обслужване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пазарната 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реализация</a:t>
            </a:r>
            <a:r>
              <a:rPr sz="2000" b="1" dirty="0">
                <a:latin typeface="Cambria"/>
                <a:cs typeface="Cambria"/>
              </a:rPr>
              <a:t> в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сектор</a:t>
            </a:r>
            <a:r>
              <a:rPr sz="2000" b="1" spc="-5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„Плодове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и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зеленчуци”</a:t>
            </a:r>
            <a:r>
              <a:rPr sz="2000" b="1" dirty="0">
                <a:latin typeface="Cambria"/>
                <a:cs typeface="Cambria"/>
              </a:rPr>
              <a:t> и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„Биологично 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30" dirty="0">
                <a:latin typeface="Cambria"/>
                <a:cs typeface="Cambria"/>
              </a:rPr>
              <a:t>производство“, </a:t>
            </a:r>
            <a:r>
              <a:rPr sz="2000" b="1" spc="-5" dirty="0">
                <a:latin typeface="Cambria"/>
                <a:cs typeface="Cambria"/>
              </a:rPr>
              <a:t>за </a:t>
            </a:r>
            <a:r>
              <a:rPr sz="2000" b="1" dirty="0">
                <a:latin typeface="Cambria"/>
                <a:cs typeface="Cambria"/>
              </a:rPr>
              <a:t>да </a:t>
            </a:r>
            <a:r>
              <a:rPr sz="2000" b="1" spc="-10" dirty="0">
                <a:latin typeface="Cambria"/>
                <a:cs typeface="Cambria"/>
              </a:rPr>
              <a:t>се </a:t>
            </a:r>
            <a:r>
              <a:rPr sz="2000" b="1" spc="-5" dirty="0">
                <a:latin typeface="Cambria"/>
                <a:cs typeface="Cambria"/>
              </a:rPr>
              <a:t>разшири </a:t>
            </a:r>
            <a:r>
              <a:rPr sz="2000" b="1" dirty="0">
                <a:latin typeface="Cambria"/>
                <a:cs typeface="Cambria"/>
              </a:rPr>
              <a:t>достъпа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spc="-10" dirty="0">
                <a:latin typeface="Cambria"/>
                <a:cs typeface="Cambria"/>
              </a:rPr>
              <a:t>малките стопанства </a:t>
            </a:r>
            <a:r>
              <a:rPr sz="2000" b="1" dirty="0">
                <a:latin typeface="Cambria"/>
                <a:cs typeface="Cambria"/>
              </a:rPr>
              <a:t>до 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пазара </a:t>
            </a:r>
            <a:r>
              <a:rPr sz="2000" b="1" dirty="0">
                <a:latin typeface="Cambria"/>
                <a:cs typeface="Cambria"/>
              </a:rPr>
              <a:t>и да </a:t>
            </a:r>
            <a:r>
              <a:rPr sz="2000" b="1" spc="-10" dirty="0">
                <a:latin typeface="Cambria"/>
                <a:cs typeface="Cambria"/>
              </a:rPr>
              <a:t>се </a:t>
            </a:r>
            <a:r>
              <a:rPr sz="2000" b="1" spc="-5" dirty="0">
                <a:latin typeface="Cambria"/>
                <a:cs typeface="Cambria"/>
              </a:rPr>
              <a:t>увеличи </a:t>
            </a:r>
            <a:r>
              <a:rPr sz="2000" b="1" dirty="0">
                <a:latin typeface="Cambria"/>
                <a:cs typeface="Cambria"/>
              </a:rPr>
              <a:t>дела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spc="-10" dirty="0">
                <a:latin typeface="Cambria"/>
                <a:cs typeface="Cambria"/>
              </a:rPr>
              <a:t>първичното производство </a:t>
            </a:r>
            <a:r>
              <a:rPr sz="2000" b="1" spc="-15" dirty="0">
                <a:latin typeface="Cambria"/>
                <a:cs typeface="Cambria"/>
              </a:rPr>
              <a:t>от този </a:t>
            </a:r>
            <a:r>
              <a:rPr sz="2000" b="1" spc="-10" dirty="0">
                <a:latin typeface="Cambria"/>
                <a:cs typeface="Cambria"/>
              </a:rPr>
              <a:t> сектор</a:t>
            </a:r>
            <a:r>
              <a:rPr sz="2000" b="1" spc="-2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в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добавената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spc="-30" dirty="0">
                <a:latin typeface="Cambria"/>
                <a:cs typeface="Cambria"/>
              </a:rPr>
              <a:t>стойност.</a:t>
            </a:r>
            <a:endParaRPr sz="20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000" b="1" dirty="0">
                <a:latin typeface="Cambria"/>
                <a:cs typeface="Cambria"/>
              </a:rPr>
              <a:t>Чрез </a:t>
            </a:r>
            <a:r>
              <a:rPr sz="2000" b="1" spc="-15" dirty="0">
                <a:latin typeface="Cambria"/>
                <a:cs typeface="Cambria"/>
              </a:rPr>
              <a:t>популяризиране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spc="-10" dirty="0">
                <a:latin typeface="Cambria"/>
                <a:cs typeface="Cambria"/>
              </a:rPr>
              <a:t>късите </a:t>
            </a:r>
            <a:r>
              <a:rPr sz="2000" b="1" spc="-5" dirty="0">
                <a:latin typeface="Cambria"/>
                <a:cs typeface="Cambria"/>
              </a:rPr>
              <a:t>вериги </a:t>
            </a:r>
            <a:r>
              <a:rPr sz="2000" b="1" dirty="0">
                <a:latin typeface="Cambria"/>
                <a:cs typeface="Cambria"/>
              </a:rPr>
              <a:t>ще </a:t>
            </a:r>
            <a:r>
              <a:rPr sz="2000" b="1" spc="-10" dirty="0">
                <a:latin typeface="Cambria"/>
                <a:cs typeface="Cambria"/>
              </a:rPr>
              <a:t>се </a:t>
            </a:r>
            <a:r>
              <a:rPr sz="2000" b="1" dirty="0">
                <a:latin typeface="Cambria"/>
                <a:cs typeface="Cambria"/>
              </a:rPr>
              <a:t>създаде </a:t>
            </a:r>
            <a:r>
              <a:rPr sz="2000" b="1" spc="-5" dirty="0">
                <a:latin typeface="Cambria"/>
                <a:cs typeface="Cambria"/>
              </a:rPr>
              <a:t>възможност </a:t>
            </a:r>
            <a:r>
              <a:rPr sz="2000" b="1" dirty="0">
                <a:latin typeface="Cambria"/>
                <a:cs typeface="Cambria"/>
              </a:rPr>
              <a:t> за реализиране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dirty="0">
                <a:latin typeface="Cambria"/>
                <a:cs typeface="Cambria"/>
              </a:rPr>
              <a:t>цялата </a:t>
            </a:r>
            <a:r>
              <a:rPr sz="2000" b="1" spc="-5" dirty="0">
                <a:latin typeface="Cambria"/>
                <a:cs typeface="Cambria"/>
              </a:rPr>
              <a:t>произведена </a:t>
            </a:r>
            <a:r>
              <a:rPr sz="2000" b="1" spc="-15" dirty="0">
                <a:latin typeface="Cambria"/>
                <a:cs typeface="Cambria"/>
              </a:rPr>
              <a:t>продукция </a:t>
            </a:r>
            <a:r>
              <a:rPr sz="2000" b="1" spc="-5" dirty="0">
                <a:latin typeface="Cambria"/>
                <a:cs typeface="Cambria"/>
              </a:rPr>
              <a:t>от фермерите </a:t>
            </a:r>
            <a:r>
              <a:rPr sz="2000" b="1" dirty="0">
                <a:latin typeface="Cambria"/>
                <a:cs typeface="Cambria"/>
              </a:rPr>
              <a:t>и 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операторите.</a:t>
            </a:r>
            <a:endParaRPr sz="2000">
              <a:latin typeface="Cambria"/>
              <a:cs typeface="Cambria"/>
            </a:endParaRPr>
          </a:p>
          <a:p>
            <a:pPr marL="287020" marR="6985" indent="-274320" algn="just">
              <a:lnSpc>
                <a:spcPct val="10000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000" b="1" spc="-10" dirty="0">
                <a:latin typeface="Cambria"/>
                <a:cs typeface="Cambria"/>
              </a:rPr>
              <a:t>Потребителите ще </a:t>
            </a:r>
            <a:r>
              <a:rPr sz="2000" b="1" spc="-5" dirty="0">
                <a:latin typeface="Cambria"/>
                <a:cs typeface="Cambria"/>
              </a:rPr>
              <a:t>имат възможност </a:t>
            </a:r>
            <a:r>
              <a:rPr sz="2000" b="1" dirty="0">
                <a:latin typeface="Cambria"/>
                <a:cs typeface="Cambria"/>
              </a:rPr>
              <a:t>да </a:t>
            </a:r>
            <a:r>
              <a:rPr sz="2000" b="1" spc="-10" dirty="0">
                <a:latin typeface="Cambria"/>
                <a:cs typeface="Cambria"/>
              </a:rPr>
              <a:t>се </a:t>
            </a:r>
            <a:r>
              <a:rPr sz="2000" b="1" spc="-5" dirty="0">
                <a:latin typeface="Cambria"/>
                <a:cs typeface="Cambria"/>
              </a:rPr>
              <a:t>запознаят </a:t>
            </a:r>
            <a:r>
              <a:rPr sz="2000" b="1" dirty="0">
                <a:latin typeface="Cambria"/>
                <a:cs typeface="Cambria"/>
              </a:rPr>
              <a:t>с </a:t>
            </a:r>
            <a:r>
              <a:rPr sz="2000" b="1" spc="-10" dirty="0">
                <a:latin typeface="Cambria"/>
                <a:cs typeface="Cambria"/>
              </a:rPr>
              <a:t>качествата </a:t>
            </a:r>
            <a:r>
              <a:rPr sz="2000" b="1" dirty="0">
                <a:latin typeface="Cambria"/>
                <a:cs typeface="Cambria"/>
              </a:rPr>
              <a:t>и 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характеристиките</a:t>
            </a:r>
            <a:r>
              <a:rPr sz="2000" b="1" spc="-5" dirty="0">
                <a:latin typeface="Cambria"/>
                <a:cs typeface="Cambria"/>
              </a:rPr>
              <a:t> 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20" dirty="0">
                <a:latin typeface="Cambria"/>
                <a:cs typeface="Cambria"/>
              </a:rPr>
              <a:t>стоките,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-20" dirty="0">
                <a:latin typeface="Cambria"/>
                <a:cs typeface="Cambria"/>
              </a:rPr>
              <a:t>което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ще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20" dirty="0">
                <a:latin typeface="Cambria"/>
                <a:cs typeface="Cambria"/>
              </a:rPr>
              <a:t>подобри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позицията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на 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първичния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производител</a:t>
            </a:r>
            <a:r>
              <a:rPr sz="2000" spc="-15" dirty="0">
                <a:latin typeface="Cambria"/>
                <a:cs typeface="Cambria"/>
              </a:rPr>
              <a:t>.</a:t>
            </a:r>
            <a:endParaRPr sz="2000">
              <a:latin typeface="Cambria"/>
              <a:cs typeface="Cambria"/>
            </a:endParaRPr>
          </a:p>
          <a:p>
            <a:pPr marL="12700" marR="7620" algn="just">
              <a:lnSpc>
                <a:spcPct val="100000"/>
              </a:lnSpc>
              <a:spcBef>
                <a:spcPts val="600"/>
              </a:spcBef>
            </a:pPr>
            <a:r>
              <a:rPr sz="2000" spc="-5" dirty="0">
                <a:latin typeface="Cambria"/>
                <a:cs typeface="Cambria"/>
              </a:rPr>
              <a:t>Възможно</a:t>
            </a:r>
            <a:r>
              <a:rPr sz="2000" dirty="0">
                <a:latin typeface="Cambria"/>
                <a:cs typeface="Cambria"/>
              </a:rPr>
              <a:t> 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</a:t>
            </a:r>
            <a:r>
              <a:rPr sz="2000" dirty="0">
                <a:latin typeface="Cambria"/>
                <a:cs typeface="Cambria"/>
              </a:rPr>
              <a:t> се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повиши</a:t>
            </a:r>
            <a:r>
              <a:rPr sz="2000" spc="-5" dirty="0">
                <a:latin typeface="Cambria"/>
                <a:cs typeface="Cambria"/>
              </a:rPr>
              <a:t> организираността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на</a:t>
            </a:r>
            <a:r>
              <a:rPr sz="2000" spc="-5" dirty="0">
                <a:latin typeface="Cambria"/>
                <a:cs typeface="Cambria"/>
              </a:rPr>
              <a:t> производителите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биологична </a:t>
            </a:r>
            <a:r>
              <a:rPr sz="2000" spc="-10" dirty="0">
                <a:latin typeface="Cambria"/>
                <a:cs typeface="Cambria"/>
              </a:rPr>
              <a:t>продукция </a:t>
            </a:r>
            <a:r>
              <a:rPr sz="2000" spc="-5" dirty="0">
                <a:latin typeface="Cambria"/>
                <a:cs typeface="Cambria"/>
              </a:rPr>
              <a:t>или </a:t>
            </a:r>
            <a:r>
              <a:rPr sz="2000" spc="-10" dirty="0">
                <a:latin typeface="Cambria"/>
                <a:cs typeface="Cambria"/>
              </a:rPr>
              <a:t>да </a:t>
            </a:r>
            <a:r>
              <a:rPr sz="2000" dirty="0">
                <a:latin typeface="Cambria"/>
                <a:cs typeface="Cambria"/>
              </a:rPr>
              <a:t>се обособят </a:t>
            </a:r>
            <a:r>
              <a:rPr sz="2000" spc="-25" dirty="0">
                <a:latin typeface="Cambria"/>
                <a:cs typeface="Cambria"/>
              </a:rPr>
              <a:t>отделни </a:t>
            </a:r>
            <a:r>
              <a:rPr sz="2000" dirty="0">
                <a:latin typeface="Cambria"/>
                <a:cs typeface="Cambria"/>
              </a:rPr>
              <a:t>места в </a:t>
            </a:r>
            <a:r>
              <a:rPr sz="2000" spc="-5" dirty="0">
                <a:latin typeface="Cambria"/>
                <a:cs typeface="Cambria"/>
              </a:rPr>
              <a:t>рамките </a:t>
            </a:r>
            <a:r>
              <a:rPr sz="2000" spc="-20" dirty="0">
                <a:latin typeface="Cambria"/>
                <a:cs typeface="Cambria"/>
              </a:rPr>
              <a:t>на 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борсите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големите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градове.</a:t>
            </a:r>
            <a:endParaRPr sz="20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latin typeface="Cambria"/>
                <a:cs typeface="Cambria"/>
              </a:rPr>
              <a:t>По</a:t>
            </a:r>
            <a:r>
              <a:rPr sz="2000" spc="42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този</a:t>
            </a:r>
            <a:r>
              <a:rPr sz="2000" spc="42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начин</a:t>
            </a:r>
            <a:r>
              <a:rPr sz="2000" spc="40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ще</a:t>
            </a:r>
            <a:r>
              <a:rPr sz="2000" spc="4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се</a:t>
            </a:r>
            <a:r>
              <a:rPr sz="2000" spc="409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създадат</a:t>
            </a:r>
            <a:r>
              <a:rPr sz="2000" spc="42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условия</a:t>
            </a:r>
            <a:r>
              <a:rPr sz="2000" spc="434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за</a:t>
            </a:r>
            <a:r>
              <a:rPr sz="2000" spc="4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развиване</a:t>
            </a:r>
            <a:r>
              <a:rPr sz="2000" spc="42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на</a:t>
            </a:r>
            <a:r>
              <a:rPr sz="2000" spc="4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дребен</a:t>
            </a:r>
            <a:r>
              <a:rPr sz="2000" spc="4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семеен</a:t>
            </a:r>
            <a:endParaRPr sz="20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latin typeface="Cambria"/>
                <a:cs typeface="Cambria"/>
              </a:rPr>
              <a:t>селскостопански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бизнес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нишови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продукти.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189687"/>
            <a:ext cx="4367530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5" dirty="0"/>
              <a:t>Условия </a:t>
            </a:r>
            <a:r>
              <a:rPr dirty="0"/>
              <a:t>за</a:t>
            </a:r>
            <a:r>
              <a:rPr spc="-30" dirty="0"/>
              <a:t> </a:t>
            </a:r>
            <a:r>
              <a:rPr spc="-10" dirty="0"/>
              <a:t>допустимост: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5861" y="2950540"/>
            <a:ext cx="8618855" cy="3760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Интервенцията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цели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създаването,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организацията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12700" marR="3175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mbria"/>
                <a:cs typeface="Cambria"/>
              </a:rPr>
              <a:t>укрепването на местните пазари и </a:t>
            </a:r>
            <a:r>
              <a:rPr sz="2400" spc="-5" dirty="0">
                <a:latin typeface="Cambria"/>
                <a:cs typeface="Cambria"/>
              </a:rPr>
              <a:t>къси вериги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чрез </a:t>
            </a:r>
            <a:r>
              <a:rPr sz="2400" spc="-5" dirty="0">
                <a:latin typeface="Cambria"/>
                <a:cs typeface="Cambria"/>
              </a:rPr>
              <a:t>хоризонтално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вертикално </a:t>
            </a:r>
            <a:r>
              <a:rPr sz="2400" spc="-25" dirty="0">
                <a:latin typeface="Cambria"/>
                <a:cs typeface="Cambria"/>
              </a:rPr>
              <a:t>сътрудничество</a:t>
            </a:r>
            <a:r>
              <a:rPr sz="2400" spc="5" dirty="0">
                <a:latin typeface="Cambria"/>
                <a:cs typeface="Cambria"/>
              </a:rPr>
              <a:t> между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участниците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тях.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latin typeface="Cambria"/>
                <a:cs typeface="Cambria"/>
              </a:rPr>
              <a:t>Приоритет </a:t>
            </a:r>
            <a:r>
              <a:rPr sz="2400" dirty="0">
                <a:latin typeface="Cambria"/>
                <a:cs typeface="Cambria"/>
              </a:rPr>
              <a:t>ще </a:t>
            </a:r>
            <a:r>
              <a:rPr sz="2400" spc="-10" dirty="0">
                <a:latin typeface="Cambria"/>
                <a:cs typeface="Cambria"/>
              </a:rPr>
              <a:t>бъде </a:t>
            </a:r>
            <a:r>
              <a:rPr sz="2400" spc="-5" dirty="0">
                <a:latin typeface="Cambria"/>
                <a:cs typeface="Cambria"/>
              </a:rPr>
              <a:t>осигурен </a:t>
            </a:r>
            <a:r>
              <a:rPr sz="2400" dirty="0">
                <a:latin typeface="Cambria"/>
                <a:cs typeface="Cambria"/>
              </a:rPr>
              <a:t>за обединения, </a:t>
            </a:r>
            <a:r>
              <a:rPr sz="2400" spc="-5" dirty="0">
                <a:latin typeface="Cambria"/>
                <a:cs typeface="Cambria"/>
              </a:rPr>
              <a:t>които </a:t>
            </a:r>
            <a:r>
              <a:rPr sz="2400" dirty="0">
                <a:latin typeface="Cambria"/>
                <a:cs typeface="Cambria"/>
              </a:rPr>
              <a:t>предлагат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местния</a:t>
            </a:r>
            <a:r>
              <a:rPr sz="2400" spc="-5" dirty="0">
                <a:latin typeface="Cambria"/>
                <a:cs typeface="Cambria"/>
              </a:rPr>
              <a:t> пазар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или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чрез</a:t>
            </a:r>
            <a:r>
              <a:rPr sz="2400" spc="-5" dirty="0">
                <a:latin typeface="Cambria"/>
                <a:cs typeface="Cambria"/>
              </a:rPr>
              <a:t> къси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вериги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доставки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-</a:t>
            </a:r>
            <a:endParaRPr sz="2400">
              <a:latin typeface="Cambria"/>
              <a:cs typeface="Cambria"/>
            </a:endParaRPr>
          </a:p>
          <a:p>
            <a:pPr marL="12700" marR="843280">
              <a:lnSpc>
                <a:spcPct val="100000"/>
              </a:lnSpc>
            </a:pPr>
            <a:r>
              <a:rPr sz="2400" spc="-10" dirty="0">
                <a:latin typeface="Cambria"/>
                <a:cs typeface="Cambria"/>
              </a:rPr>
              <a:t>продукти, които </a:t>
            </a:r>
            <a:r>
              <a:rPr sz="2400" spc="-5" dirty="0">
                <a:latin typeface="Cambria"/>
                <a:cs typeface="Cambria"/>
              </a:rPr>
              <a:t>попадат </a:t>
            </a:r>
            <a:r>
              <a:rPr sz="2400" dirty="0">
                <a:latin typeface="Cambria"/>
                <a:cs typeface="Cambria"/>
              </a:rPr>
              <a:t>в обхвата на сектори </a:t>
            </a:r>
            <a:r>
              <a:rPr sz="2400" spc="-10" dirty="0">
                <a:latin typeface="Cambria"/>
                <a:cs typeface="Cambria"/>
              </a:rPr>
              <a:t>„Мляко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млечни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35" dirty="0">
                <a:latin typeface="Cambria"/>
                <a:cs typeface="Cambria"/>
              </a:rPr>
              <a:t>продукти“,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0" dirty="0">
                <a:latin typeface="Cambria"/>
                <a:cs typeface="Cambria"/>
              </a:rPr>
              <a:t>„Месо“,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„Плодове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зеленчуци“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12700" marR="289560">
              <a:lnSpc>
                <a:spcPct val="100000"/>
              </a:lnSpc>
              <a:spcBef>
                <a:spcPts val="5"/>
              </a:spcBef>
              <a:tabLst>
                <a:tab pos="8320405" algn="l"/>
              </a:tabLst>
            </a:pPr>
            <a:r>
              <a:rPr sz="2400" spc="-5" dirty="0">
                <a:latin typeface="Cambria"/>
                <a:cs typeface="Cambria"/>
              </a:rPr>
              <a:t>„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Биологично</a:t>
            </a:r>
            <a:r>
              <a:rPr sz="2400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3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производство“,</a:t>
            </a:r>
            <a:r>
              <a:rPr sz="2400" u="dash" spc="-3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в</a:t>
            </a:r>
            <a:r>
              <a:rPr sz="2400" u="dash" spc="-2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5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т.ч.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обединения</a:t>
            </a:r>
            <a:r>
              <a:rPr sz="2400" u="dash" spc="-2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на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малки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	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земеделски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стопанства.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84120" y="693419"/>
            <a:ext cx="4265676" cy="22311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0473" y="332689"/>
            <a:ext cx="452691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/>
              <a:t>Допустими</a:t>
            </a:r>
            <a:r>
              <a:rPr sz="3200" spc="-60" dirty="0"/>
              <a:t> </a:t>
            </a:r>
            <a:r>
              <a:rPr sz="3200" spc="-5" dirty="0"/>
              <a:t>кандидати: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258267" y="986739"/>
            <a:ext cx="8660765" cy="3836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400" spc="-10" dirty="0">
                <a:latin typeface="Cambria"/>
                <a:cs typeface="Cambria"/>
              </a:rPr>
              <a:t>Допустимите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кандидати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обединения,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които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определят</a:t>
            </a:r>
            <a:endParaRPr sz="2400">
              <a:latin typeface="Cambria"/>
              <a:cs typeface="Cambria"/>
            </a:endParaRPr>
          </a:p>
          <a:p>
            <a:pPr marL="287020" marR="89217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Cambria"/>
                <a:cs typeface="Cambria"/>
              </a:rPr>
              <a:t>като къса верига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или местен </a:t>
            </a:r>
            <a:r>
              <a:rPr sz="2400" spc="-5" dirty="0">
                <a:latin typeface="Cambria"/>
                <a:cs typeface="Cambria"/>
              </a:rPr>
              <a:t>пазар.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Обединенията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</a:t>
            </a:r>
            <a:r>
              <a:rPr sz="2400" spc="-5" dirty="0">
                <a:latin typeface="Cambria"/>
                <a:cs typeface="Cambria"/>
              </a:rPr>
              <a:t> регистрирани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 </a:t>
            </a:r>
            <a:r>
              <a:rPr sz="2400" spc="-5" dirty="0">
                <a:latin typeface="Cambria"/>
                <a:cs typeface="Cambria"/>
              </a:rPr>
              <a:t>Търговския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закон,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Закона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кооперациите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или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учредени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целите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проекта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реда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Закона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5" dirty="0">
                <a:latin typeface="Cambria"/>
                <a:cs typeface="Cambria"/>
              </a:rPr>
              <a:t> задълженията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договорите.</a:t>
            </a:r>
            <a:endParaRPr sz="2400">
              <a:latin typeface="Cambria"/>
              <a:cs typeface="Cambria"/>
            </a:endParaRPr>
          </a:p>
          <a:p>
            <a:pPr marL="287020" marR="5080" indent="-274320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Участието </a:t>
            </a:r>
            <a:r>
              <a:rPr sz="2400" dirty="0">
                <a:latin typeface="Cambria"/>
                <a:cs typeface="Cambria"/>
              </a:rPr>
              <a:t>в </a:t>
            </a:r>
            <a:r>
              <a:rPr sz="2400" spc="-5" dirty="0">
                <a:latin typeface="Cambria"/>
                <a:cs typeface="Cambria"/>
              </a:rPr>
              <a:t>късата верига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 в местния пазар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трябва да </a:t>
            </a:r>
            <a:r>
              <a:rPr sz="2400" dirty="0">
                <a:latin typeface="Cambria"/>
                <a:cs typeface="Cambria"/>
              </a:rPr>
              <a:t>е обосновано в плана за </a:t>
            </a:r>
            <a:r>
              <a:rPr sz="2400" spc="-25" dirty="0">
                <a:latin typeface="Cambria"/>
                <a:cs typeface="Cambria"/>
              </a:rPr>
              <a:t>сътрудничество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да </a:t>
            </a:r>
            <a:r>
              <a:rPr sz="2400" spc="-20" dirty="0">
                <a:latin typeface="Cambria"/>
                <a:cs typeface="Cambria"/>
              </a:rPr>
              <a:t>води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интегриране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във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веригата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стойността.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400" spc="-10" dirty="0">
                <a:latin typeface="Cambria"/>
                <a:cs typeface="Cambria"/>
              </a:rPr>
              <a:t>Допустимите</a:t>
            </a:r>
            <a:r>
              <a:rPr sz="2400" dirty="0">
                <a:latin typeface="Cambria"/>
                <a:cs typeface="Cambria"/>
              </a:rPr>
              <a:t> обединения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включват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най-малко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двама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mbria"/>
                <a:cs typeface="Cambria"/>
              </a:rPr>
              <a:t>участници,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 </a:t>
            </a:r>
            <a:r>
              <a:rPr sz="2400" dirty="0">
                <a:latin typeface="Cambria"/>
                <a:cs typeface="Cambria"/>
              </a:rPr>
              <a:t>са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регистрирани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земеделски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стопани.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1304" y="4934710"/>
            <a:ext cx="5053584" cy="19141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90473" y="332689"/>
            <a:ext cx="452691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/>
              <a:t>Допустими</a:t>
            </a:r>
            <a:r>
              <a:rPr sz="3200" spc="-60" dirty="0"/>
              <a:t> </a:t>
            </a:r>
            <a:r>
              <a:rPr sz="3200" spc="-5" dirty="0"/>
              <a:t>кандидати: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258267" y="919987"/>
            <a:ext cx="8441690" cy="58019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8755" indent="-186690">
              <a:lnSpc>
                <a:spcPts val="2375"/>
              </a:lnSpc>
              <a:spcBef>
                <a:spcPts val="9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199390" algn="l"/>
                <a:tab pos="8428355" algn="l"/>
              </a:tabLst>
            </a:pPr>
            <a:r>
              <a:rPr sz="2200" u="dash" spc="135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200" b="1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Обединенията</a:t>
            </a:r>
            <a:r>
              <a:rPr sz="2200" b="1" u="dash" spc="3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200" b="1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за</a:t>
            </a:r>
            <a:r>
              <a:rPr sz="2200" b="1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местен	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b="1" spc="-5" dirty="0">
                <a:latin typeface="Cambria"/>
                <a:cs typeface="Cambria"/>
              </a:rPr>
              <a:t>пазар</a:t>
            </a:r>
            <a:r>
              <a:rPr sz="2200" b="1" spc="-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могат</a:t>
            </a:r>
            <a:r>
              <a:rPr sz="2200" spc="-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</a:t>
            </a:r>
            <a:r>
              <a:rPr sz="2200" spc="-3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включват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5" dirty="0">
                <a:latin typeface="Cambria"/>
                <a:cs typeface="Cambria"/>
              </a:rPr>
              <a:t>само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земеделски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стопани</a:t>
            </a:r>
            <a:endParaRPr sz="2200">
              <a:latin typeface="Cambria"/>
              <a:cs typeface="Cambria"/>
            </a:endParaRPr>
          </a:p>
          <a:p>
            <a:pPr marL="287020" marR="4620260">
              <a:lnSpc>
                <a:spcPct val="80000"/>
              </a:lnSpc>
              <a:spcBef>
                <a:spcPts val="265"/>
              </a:spcBef>
            </a:pPr>
            <a:r>
              <a:rPr sz="2200" spc="-5" dirty="0">
                <a:latin typeface="Cambria"/>
                <a:cs typeface="Cambria"/>
              </a:rPr>
              <a:t>и/или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групи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организации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производители,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които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1850"/>
              </a:lnSpc>
            </a:pPr>
            <a:r>
              <a:rPr sz="2200" dirty="0">
                <a:latin typeface="Cambria"/>
                <a:cs typeface="Cambria"/>
              </a:rPr>
              <a:t>произвеждат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продукцията,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10" dirty="0">
                <a:latin typeface="Cambria"/>
                <a:cs typeface="Cambria"/>
              </a:rPr>
              <a:t>която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dirty="0">
                <a:latin typeface="Cambria"/>
                <a:cs typeface="Cambria"/>
              </a:rPr>
              <a:t> предлага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пазара,</a:t>
            </a:r>
            <a:endParaRPr sz="2200">
              <a:latin typeface="Cambria"/>
              <a:cs typeface="Cambria"/>
            </a:endParaRPr>
          </a:p>
          <a:p>
            <a:pPr marL="287020" marR="5622290" algn="just">
              <a:lnSpc>
                <a:spcPct val="80000"/>
              </a:lnSpc>
              <a:spcBef>
                <a:spcPts val="265"/>
              </a:spcBef>
            </a:pPr>
            <a:r>
              <a:rPr sz="2200" spc="-5" dirty="0">
                <a:latin typeface="Cambria"/>
                <a:cs typeface="Cambria"/>
              </a:rPr>
              <a:t>включително и </a:t>
            </a:r>
            <a:r>
              <a:rPr sz="2200" spc="-15" dirty="0">
                <a:latin typeface="Cambria"/>
                <a:cs typeface="Cambria"/>
              </a:rPr>
              <a:t>ако 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извършват нейната </a:t>
            </a:r>
            <a:r>
              <a:rPr sz="2200" spc="-47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преработка.</a:t>
            </a:r>
            <a:endParaRPr sz="2200">
              <a:latin typeface="Cambria"/>
              <a:cs typeface="Cambria"/>
            </a:endParaRPr>
          </a:p>
          <a:p>
            <a:pPr marL="287020" indent="-274320" algn="just">
              <a:lnSpc>
                <a:spcPts val="2375"/>
              </a:lnSpc>
              <a:spcBef>
                <a:spcPts val="7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200" b="1" spc="-10" dirty="0">
                <a:latin typeface="Cambria"/>
                <a:cs typeface="Cambria"/>
              </a:rPr>
              <a:t>Обединенията</a:t>
            </a:r>
            <a:r>
              <a:rPr sz="2200" b="1" spc="25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за</a:t>
            </a:r>
            <a:r>
              <a:rPr sz="2200" b="1" spc="-2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къси</a:t>
            </a:r>
            <a:endParaRPr sz="2200">
              <a:latin typeface="Cambria"/>
              <a:cs typeface="Cambria"/>
            </a:endParaRPr>
          </a:p>
          <a:p>
            <a:pPr marL="287020" marR="4695190">
              <a:lnSpc>
                <a:spcPct val="80000"/>
              </a:lnSpc>
              <a:spcBef>
                <a:spcPts val="265"/>
              </a:spcBef>
            </a:pPr>
            <a:r>
              <a:rPr sz="2200" b="1" spc="-10" dirty="0">
                <a:latin typeface="Cambria"/>
                <a:cs typeface="Cambria"/>
              </a:rPr>
              <a:t>вериги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на</a:t>
            </a:r>
            <a:r>
              <a:rPr sz="2200" b="1" spc="-25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доставки</a:t>
            </a:r>
            <a:r>
              <a:rPr sz="2200" b="1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могат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включват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освен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земеделски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стопани,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 </a:t>
            </a:r>
            <a:r>
              <a:rPr sz="2200" spc="-50" dirty="0">
                <a:latin typeface="Cambria"/>
                <a:cs typeface="Cambria"/>
              </a:rPr>
              <a:t>т.ч. </a:t>
            </a:r>
            <a:r>
              <a:rPr sz="2200" spc="-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групи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организации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1850"/>
              </a:lnSpc>
            </a:pPr>
            <a:r>
              <a:rPr sz="2200" spc="-10" dirty="0">
                <a:latin typeface="Cambria"/>
                <a:cs typeface="Cambria"/>
              </a:rPr>
              <a:t>производители</a:t>
            </a:r>
            <a:r>
              <a:rPr sz="2200" spc="-5" dirty="0">
                <a:latin typeface="Cambria"/>
                <a:cs typeface="Cambria"/>
              </a:rPr>
              <a:t> и</a:t>
            </a:r>
            <a:r>
              <a:rPr sz="2200" spc="-10" dirty="0">
                <a:latin typeface="Cambria"/>
                <a:cs typeface="Cambria"/>
              </a:rPr>
              <a:t> МСП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0"/>
              </a:lnSpc>
            </a:pPr>
            <a:r>
              <a:rPr sz="2200" spc="-5" dirty="0">
                <a:latin typeface="Cambria"/>
                <a:cs typeface="Cambria"/>
              </a:rPr>
              <a:t>областта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 </a:t>
            </a:r>
            <a:r>
              <a:rPr sz="2200" spc="-10" dirty="0">
                <a:latin typeface="Cambria"/>
                <a:cs typeface="Cambria"/>
              </a:rPr>
              <a:t>преработка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287020" marR="4425950">
              <a:lnSpc>
                <a:spcPct val="80000"/>
              </a:lnSpc>
              <a:spcBef>
                <a:spcPts val="265"/>
              </a:spcBef>
            </a:pPr>
            <a:r>
              <a:rPr sz="2200" spc="-5" dirty="0">
                <a:latin typeface="Cambria"/>
                <a:cs typeface="Cambria"/>
              </a:rPr>
              <a:t>селскостопански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продукти, </a:t>
            </a:r>
            <a:r>
              <a:rPr sz="2200" spc="-10" dirty="0">
                <a:latin typeface="Cambria"/>
                <a:cs typeface="Cambria"/>
              </a:rPr>
              <a:t> както</a:t>
            </a:r>
            <a:r>
              <a:rPr sz="2200" spc="-5" dirty="0">
                <a:latin typeface="Cambria"/>
                <a:cs typeface="Cambria"/>
              </a:rPr>
              <a:t> и търговци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дребно,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регистрирани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 Търговския </a:t>
            </a:r>
            <a:r>
              <a:rPr sz="2200" spc="-46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закон.</a:t>
            </a:r>
            <a:endParaRPr sz="2200">
              <a:latin typeface="Cambria"/>
              <a:cs typeface="Cambri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28744" y="2051304"/>
            <a:ext cx="4602480" cy="2596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970" marR="508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Късите </a:t>
            </a:r>
            <a:r>
              <a:rPr dirty="0"/>
              <a:t>вериги на доставки </a:t>
            </a:r>
            <a:r>
              <a:rPr spc="-5" dirty="0"/>
              <a:t>носят </a:t>
            </a:r>
            <a:r>
              <a:rPr dirty="0"/>
              <a:t> </a:t>
            </a:r>
            <a:r>
              <a:rPr spc="-10" dirty="0"/>
              <a:t>икономически,</a:t>
            </a:r>
            <a:r>
              <a:rPr spc="-50" dirty="0"/>
              <a:t> </a:t>
            </a:r>
            <a:r>
              <a:rPr spc="-5" dirty="0"/>
              <a:t>социални</a:t>
            </a:r>
            <a:r>
              <a:rPr spc="-40" dirty="0"/>
              <a:t> </a:t>
            </a:r>
            <a:r>
              <a:rPr dirty="0"/>
              <a:t>и</a:t>
            </a:r>
            <a:r>
              <a:rPr spc="-5" dirty="0"/>
              <a:t> </a:t>
            </a:r>
            <a:r>
              <a:rPr spc="-10" dirty="0"/>
              <a:t>екологични</a:t>
            </a:r>
            <a:r>
              <a:rPr spc="-25" dirty="0"/>
              <a:t> </a:t>
            </a:r>
            <a:r>
              <a:rPr spc="-5" dirty="0"/>
              <a:t>ползи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243330"/>
            <a:ext cx="6917055" cy="1611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6614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latin typeface="Cambria"/>
                <a:cs typeface="Cambria"/>
              </a:rPr>
              <a:t>Общата селскостопанска </a:t>
            </a:r>
            <a:r>
              <a:rPr sz="2600" dirty="0">
                <a:latin typeface="Cambria"/>
                <a:cs typeface="Cambria"/>
              </a:rPr>
              <a:t>политика </a:t>
            </a:r>
            <a:r>
              <a:rPr sz="2600" spc="-5" dirty="0">
                <a:latin typeface="Cambria"/>
                <a:cs typeface="Cambria"/>
              </a:rPr>
              <a:t>дава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възможности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изграждането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им, но</a:t>
            </a:r>
            <a:r>
              <a:rPr sz="2600" spc="-20" dirty="0">
                <a:latin typeface="Cambria"/>
                <a:cs typeface="Cambria"/>
              </a:rPr>
              <a:t> от</a:t>
            </a:r>
            <a:endParaRPr sz="26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националните правителства </a:t>
            </a:r>
            <a:r>
              <a:rPr sz="2600" spc="-5" dirty="0">
                <a:latin typeface="Cambria"/>
                <a:cs typeface="Cambria"/>
              </a:rPr>
              <a:t>зависи как </a:t>
            </a:r>
            <a:r>
              <a:rPr sz="2600" dirty="0">
                <a:latin typeface="Cambria"/>
                <a:cs typeface="Cambria"/>
              </a:rPr>
              <a:t>ще го </a:t>
            </a:r>
            <a:r>
              <a:rPr sz="2600" spc="-56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насърчават.</a:t>
            </a:r>
            <a:endParaRPr sz="26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46504" y="3081527"/>
            <a:ext cx="5277612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0473" y="332689"/>
            <a:ext cx="27908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/>
              <a:t>Определения: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258267" y="986739"/>
            <a:ext cx="8533765" cy="2846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000" b="1" i="1" spc="-5" dirty="0">
                <a:latin typeface="Cambria"/>
                <a:cs typeface="Cambria"/>
              </a:rPr>
              <a:t>Местни</a:t>
            </a:r>
            <a:r>
              <a:rPr sz="2000" b="1" i="1" spc="-20" dirty="0">
                <a:latin typeface="Cambria"/>
                <a:cs typeface="Cambria"/>
              </a:rPr>
              <a:t> </a:t>
            </a:r>
            <a:r>
              <a:rPr sz="2000" b="1" i="1" spc="-5" dirty="0">
                <a:latin typeface="Cambria"/>
                <a:cs typeface="Cambria"/>
              </a:rPr>
              <a:t>пазари</a:t>
            </a:r>
            <a:r>
              <a:rPr sz="2000" b="1" i="1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са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пазари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10" dirty="0">
                <a:latin typeface="Cambria"/>
                <a:cs typeface="Cambria"/>
              </a:rPr>
              <a:t>радиус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 </a:t>
            </a:r>
            <a:r>
              <a:rPr sz="2000" spc="-5" dirty="0">
                <a:latin typeface="Cambria"/>
                <a:cs typeface="Cambria"/>
              </a:rPr>
              <a:t>75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км</a:t>
            </a:r>
            <a:r>
              <a:rPr sz="2000" spc="-10" dirty="0">
                <a:latin typeface="Cambria"/>
                <a:cs typeface="Cambria"/>
              </a:rPr>
              <a:t> от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стопанството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endParaRPr sz="2000">
              <a:latin typeface="Cambria"/>
              <a:cs typeface="Cambria"/>
            </a:endParaRPr>
          </a:p>
          <a:p>
            <a:pPr marL="287020" marR="5080">
              <a:lnSpc>
                <a:spcPct val="100000"/>
              </a:lnSpc>
            </a:pPr>
            <a:r>
              <a:rPr sz="2000" spc="-10" dirty="0">
                <a:latin typeface="Cambria"/>
                <a:cs typeface="Cambria"/>
              </a:rPr>
              <a:t>произход </a:t>
            </a:r>
            <a:r>
              <a:rPr sz="2000" dirty="0">
                <a:latin typeface="Cambria"/>
                <a:cs typeface="Cambria"/>
              </a:rPr>
              <a:t>на </a:t>
            </a:r>
            <a:r>
              <a:rPr sz="2000" spc="-10" dirty="0">
                <a:latin typeface="Cambria"/>
                <a:cs typeface="Cambria"/>
              </a:rPr>
              <a:t>продукта,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който </a:t>
            </a:r>
            <a:r>
              <a:rPr sz="2000" spc="-10" dirty="0">
                <a:latin typeface="Cambria"/>
                <a:cs typeface="Cambria"/>
              </a:rPr>
              <a:t>радиус </a:t>
            </a:r>
            <a:r>
              <a:rPr sz="2000" spc="-5" dirty="0">
                <a:latin typeface="Cambria"/>
                <a:cs typeface="Cambria"/>
              </a:rPr>
              <a:t>трябва да </a:t>
            </a:r>
            <a:r>
              <a:rPr sz="2000" dirty="0">
                <a:latin typeface="Cambria"/>
                <a:cs typeface="Cambria"/>
              </a:rPr>
              <a:t>се </a:t>
            </a:r>
            <a:r>
              <a:rPr sz="2000" spc="-5" dirty="0">
                <a:latin typeface="Cambria"/>
                <a:cs typeface="Cambria"/>
              </a:rPr>
              <a:t>осъществяват както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преработката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10" dirty="0">
                <a:latin typeface="Cambria"/>
                <a:cs typeface="Cambria"/>
              </a:rPr>
              <a:t> продукта,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така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продажбата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му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крайния</a:t>
            </a:r>
            <a:endParaRPr sz="20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000" spc="-5" dirty="0">
                <a:latin typeface="Cambria"/>
                <a:cs typeface="Cambria"/>
              </a:rPr>
              <a:t>потребител.</a:t>
            </a:r>
            <a:endParaRPr sz="20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000" b="1" i="1" dirty="0">
                <a:latin typeface="Cambria"/>
                <a:cs typeface="Cambria"/>
              </a:rPr>
              <a:t>Къси </a:t>
            </a:r>
            <a:r>
              <a:rPr sz="2000" b="1" i="1" spc="-5" dirty="0">
                <a:latin typeface="Cambria"/>
                <a:cs typeface="Cambria"/>
              </a:rPr>
              <a:t>вериги</a:t>
            </a:r>
            <a:r>
              <a:rPr sz="2000" b="1" i="1" dirty="0">
                <a:latin typeface="Cambria"/>
                <a:cs typeface="Cambria"/>
              </a:rPr>
              <a:t> </a:t>
            </a:r>
            <a:r>
              <a:rPr sz="2000" b="1" i="1" spc="-5" dirty="0">
                <a:latin typeface="Cambria"/>
                <a:cs typeface="Cambria"/>
              </a:rPr>
              <a:t>на</a:t>
            </a:r>
            <a:r>
              <a:rPr sz="2000" b="1" i="1" spc="-15" dirty="0">
                <a:latin typeface="Cambria"/>
                <a:cs typeface="Cambria"/>
              </a:rPr>
              <a:t> </a:t>
            </a:r>
            <a:r>
              <a:rPr sz="2000" b="1" i="1" dirty="0">
                <a:latin typeface="Cambria"/>
                <a:cs typeface="Cambria"/>
              </a:rPr>
              <a:t>доставки</a:t>
            </a:r>
            <a:r>
              <a:rPr sz="2000" b="1" i="1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са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такива,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които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участват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ограничен</a:t>
            </a:r>
            <a:r>
              <a:rPr sz="2000" spc="-5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брой</a:t>
            </a:r>
            <a:endParaRPr sz="2000">
              <a:latin typeface="Cambria"/>
              <a:cs typeface="Cambria"/>
            </a:endParaRPr>
          </a:p>
          <a:p>
            <a:pPr marL="287020" marR="636270">
              <a:lnSpc>
                <a:spcPct val="100000"/>
              </a:lnSpc>
            </a:pPr>
            <a:r>
              <a:rPr sz="2000" dirty="0">
                <a:latin typeface="Cambria"/>
                <a:cs typeface="Cambria"/>
              </a:rPr>
              <a:t>икономически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оператори,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поели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ангажимент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да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си </a:t>
            </a:r>
            <a:r>
              <a:rPr sz="2000" spc="-25" dirty="0">
                <a:latin typeface="Cambria"/>
                <a:cs typeface="Cambria"/>
              </a:rPr>
              <a:t>сътрудничат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посветени </a:t>
            </a:r>
            <a:r>
              <a:rPr sz="2000" spc="-5" dirty="0">
                <a:latin typeface="Cambria"/>
                <a:cs typeface="Cambria"/>
              </a:rPr>
              <a:t>на местното икономическо </a:t>
            </a:r>
            <a:r>
              <a:rPr sz="2000" dirty="0">
                <a:latin typeface="Cambria"/>
                <a:cs typeface="Cambria"/>
              </a:rPr>
              <a:t>развитие и близките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териториални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 социални</a:t>
            </a:r>
            <a:r>
              <a:rPr sz="2000" spc="-5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отношения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между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производители,</a:t>
            </a:r>
            <a:endParaRPr sz="20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latin typeface="Cambria"/>
                <a:cs typeface="Cambria"/>
              </a:rPr>
              <a:t>преработвателни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потребители.</a:t>
            </a:r>
            <a:endParaRPr sz="20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7711" y="3860290"/>
            <a:ext cx="4291584" cy="28742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54151" y="1219200"/>
            <a:ext cx="8232775" cy="5404485"/>
            <a:chOff x="454151" y="1219200"/>
            <a:chExt cx="8232775" cy="5404485"/>
          </a:xfrm>
        </p:grpSpPr>
        <p:sp>
          <p:nvSpPr>
            <p:cNvPr id="4" name="object 4"/>
            <p:cNvSpPr/>
            <p:nvPr/>
          </p:nvSpPr>
          <p:spPr>
            <a:xfrm>
              <a:off x="454151" y="6432803"/>
              <a:ext cx="120650" cy="190500"/>
            </a:xfrm>
            <a:custGeom>
              <a:avLst/>
              <a:gdLst/>
              <a:ahLst/>
              <a:cxnLst/>
              <a:rect l="l" t="t" r="r" b="b"/>
              <a:pathLst>
                <a:path w="120650" h="190500">
                  <a:moveTo>
                    <a:pt x="0" y="0"/>
                  </a:moveTo>
                  <a:lnTo>
                    <a:pt x="0" y="190500"/>
                  </a:lnTo>
                  <a:lnTo>
                    <a:pt x="120396" y="95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8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199" y="1219200"/>
              <a:ext cx="8229600" cy="5378450"/>
            </a:xfrm>
            <a:custGeom>
              <a:avLst/>
              <a:gdLst/>
              <a:ahLst/>
              <a:cxnLst/>
              <a:rect l="l" t="t" r="r" b="b"/>
              <a:pathLst>
                <a:path w="8229600" h="5378450">
                  <a:moveTo>
                    <a:pt x="8229600" y="0"/>
                  </a:moveTo>
                  <a:lnTo>
                    <a:pt x="0" y="0"/>
                  </a:lnTo>
                  <a:lnTo>
                    <a:pt x="0" y="5378196"/>
                  </a:lnTo>
                  <a:lnTo>
                    <a:pt x="8229600" y="5378196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C0D5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74370" y="432562"/>
            <a:ext cx="46062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0" dirty="0"/>
              <a:t>Подпомагани</a:t>
            </a:r>
            <a:r>
              <a:rPr sz="3200" spc="-85" dirty="0"/>
              <a:t> </a:t>
            </a:r>
            <a:r>
              <a:rPr sz="3200" dirty="0"/>
              <a:t>дейности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444500" y="1208278"/>
            <a:ext cx="8255000" cy="530606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04139" marR="165735">
              <a:lnSpc>
                <a:spcPts val="2590"/>
              </a:lnSpc>
              <a:spcBef>
                <a:spcPts val="425"/>
              </a:spcBef>
              <a:tabLst>
                <a:tab pos="6711950" algn="l"/>
              </a:tabLst>
            </a:pPr>
            <a:r>
              <a:rPr sz="2400" spc="-10" dirty="0">
                <a:latin typeface="Cambria"/>
                <a:cs typeface="Cambria"/>
              </a:rPr>
              <a:t>Подкрепата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предоставя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развитие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къси	вериги</a:t>
            </a:r>
            <a:r>
              <a:rPr sz="2400" spc="-8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или за </a:t>
            </a:r>
            <a:r>
              <a:rPr sz="2400" spc="-5" dirty="0">
                <a:latin typeface="Cambria"/>
                <a:cs typeface="Cambria"/>
              </a:rPr>
              <a:t>развитие </a:t>
            </a:r>
            <a:r>
              <a:rPr sz="2400" dirty="0">
                <a:latin typeface="Cambria"/>
                <a:cs typeface="Cambria"/>
              </a:rPr>
              <a:t>на местни пазари и включва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текущи дейности</a:t>
            </a:r>
            <a:r>
              <a:rPr sz="2400" dirty="0">
                <a:latin typeface="Cambria"/>
                <a:cs typeface="Cambria"/>
              </a:rPr>
              <a:t> във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връзка</a:t>
            </a:r>
            <a:r>
              <a:rPr sz="2400" spc="-5" dirty="0">
                <a:latin typeface="Cambria"/>
                <a:cs typeface="Cambria"/>
              </a:rPr>
              <a:t> със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сътрудничеството,</a:t>
            </a:r>
            <a:endParaRPr sz="2400">
              <a:latin typeface="Cambria"/>
              <a:cs typeface="Cambria"/>
            </a:endParaRPr>
          </a:p>
          <a:p>
            <a:pPr marL="104139" marR="227965" algn="just">
              <a:lnSpc>
                <a:spcPts val="2590"/>
              </a:lnSpc>
              <a:spcBef>
                <a:spcPts val="10"/>
              </a:spcBef>
            </a:pPr>
            <a:r>
              <a:rPr sz="2400" spc="-15" dirty="0">
                <a:latin typeface="Cambria"/>
                <a:cs typeface="Cambria"/>
              </a:rPr>
              <a:t>популяризиране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къси вериги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 на местни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пазари и дейности, свързани с изпълнението на </a:t>
            </a:r>
            <a:r>
              <a:rPr sz="2400" spc="-5" dirty="0">
                <a:latin typeface="Cambria"/>
                <a:cs typeface="Cambria"/>
              </a:rPr>
              <a:t>проекта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сътрудничество.</a:t>
            </a:r>
            <a:endParaRPr sz="2400">
              <a:latin typeface="Cambria"/>
              <a:cs typeface="Cambria"/>
            </a:endParaRPr>
          </a:p>
          <a:p>
            <a:pPr marL="104139" marR="1120775">
              <a:lnSpc>
                <a:spcPct val="90000"/>
              </a:lnSpc>
              <a:spcBef>
                <a:spcPts val="565"/>
              </a:spcBef>
            </a:pPr>
            <a:r>
              <a:rPr sz="2400" dirty="0">
                <a:latin typeface="Cambria"/>
                <a:cs typeface="Cambria"/>
              </a:rPr>
              <a:t>Финансирането на обединение за </a:t>
            </a:r>
            <a:r>
              <a:rPr sz="2400" spc="-5" dirty="0">
                <a:latin typeface="Cambria"/>
                <a:cs typeface="Cambria"/>
              </a:rPr>
              <a:t>къса </a:t>
            </a:r>
            <a:r>
              <a:rPr sz="2400" dirty="0">
                <a:latin typeface="Cambria"/>
                <a:cs typeface="Cambria"/>
              </a:rPr>
              <a:t>верига 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или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местен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пазар</a:t>
            </a:r>
            <a:r>
              <a:rPr sz="2400" spc="-15" dirty="0">
                <a:latin typeface="Cambria"/>
                <a:cs typeface="Cambria"/>
              </a:rPr>
              <a:t> може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обхваща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две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фази:</a:t>
            </a:r>
            <a:endParaRPr sz="2400">
              <a:latin typeface="Cambria"/>
              <a:cs typeface="Cambria"/>
            </a:endParaRPr>
          </a:p>
          <a:p>
            <a:pPr marL="378460" indent="-274320">
              <a:lnSpc>
                <a:spcPct val="100000"/>
              </a:lnSpc>
              <a:spcBef>
                <a:spcPts val="31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377825" algn="l"/>
                <a:tab pos="378460" algn="l"/>
              </a:tabLst>
            </a:pPr>
            <a:r>
              <a:rPr sz="2400" dirty="0">
                <a:latin typeface="Cambria"/>
                <a:cs typeface="Cambria"/>
              </a:rPr>
              <a:t>фаза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сформиране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обединението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378460" indent="-274320">
              <a:lnSpc>
                <a:spcPct val="100000"/>
              </a:lnSpc>
              <a:spcBef>
                <a:spcPts val="31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377825" algn="l"/>
                <a:tab pos="378460" algn="l"/>
              </a:tabLst>
            </a:pPr>
            <a:r>
              <a:rPr sz="2400" dirty="0">
                <a:latin typeface="Cambria"/>
                <a:cs typeface="Cambria"/>
              </a:rPr>
              <a:t>фаза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функциониране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обединението.</a:t>
            </a:r>
            <a:endParaRPr sz="2400">
              <a:latin typeface="Cambria"/>
              <a:cs typeface="Cambria"/>
            </a:endParaRPr>
          </a:p>
          <a:p>
            <a:pPr marL="104139">
              <a:lnSpc>
                <a:spcPts val="2735"/>
              </a:lnSpc>
              <a:spcBef>
                <a:spcPts val="315"/>
              </a:spcBef>
            </a:pPr>
            <a:r>
              <a:rPr sz="2400" spc="-10" dirty="0">
                <a:latin typeface="Cambria"/>
                <a:cs typeface="Cambria"/>
              </a:rPr>
              <a:t>Подкрепата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първата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фаза</a:t>
            </a:r>
            <a:r>
              <a:rPr sz="2400" dirty="0">
                <a:latin typeface="Cambria"/>
                <a:cs typeface="Cambria"/>
              </a:rPr>
              <a:t> се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ограничава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</a:t>
            </a:r>
            <a:endParaRPr sz="2400">
              <a:latin typeface="Cambria"/>
              <a:cs typeface="Cambria"/>
            </a:endParaRPr>
          </a:p>
          <a:p>
            <a:pPr marL="104139" marR="182245">
              <a:lnSpc>
                <a:spcPts val="2590"/>
              </a:lnSpc>
              <a:spcBef>
                <a:spcPts val="185"/>
              </a:spcBef>
            </a:pPr>
            <a:r>
              <a:rPr sz="2400" spc="-5" dirty="0">
                <a:latin typeface="Cambria"/>
                <a:cs typeface="Cambria"/>
              </a:rPr>
              <a:t>максимален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период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продължителност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една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година.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Продължителността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втората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фаза </a:t>
            </a:r>
            <a:r>
              <a:rPr sz="2400" dirty="0">
                <a:latin typeface="Cambria"/>
                <a:cs typeface="Cambria"/>
              </a:rPr>
              <a:t>не </a:t>
            </a:r>
            <a:r>
              <a:rPr sz="2400" spc="-15" dirty="0">
                <a:latin typeface="Cambria"/>
                <a:cs typeface="Cambria"/>
              </a:rPr>
              <a:t>може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да</a:t>
            </a:r>
            <a:r>
              <a:rPr sz="2400" spc="-10" dirty="0">
                <a:latin typeface="Cambria"/>
                <a:cs typeface="Cambria"/>
              </a:rPr>
              <a:t> бъде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по-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555"/>
              </a:lnSpc>
              <a:tabLst>
                <a:tab pos="8241665" algn="l"/>
              </a:tabLst>
            </a:pPr>
            <a:r>
              <a:rPr sz="2400" u="dash" spc="114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дълга</a:t>
            </a:r>
            <a:r>
              <a:rPr sz="2400" u="dash" spc="-2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от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5</a:t>
            </a:r>
            <a:r>
              <a:rPr sz="2400" u="dash" spc="-3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години.	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199" y="1219200"/>
            <a:ext cx="8229600" cy="5378450"/>
          </a:xfrm>
          <a:custGeom>
            <a:avLst/>
            <a:gdLst/>
            <a:ahLst/>
            <a:cxnLst/>
            <a:rect l="l" t="t" r="r" b="b"/>
            <a:pathLst>
              <a:path w="8229600" h="5378450">
                <a:moveTo>
                  <a:pt x="8229600" y="0"/>
                </a:moveTo>
                <a:lnTo>
                  <a:pt x="0" y="0"/>
                </a:lnTo>
                <a:lnTo>
                  <a:pt x="0" y="5378196"/>
                </a:lnTo>
                <a:lnTo>
                  <a:pt x="8229600" y="5378196"/>
                </a:lnTo>
                <a:lnTo>
                  <a:pt x="8229600" y="0"/>
                </a:lnTo>
                <a:close/>
              </a:path>
            </a:pathLst>
          </a:custGeom>
          <a:solidFill>
            <a:srgbClr val="D7D7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4370" y="432562"/>
            <a:ext cx="46062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0" dirty="0"/>
              <a:t>Подпомагани</a:t>
            </a:r>
            <a:r>
              <a:rPr sz="3200" spc="-85" dirty="0"/>
              <a:t> </a:t>
            </a:r>
            <a:r>
              <a:rPr sz="3200" dirty="0"/>
              <a:t>дейности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535940" y="1243330"/>
            <a:ext cx="7965440" cy="5254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875665" indent="-274320" algn="just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600" dirty="0">
                <a:latin typeface="Cambria"/>
                <a:cs typeface="Cambria"/>
              </a:rPr>
              <a:t>Към проекта за </a:t>
            </a:r>
            <a:r>
              <a:rPr sz="2600" spc="-20" dirty="0">
                <a:latin typeface="Cambria"/>
                <a:cs typeface="Cambria"/>
              </a:rPr>
              <a:t>сътрудничество </a:t>
            </a:r>
            <a:r>
              <a:rPr sz="2600" dirty="0">
                <a:latin typeface="Cambria"/>
                <a:cs typeface="Cambria"/>
              </a:rPr>
              <a:t>се представя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бизнес </a:t>
            </a:r>
            <a:r>
              <a:rPr sz="2600" dirty="0">
                <a:latin typeface="Cambria"/>
                <a:cs typeface="Cambria"/>
              </a:rPr>
              <a:t>план,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който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доказва </a:t>
            </a:r>
            <a:r>
              <a:rPr sz="2600" dirty="0">
                <a:latin typeface="Cambria"/>
                <a:cs typeface="Cambria"/>
              </a:rPr>
              <a:t>икономическа</a:t>
            </a:r>
            <a:endParaRPr sz="2600">
              <a:latin typeface="Cambria"/>
              <a:cs typeface="Cambria"/>
            </a:endParaRPr>
          </a:p>
          <a:p>
            <a:pPr marL="286385" algn="just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обоснованост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подпомагането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 предвижда</a:t>
            </a:r>
            <a:endParaRPr sz="2600">
              <a:latin typeface="Cambria"/>
              <a:cs typeface="Cambria"/>
            </a:endParaRPr>
          </a:p>
          <a:p>
            <a:pPr marL="286385" marR="5080" algn="just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постигане на </a:t>
            </a:r>
            <a:r>
              <a:rPr sz="2600" spc="-5" dirty="0">
                <a:latin typeface="Cambria"/>
                <a:cs typeface="Cambria"/>
              </a:rPr>
              <a:t>конкретни </a:t>
            </a:r>
            <a:r>
              <a:rPr sz="2600" dirty="0">
                <a:latin typeface="Cambria"/>
                <a:cs typeface="Cambria"/>
              </a:rPr>
              <a:t>икономически </a:t>
            </a:r>
            <a:r>
              <a:rPr sz="2600" spc="-10" dirty="0">
                <a:latin typeface="Cambria"/>
                <a:cs typeface="Cambria"/>
              </a:rPr>
              <a:t>резултати,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свързани с реализирани </a:t>
            </a:r>
            <a:r>
              <a:rPr sz="2600" spc="-15" dirty="0">
                <a:latin typeface="Cambria"/>
                <a:cs typeface="Cambria"/>
              </a:rPr>
              <a:t>приходи </a:t>
            </a:r>
            <a:r>
              <a:rPr sz="2600" spc="-20" dirty="0">
                <a:latin typeface="Cambria"/>
                <a:cs typeface="Cambria"/>
              </a:rPr>
              <a:t>от </a:t>
            </a:r>
            <a:r>
              <a:rPr sz="2600" spc="-10" dirty="0">
                <a:latin typeface="Cambria"/>
                <a:cs typeface="Cambria"/>
              </a:rPr>
              <a:t>продажби, въз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основа на </a:t>
            </a:r>
            <a:r>
              <a:rPr sz="2600" spc="-5" dirty="0">
                <a:latin typeface="Cambria"/>
                <a:cs typeface="Cambria"/>
              </a:rPr>
              <a:t>реализирано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количество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продукция.</a:t>
            </a:r>
            <a:endParaRPr sz="2600">
              <a:latin typeface="Cambria"/>
              <a:cs typeface="Cambria"/>
            </a:endParaRPr>
          </a:p>
          <a:p>
            <a:pPr marL="286385" marR="188595" indent="-274320">
              <a:lnSpc>
                <a:spcPct val="10000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600" dirty="0">
                <a:latin typeface="Cambria"/>
                <a:cs typeface="Cambria"/>
              </a:rPr>
              <a:t>За</a:t>
            </a:r>
            <a:r>
              <a:rPr sz="2600" spc="-5" dirty="0">
                <a:latin typeface="Cambria"/>
                <a:cs typeface="Cambria"/>
              </a:rPr>
              <a:t> да</a:t>
            </a:r>
            <a:r>
              <a:rPr sz="2600" dirty="0">
                <a:latin typeface="Cambria"/>
                <a:cs typeface="Cambria"/>
              </a:rPr>
              <a:t> подлежат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5" dirty="0">
                <a:latin typeface="Cambria"/>
                <a:cs typeface="Cambria"/>
              </a:rPr>
              <a:t> подпомагане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проектите</a:t>
            </a:r>
            <a:r>
              <a:rPr sz="2600" spc="-4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следва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да съдържат </a:t>
            </a:r>
            <a:r>
              <a:rPr sz="2600" dirty="0">
                <a:latin typeface="Cambria"/>
                <a:cs typeface="Cambria"/>
              </a:rPr>
              <a:t>информация </a:t>
            </a:r>
            <a:r>
              <a:rPr sz="2600" spc="-5" dirty="0">
                <a:latin typeface="Cambria"/>
                <a:cs typeface="Cambria"/>
              </a:rPr>
              <a:t>относно брой </a:t>
            </a:r>
            <a:r>
              <a:rPr sz="2600" dirty="0">
                <a:latin typeface="Cambria"/>
                <a:cs typeface="Cambria"/>
              </a:rPr>
              <a:t>и вид на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участниците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 </a:t>
            </a:r>
            <a:r>
              <a:rPr sz="2600" spc="-20" dirty="0">
                <a:latin typeface="Cambria"/>
                <a:cs typeface="Cambria"/>
              </a:rPr>
              <a:t>сътрудничество,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описание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endParaRPr sz="2600">
              <a:latin typeface="Cambria"/>
              <a:cs typeface="Cambria"/>
            </a:endParaRPr>
          </a:p>
          <a:p>
            <a:pPr marL="286385" marR="54610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предвидените дейности, </a:t>
            </a:r>
            <a:r>
              <a:rPr sz="2600" spc="-10" dirty="0">
                <a:latin typeface="Cambria"/>
                <a:cs typeface="Cambria"/>
              </a:rPr>
              <a:t>продукти, </a:t>
            </a:r>
            <a:r>
              <a:rPr sz="2600" dirty="0">
                <a:latin typeface="Cambria"/>
                <a:cs typeface="Cambria"/>
              </a:rPr>
              <a:t>включени в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предмета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сътрудничество,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план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</a:t>
            </a:r>
            <a:endParaRPr sz="2600">
              <a:latin typeface="Cambria"/>
              <a:cs typeface="Cambria"/>
            </a:endParaRPr>
          </a:p>
          <a:p>
            <a:pPr marL="286385" marR="434340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популяризиране,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както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 </a:t>
            </a:r>
            <a:r>
              <a:rPr sz="2600" spc="-5" dirty="0">
                <a:latin typeface="Cambria"/>
                <a:cs typeface="Cambria"/>
              </a:rPr>
              <a:t>да</a:t>
            </a:r>
            <a:r>
              <a:rPr sz="2600" spc="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включва</a:t>
            </a:r>
            <a:r>
              <a:rPr sz="2600" spc="1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договор</a:t>
            </a:r>
            <a:r>
              <a:rPr sz="2600" dirty="0">
                <a:latin typeface="Cambria"/>
                <a:cs typeface="Cambria"/>
              </a:rPr>
              <a:t> за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създаване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 обединението.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74370" y="432562"/>
            <a:ext cx="46062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0" dirty="0"/>
              <a:t>Подпомагани</a:t>
            </a:r>
            <a:r>
              <a:rPr sz="3200" spc="-85" dirty="0"/>
              <a:t> </a:t>
            </a:r>
            <a:r>
              <a:rPr sz="3200" dirty="0"/>
              <a:t>дейности</a:t>
            </a:r>
            <a:endParaRPr sz="3200"/>
          </a:p>
        </p:txBody>
      </p:sp>
      <p:sp>
        <p:nvSpPr>
          <p:cNvPr id="5" name="object 5"/>
          <p:cNvSpPr/>
          <p:nvPr/>
        </p:nvSpPr>
        <p:spPr>
          <a:xfrm>
            <a:off x="457200" y="1219200"/>
            <a:ext cx="8229600" cy="5161915"/>
          </a:xfrm>
          <a:custGeom>
            <a:avLst/>
            <a:gdLst/>
            <a:ahLst/>
            <a:cxnLst/>
            <a:rect l="l" t="t" r="r" b="b"/>
            <a:pathLst>
              <a:path w="8229600" h="5161915">
                <a:moveTo>
                  <a:pt x="8229600" y="0"/>
                </a:moveTo>
                <a:lnTo>
                  <a:pt x="0" y="0"/>
                </a:lnTo>
                <a:lnTo>
                  <a:pt x="0" y="5161788"/>
                </a:lnTo>
                <a:lnTo>
                  <a:pt x="8229600" y="5161788"/>
                </a:lnTo>
                <a:lnTo>
                  <a:pt x="8229600" y="0"/>
                </a:lnTo>
                <a:close/>
              </a:path>
            </a:pathLst>
          </a:custGeom>
          <a:solidFill>
            <a:srgbClr val="E2CE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5940" y="1243330"/>
            <a:ext cx="7827645" cy="44621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600" dirty="0">
                <a:latin typeface="Cambria"/>
                <a:cs typeface="Cambria"/>
              </a:rPr>
              <a:t>Дейностите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b="1" spc="-15" dirty="0">
                <a:latin typeface="Cambria"/>
                <a:cs typeface="Cambria"/>
              </a:rPr>
              <a:t>популяризиране</a:t>
            </a:r>
            <a:r>
              <a:rPr sz="2600" b="1" spc="-5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задължителна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част </a:t>
            </a:r>
            <a:r>
              <a:rPr sz="2600" spc="-20" dirty="0">
                <a:latin typeface="Cambria"/>
                <a:cs typeface="Cambria"/>
              </a:rPr>
              <a:t>от </a:t>
            </a:r>
            <a:r>
              <a:rPr sz="2600" dirty="0">
                <a:latin typeface="Cambria"/>
                <a:cs typeface="Cambria"/>
              </a:rPr>
              <a:t>проектите в </a:t>
            </a:r>
            <a:r>
              <a:rPr sz="2600" spc="-5" dirty="0">
                <a:latin typeface="Cambria"/>
                <a:cs typeface="Cambria"/>
              </a:rPr>
              <a:t>рамките </a:t>
            </a:r>
            <a:r>
              <a:rPr sz="2600" dirty="0">
                <a:latin typeface="Cambria"/>
                <a:cs typeface="Cambria"/>
              </a:rPr>
              <a:t>на интервенцията и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имат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цел</a:t>
            </a:r>
            <a:r>
              <a:rPr sz="2600" spc="-5" dirty="0">
                <a:latin typeface="Cambria"/>
                <a:cs typeface="Cambria"/>
              </a:rPr>
              <a:t> да </a:t>
            </a:r>
            <a:r>
              <a:rPr sz="2600" dirty="0">
                <a:latin typeface="Cambria"/>
                <a:cs typeface="Cambria"/>
              </a:rPr>
              <a:t>повишат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информираността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endParaRPr sz="2600">
              <a:latin typeface="Cambria"/>
              <a:cs typeface="Cambria"/>
            </a:endParaRPr>
          </a:p>
          <a:p>
            <a:pPr marL="286385" marR="238125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съществуването на </a:t>
            </a:r>
            <a:r>
              <a:rPr sz="2600" spc="-5" dirty="0">
                <a:latin typeface="Cambria"/>
                <a:cs typeface="Cambria"/>
              </a:rPr>
              <a:t>късите </a:t>
            </a:r>
            <a:r>
              <a:rPr sz="2600" dirty="0">
                <a:latin typeface="Cambria"/>
                <a:cs typeface="Cambria"/>
              </a:rPr>
              <a:t>вериги или местните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пазари,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като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са</a:t>
            </a:r>
            <a:r>
              <a:rPr sz="2600" spc="10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необходими,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да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ги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направят</a:t>
            </a:r>
            <a:endParaRPr sz="26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жизнеспособни.</a:t>
            </a:r>
            <a:endParaRPr sz="2600">
              <a:latin typeface="Cambria"/>
              <a:cs typeface="Cambria"/>
            </a:endParaRPr>
          </a:p>
          <a:p>
            <a:pPr marL="286385" marR="349885" indent="-274320">
              <a:lnSpc>
                <a:spcPct val="10000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6385" algn="l"/>
                <a:tab pos="287020" algn="l"/>
              </a:tabLst>
            </a:pPr>
            <a:r>
              <a:rPr sz="2600" spc="-5" dirty="0">
                <a:latin typeface="Cambria"/>
                <a:cs typeface="Cambria"/>
              </a:rPr>
              <a:t>Подпомагането </a:t>
            </a:r>
            <a:r>
              <a:rPr sz="2600" dirty="0">
                <a:latin typeface="Cambria"/>
                <a:cs typeface="Cambria"/>
              </a:rPr>
              <a:t>е в </a:t>
            </a:r>
            <a:r>
              <a:rPr sz="2600" spc="-5" dirty="0">
                <a:latin typeface="Cambria"/>
                <a:cs typeface="Cambria"/>
              </a:rPr>
              <a:t>съответствие </a:t>
            </a:r>
            <a:r>
              <a:rPr sz="2600" dirty="0">
                <a:latin typeface="Cambria"/>
                <a:cs typeface="Cambria"/>
              </a:rPr>
              <a:t>с </a:t>
            </a:r>
            <a:r>
              <a:rPr sz="2600" spc="-5" dirty="0">
                <a:latin typeface="Cambria"/>
                <a:cs typeface="Cambria"/>
              </a:rPr>
              <a:t>условията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Закона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храните,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 </a:t>
            </a:r>
            <a:r>
              <a:rPr sz="2600" spc="-100" dirty="0">
                <a:latin typeface="Cambria"/>
                <a:cs typeface="Cambria"/>
              </a:rPr>
              <a:t>т.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ч. </a:t>
            </a:r>
            <a:r>
              <a:rPr sz="2600" spc="-10" dirty="0">
                <a:latin typeface="Cambria"/>
                <a:cs typeface="Cambria"/>
              </a:rPr>
              <a:t>подзаконовите</a:t>
            </a:r>
            <a:endParaRPr sz="2600">
              <a:latin typeface="Cambria"/>
              <a:cs typeface="Cambria"/>
            </a:endParaRPr>
          </a:p>
          <a:p>
            <a:pPr marL="286385" marR="8255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нормативни </a:t>
            </a:r>
            <a:r>
              <a:rPr sz="2600" spc="-5" dirty="0">
                <a:latin typeface="Cambria"/>
                <a:cs typeface="Cambria"/>
              </a:rPr>
              <a:t>актове за </a:t>
            </a:r>
            <a:r>
              <a:rPr sz="2600" dirty="0">
                <a:latin typeface="Cambria"/>
                <a:cs typeface="Cambria"/>
              </a:rPr>
              <a:t>специфичните изисквания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директните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доставки </a:t>
            </a:r>
            <a:r>
              <a:rPr sz="2600" spc="-25" dirty="0">
                <a:latin typeface="Cambria"/>
                <a:cs typeface="Cambria"/>
              </a:rPr>
              <a:t>от</a:t>
            </a:r>
            <a:r>
              <a:rPr sz="2600" spc="-5" dirty="0">
                <a:latin typeface="Cambria"/>
                <a:cs typeface="Cambria"/>
              </a:rPr>
              <a:t> производители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endParaRPr sz="26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продукти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от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растителен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животински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произход.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206197"/>
            <a:ext cx="43707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Допустимите</a:t>
            </a:r>
            <a:r>
              <a:rPr sz="3200" spc="-55" dirty="0"/>
              <a:t> </a:t>
            </a:r>
            <a:r>
              <a:rPr sz="3200" spc="-35" dirty="0"/>
              <a:t>разходи</a:t>
            </a:r>
            <a:r>
              <a:rPr sz="3200" b="0" spc="-35" dirty="0">
                <a:latin typeface="Cambria"/>
                <a:cs typeface="Cambria"/>
              </a:rPr>
              <a:t>:</a:t>
            </a:r>
            <a:endParaRPr sz="32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897763"/>
            <a:ext cx="8467090" cy="5634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890" indent="-123825">
              <a:lnSpc>
                <a:spcPts val="2735"/>
              </a:lnSpc>
              <a:spcBef>
                <a:spcPts val="100"/>
              </a:spcBef>
              <a:buClr>
                <a:srgbClr val="717BA2"/>
              </a:buClr>
              <a:buSzPct val="70833"/>
              <a:buFont typeface="Microsoft Sans Serif"/>
              <a:buChar char=""/>
              <a:tabLst>
                <a:tab pos="136525" algn="l"/>
                <a:tab pos="8355965" algn="l"/>
              </a:tabLst>
            </a:pPr>
            <a:r>
              <a:rPr sz="2400" u="dash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dash" spc="60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dash" spc="-2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Разходи</a:t>
            </a:r>
            <a:r>
              <a:rPr sz="2400" u="dash" spc="-3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за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проучвания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за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приложимост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на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проекта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за	</a:t>
            </a:r>
            <a:endParaRPr sz="2400">
              <a:latin typeface="Cambria"/>
              <a:cs typeface="Cambria"/>
            </a:endParaRPr>
          </a:p>
          <a:p>
            <a:pPr marL="287020" marR="5080" algn="just">
              <a:lnSpc>
                <a:spcPts val="2590"/>
              </a:lnSpc>
              <a:spcBef>
                <a:spcPts val="180"/>
              </a:spcBef>
            </a:pPr>
            <a:r>
              <a:rPr sz="2400" spc="-25" dirty="0">
                <a:latin typeface="Cambria"/>
                <a:cs typeface="Cambria"/>
              </a:rPr>
              <a:t>сътрудничество </a:t>
            </a:r>
            <a:r>
              <a:rPr sz="2400" dirty="0">
                <a:latin typeface="Cambria"/>
                <a:cs typeface="Cambria"/>
              </a:rPr>
              <a:t>за обединение за </a:t>
            </a:r>
            <a:r>
              <a:rPr sz="2400" spc="-5" dirty="0">
                <a:latin typeface="Cambria"/>
                <a:cs typeface="Cambria"/>
              </a:rPr>
              <a:t>къса </a:t>
            </a:r>
            <a:r>
              <a:rPr sz="2400" dirty="0">
                <a:latin typeface="Cambria"/>
                <a:cs typeface="Cambria"/>
              </a:rPr>
              <a:t>верига 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 или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местен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пазар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(допустими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само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5" dirty="0">
                <a:latin typeface="Cambria"/>
                <a:cs typeface="Cambria"/>
              </a:rPr>
              <a:t> първа </a:t>
            </a:r>
            <a:r>
              <a:rPr sz="2400" spc="-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изпълнение);</a:t>
            </a:r>
            <a:endParaRPr sz="2400">
              <a:latin typeface="Cambria"/>
              <a:cs typeface="Cambria"/>
            </a:endParaRPr>
          </a:p>
          <a:p>
            <a:pPr marL="287020" marR="570865" indent="-274955">
              <a:lnSpc>
                <a:spcPct val="90000"/>
              </a:lnSpc>
              <a:spcBef>
                <a:spcPts val="570"/>
              </a:spcBef>
              <a:buClr>
                <a:srgbClr val="717BA2"/>
              </a:buClr>
              <a:buSzPct val="70833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25" dirty="0">
                <a:latin typeface="Cambria"/>
                <a:cs typeface="Cambria"/>
              </a:rPr>
              <a:t>Разходи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15" dirty="0">
                <a:latin typeface="Cambria"/>
                <a:cs typeface="Cambria"/>
              </a:rPr>
              <a:t>стимулиране </a:t>
            </a:r>
            <a:r>
              <a:rPr sz="2400" dirty="0">
                <a:latin typeface="Cambria"/>
                <a:cs typeface="Cambria"/>
              </a:rPr>
              <a:t>на интерес и </a:t>
            </a:r>
            <a:r>
              <a:rPr sz="2400" spc="-5" dirty="0">
                <a:latin typeface="Cambria"/>
                <a:cs typeface="Cambria"/>
              </a:rPr>
              <a:t>разширяване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състава </a:t>
            </a:r>
            <a:r>
              <a:rPr sz="2400" dirty="0">
                <a:latin typeface="Cambria"/>
                <a:cs typeface="Cambria"/>
              </a:rPr>
              <a:t>на обединение за </a:t>
            </a:r>
            <a:r>
              <a:rPr sz="2400" spc="-5" dirty="0">
                <a:latin typeface="Cambria"/>
                <a:cs typeface="Cambria"/>
              </a:rPr>
              <a:t>къса </a:t>
            </a:r>
            <a:r>
              <a:rPr sz="2400" dirty="0">
                <a:latin typeface="Cambria"/>
                <a:cs typeface="Cambria"/>
              </a:rPr>
              <a:t>верига 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или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 за местен пазар </a:t>
            </a:r>
            <a:r>
              <a:rPr sz="2400" spc="-10" dirty="0">
                <a:latin typeface="Cambria"/>
                <a:cs typeface="Cambria"/>
              </a:rPr>
              <a:t>(допустими </a:t>
            </a:r>
            <a:r>
              <a:rPr sz="2400" dirty="0">
                <a:latin typeface="Cambria"/>
                <a:cs typeface="Cambria"/>
              </a:rPr>
              <a:t>само за </a:t>
            </a:r>
            <a:r>
              <a:rPr sz="2400" spc="-10" dirty="0">
                <a:latin typeface="Cambria"/>
                <a:cs typeface="Cambria"/>
              </a:rPr>
              <a:t>първа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изпълнение);</a:t>
            </a:r>
            <a:endParaRPr sz="2400">
              <a:latin typeface="Cambria"/>
              <a:cs typeface="Cambria"/>
            </a:endParaRPr>
          </a:p>
          <a:p>
            <a:pPr marL="287020" marR="198755" indent="-274955" algn="just">
              <a:lnSpc>
                <a:spcPct val="90000"/>
              </a:lnSpc>
              <a:spcBef>
                <a:spcPts val="600"/>
              </a:spcBef>
              <a:buClr>
                <a:srgbClr val="717BA2"/>
              </a:buClr>
              <a:buSzPct val="70833"/>
              <a:buFont typeface="Microsoft Sans Serif"/>
              <a:buChar char=""/>
              <a:tabLst>
                <a:tab pos="287655" algn="l"/>
              </a:tabLst>
            </a:pPr>
            <a:r>
              <a:rPr sz="2400" spc="-35" dirty="0">
                <a:latin typeface="Cambria"/>
                <a:cs typeface="Cambria"/>
              </a:rPr>
              <a:t>Текущи </a:t>
            </a:r>
            <a:r>
              <a:rPr sz="2400" spc="-20" dirty="0">
                <a:latin typeface="Cambria"/>
                <a:cs typeface="Cambria"/>
              </a:rPr>
              <a:t>разходи </a:t>
            </a:r>
            <a:r>
              <a:rPr sz="2400" dirty="0">
                <a:latin typeface="Cambria"/>
                <a:cs typeface="Cambria"/>
              </a:rPr>
              <a:t>във </a:t>
            </a:r>
            <a:r>
              <a:rPr sz="2400" spc="-10" dirty="0">
                <a:latin typeface="Cambria"/>
                <a:cs typeface="Cambria"/>
              </a:rPr>
              <a:t>връзка </a:t>
            </a:r>
            <a:r>
              <a:rPr sz="2400" dirty="0">
                <a:latin typeface="Cambria"/>
                <a:cs typeface="Cambria"/>
              </a:rPr>
              <a:t>с </a:t>
            </a:r>
            <a:r>
              <a:rPr sz="2400" spc="-5" dirty="0">
                <a:latin typeface="Cambria"/>
                <a:cs typeface="Cambria"/>
              </a:rPr>
              <a:t>дейността </a:t>
            </a:r>
            <a:r>
              <a:rPr sz="2400" dirty="0">
                <a:latin typeface="Cambria"/>
                <a:cs typeface="Cambria"/>
              </a:rPr>
              <a:t>на обединението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къса верига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или местен пазар </a:t>
            </a:r>
            <a:r>
              <a:rPr sz="2400" spc="-10" dirty="0">
                <a:latin typeface="Cambria"/>
                <a:cs typeface="Cambria"/>
              </a:rPr>
              <a:t>(допустими 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втора</a:t>
            </a:r>
            <a:r>
              <a:rPr sz="2400" spc="-5" dirty="0">
                <a:latin typeface="Cambria"/>
                <a:cs typeface="Cambria"/>
              </a:rPr>
              <a:t> фаза);</a:t>
            </a:r>
            <a:endParaRPr sz="2400">
              <a:latin typeface="Cambria"/>
              <a:cs typeface="Cambria"/>
            </a:endParaRPr>
          </a:p>
          <a:p>
            <a:pPr marL="287020" indent="-274955" algn="just">
              <a:lnSpc>
                <a:spcPts val="2735"/>
              </a:lnSpc>
              <a:spcBef>
                <a:spcPts val="315"/>
              </a:spcBef>
              <a:buClr>
                <a:srgbClr val="717BA2"/>
              </a:buClr>
              <a:buSzPct val="70833"/>
              <a:buFont typeface="Microsoft Sans Serif"/>
              <a:buChar char=""/>
              <a:tabLst>
                <a:tab pos="287655" algn="l"/>
              </a:tabLst>
            </a:pPr>
            <a:r>
              <a:rPr sz="2400" spc="-5" dirty="0">
                <a:latin typeface="Cambria"/>
                <a:cs typeface="Cambria"/>
              </a:rPr>
              <a:t>Преки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разходи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изпълнение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проекта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съгласно</a:t>
            </a:r>
            <a:endParaRPr sz="2400">
              <a:latin typeface="Cambria"/>
              <a:cs typeface="Cambria"/>
            </a:endParaRPr>
          </a:p>
          <a:p>
            <a:pPr marL="287020" marR="633095" algn="just">
              <a:lnSpc>
                <a:spcPts val="2590"/>
              </a:lnSpc>
              <a:spcBef>
                <a:spcPts val="180"/>
              </a:spcBef>
            </a:pPr>
            <a:r>
              <a:rPr sz="2400" dirty="0">
                <a:latin typeface="Cambria"/>
                <a:cs typeface="Cambria"/>
              </a:rPr>
              <a:t>представен бизнес </a:t>
            </a:r>
            <a:r>
              <a:rPr sz="2400" spc="-5" dirty="0">
                <a:latin typeface="Cambria"/>
                <a:cs typeface="Cambria"/>
              </a:rPr>
              <a:t>план, </a:t>
            </a:r>
            <a:r>
              <a:rPr sz="2400" dirty="0">
                <a:latin typeface="Cambria"/>
                <a:cs typeface="Cambria"/>
              </a:rPr>
              <a:t>в </a:t>
            </a:r>
            <a:r>
              <a:rPr sz="2400" spc="-55" dirty="0">
                <a:latin typeface="Cambria"/>
                <a:cs typeface="Cambria"/>
              </a:rPr>
              <a:t>т.ч. </a:t>
            </a:r>
            <a:r>
              <a:rPr sz="2400" spc="-5" dirty="0">
                <a:latin typeface="Cambria"/>
                <a:cs typeface="Cambria"/>
              </a:rPr>
              <a:t>инвестиционни </a:t>
            </a:r>
            <a:r>
              <a:rPr sz="2400" spc="-20" dirty="0">
                <a:latin typeface="Cambria"/>
                <a:cs typeface="Cambria"/>
              </a:rPr>
              <a:t>разходи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(допустими </a:t>
            </a:r>
            <a:r>
              <a:rPr sz="2400" dirty="0">
                <a:latin typeface="Cambria"/>
                <a:cs typeface="Cambria"/>
              </a:rPr>
              <a:t>само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втора</a:t>
            </a:r>
            <a:r>
              <a:rPr sz="2400" spc="-5" dirty="0">
                <a:latin typeface="Cambria"/>
                <a:cs typeface="Cambria"/>
              </a:rPr>
              <a:t> фаза);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ts val="2735"/>
              </a:lnSpc>
              <a:spcBef>
                <a:spcPts val="280"/>
              </a:spcBef>
              <a:buClr>
                <a:srgbClr val="717BA2"/>
              </a:buClr>
              <a:buSzPct val="70833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20" dirty="0">
                <a:latin typeface="Cambria"/>
                <a:cs typeface="Cambria"/>
              </a:rPr>
              <a:t>Разходите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популяризиране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проекта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(допустими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само</a:t>
            </a:r>
            <a:endParaRPr sz="2400">
              <a:latin typeface="Cambria"/>
              <a:cs typeface="Cambria"/>
            </a:endParaRPr>
          </a:p>
          <a:p>
            <a:pPr marL="127000">
              <a:lnSpc>
                <a:spcPts val="2735"/>
              </a:lnSpc>
              <a:tabLst>
                <a:tab pos="8355965" algn="l"/>
              </a:tabLst>
            </a:pPr>
            <a:r>
              <a:rPr sz="2400" u="dash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dash" spc="60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за</a:t>
            </a:r>
            <a:r>
              <a:rPr sz="2400" u="dash" spc="-3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втора</a:t>
            </a:r>
            <a:r>
              <a:rPr sz="24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4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фаза).	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06197"/>
            <a:ext cx="43249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Нива</a:t>
            </a:r>
            <a:r>
              <a:rPr sz="3200" spc="-50" dirty="0"/>
              <a:t> </a:t>
            </a:r>
            <a:r>
              <a:rPr sz="3200" dirty="0"/>
              <a:t>на</a:t>
            </a:r>
            <a:r>
              <a:rPr sz="3200" spc="-30" dirty="0"/>
              <a:t> </a:t>
            </a:r>
            <a:r>
              <a:rPr sz="3200" spc="-20" dirty="0"/>
              <a:t>подпомагане</a:t>
            </a:r>
            <a:r>
              <a:rPr sz="3200" b="0" spc="-20" dirty="0">
                <a:latin typeface="Cambria"/>
                <a:cs typeface="Cambria"/>
              </a:rPr>
              <a:t>:</a:t>
            </a:r>
            <a:endParaRPr sz="32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856656"/>
            <a:ext cx="7822565" cy="350139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600" dirty="0">
                <a:latin typeface="Cambria"/>
                <a:cs typeface="Cambria"/>
              </a:rPr>
              <a:t>Финансовата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помощ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се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предоставя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под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формата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на:</a:t>
            </a:r>
            <a:endParaRPr sz="2600">
              <a:latin typeface="Cambria"/>
              <a:cs typeface="Cambria"/>
            </a:endParaRPr>
          </a:p>
          <a:p>
            <a:pPr marL="287020" marR="561975" indent="-274955">
              <a:lnSpc>
                <a:spcPct val="100000"/>
              </a:lnSpc>
              <a:spcBef>
                <a:spcPts val="6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600" spc="-5" dirty="0">
                <a:latin typeface="Cambria"/>
                <a:cs typeface="Cambria"/>
              </a:rPr>
              <a:t>възстановяване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5" dirty="0">
                <a:latin typeface="Cambria"/>
                <a:cs typeface="Cambria"/>
              </a:rPr>
              <a:t>действително </a:t>
            </a:r>
            <a:r>
              <a:rPr sz="2600" dirty="0">
                <a:latin typeface="Cambria"/>
                <a:cs typeface="Cambria"/>
              </a:rPr>
              <a:t>направени и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платени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допустими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разходи;</a:t>
            </a:r>
            <a:endParaRPr sz="2600">
              <a:latin typeface="Cambria"/>
              <a:cs typeface="Cambria"/>
            </a:endParaRPr>
          </a:p>
          <a:p>
            <a:pPr marL="287020" marR="508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600" dirty="0">
                <a:latin typeface="Cambria"/>
                <a:cs typeface="Cambria"/>
              </a:rPr>
              <a:t>прилагане на </a:t>
            </a:r>
            <a:r>
              <a:rPr sz="2600" spc="-5" dirty="0">
                <a:latin typeface="Cambria"/>
                <a:cs typeface="Cambria"/>
              </a:rPr>
              <a:t>стандартна таблица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20" dirty="0">
                <a:latin typeface="Cambria"/>
                <a:cs typeface="Cambria"/>
              </a:rPr>
              <a:t>разходите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единица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продукт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endParaRPr sz="2600">
              <a:latin typeface="Cambria"/>
              <a:cs typeface="Cambria"/>
            </a:endParaRPr>
          </a:p>
          <a:p>
            <a:pPr marL="287020" marR="422275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600" dirty="0">
                <a:latin typeface="Cambria"/>
                <a:cs typeface="Cambria"/>
              </a:rPr>
              <a:t>финансиране</a:t>
            </a:r>
            <a:r>
              <a:rPr sz="2600" spc="-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</a:t>
            </a:r>
            <a:r>
              <a:rPr sz="2600" spc="-5" dirty="0">
                <a:latin typeface="Cambria"/>
                <a:cs typeface="Cambria"/>
              </a:rPr>
              <a:t> единна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ставка, определено</a:t>
            </a:r>
            <a:r>
              <a:rPr sz="2600" spc="-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чрез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прилагане 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процент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към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една </a:t>
            </a:r>
            <a:r>
              <a:rPr sz="2600" spc="-5" dirty="0">
                <a:latin typeface="Cambria"/>
                <a:cs typeface="Cambria"/>
              </a:rPr>
              <a:t>или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няколко</a:t>
            </a:r>
            <a:endParaRPr sz="26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определени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категории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разходи.</a:t>
            </a:r>
            <a:endParaRPr sz="26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783" y="4436362"/>
            <a:ext cx="4166616" cy="235000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136017"/>
            <a:ext cx="6497955" cy="91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Максимален </a:t>
            </a:r>
            <a:r>
              <a:rPr spc="-5" dirty="0"/>
              <a:t>размер на </a:t>
            </a:r>
            <a:r>
              <a:rPr spc="-10" dirty="0"/>
              <a:t>допустимите </a:t>
            </a:r>
            <a:r>
              <a:rPr spc="-625" dirty="0"/>
              <a:t> </a:t>
            </a:r>
            <a:r>
              <a:rPr spc="-25" dirty="0"/>
              <a:t>разходи: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869186"/>
            <a:ext cx="8301990" cy="398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5080" indent="-274955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600" dirty="0">
                <a:latin typeface="Cambria"/>
                <a:cs typeface="Cambria"/>
              </a:rPr>
              <a:t>1. </a:t>
            </a:r>
            <a:r>
              <a:rPr sz="2600" spc="-5" dirty="0">
                <a:latin typeface="Cambria"/>
                <a:cs typeface="Cambria"/>
              </a:rPr>
              <a:t>Максималният размер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5" dirty="0">
                <a:latin typeface="Cambria"/>
                <a:cs typeface="Cambria"/>
              </a:rPr>
              <a:t>допустимите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първа </a:t>
            </a:r>
            <a:r>
              <a:rPr sz="2600" spc="-5" dirty="0">
                <a:latin typeface="Cambria"/>
                <a:cs typeface="Cambria"/>
              </a:rPr>
              <a:t>фаза, </a:t>
            </a:r>
            <a:r>
              <a:rPr sz="2600" dirty="0">
                <a:latin typeface="Cambria"/>
                <a:cs typeface="Cambria"/>
              </a:rPr>
              <a:t>за един </a:t>
            </a:r>
            <a:r>
              <a:rPr sz="2600" spc="-30" dirty="0">
                <a:latin typeface="Cambria"/>
                <a:cs typeface="Cambria"/>
              </a:rPr>
              <a:t>проект, </a:t>
            </a:r>
            <a:r>
              <a:rPr sz="2600" dirty="0">
                <a:latin typeface="Cambria"/>
                <a:cs typeface="Cambria"/>
              </a:rPr>
              <a:t>изпълняван </a:t>
            </a:r>
            <a:r>
              <a:rPr sz="2600" spc="-20" dirty="0">
                <a:latin typeface="Cambria"/>
                <a:cs typeface="Cambria"/>
              </a:rPr>
              <a:t>от </a:t>
            </a:r>
            <a:r>
              <a:rPr sz="2600" dirty="0">
                <a:latin typeface="Cambria"/>
                <a:cs typeface="Cambria"/>
              </a:rPr>
              <a:t>един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бенефициент, </a:t>
            </a:r>
            <a:r>
              <a:rPr sz="2600" spc="-5" dirty="0">
                <a:latin typeface="Cambria"/>
                <a:cs typeface="Cambria"/>
              </a:rPr>
              <a:t>възлиза </a:t>
            </a:r>
            <a:r>
              <a:rPr sz="2600" dirty="0">
                <a:latin typeface="Cambria"/>
                <a:cs typeface="Cambria"/>
              </a:rPr>
              <a:t>на 29 337 </a:t>
            </a:r>
            <a:r>
              <a:rPr sz="2600" spc="-5" dirty="0">
                <a:latin typeface="Cambria"/>
                <a:cs typeface="Cambria"/>
              </a:rPr>
              <a:t>лв. </a:t>
            </a:r>
            <a:r>
              <a:rPr sz="2600" dirty="0">
                <a:latin typeface="Cambria"/>
                <a:cs typeface="Cambria"/>
              </a:rPr>
              <a:t>(15 000 евро), в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5" dirty="0">
                <a:latin typeface="Cambria"/>
                <a:cs typeface="Cambria"/>
              </a:rPr>
              <a:t>т.ч. </a:t>
            </a:r>
            <a:r>
              <a:rPr sz="2600" dirty="0">
                <a:latin typeface="Cambria"/>
                <a:cs typeface="Cambria"/>
              </a:rPr>
              <a:t>9 779 </a:t>
            </a:r>
            <a:r>
              <a:rPr sz="2600" spc="-5" dirty="0">
                <a:latin typeface="Cambria"/>
                <a:cs typeface="Cambria"/>
              </a:rPr>
              <a:t>лв. </a:t>
            </a:r>
            <a:r>
              <a:rPr sz="2600" dirty="0">
                <a:latin typeface="Cambria"/>
                <a:cs typeface="Cambria"/>
              </a:rPr>
              <a:t>(5 000 евро) за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" dirty="0">
                <a:latin typeface="Cambria"/>
                <a:cs typeface="Cambria"/>
              </a:rPr>
              <a:t>проучвания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приложимост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 проекта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25" dirty="0">
                <a:latin typeface="Cambria"/>
                <a:cs typeface="Cambria"/>
              </a:rPr>
              <a:t>сътрудничество</a:t>
            </a:r>
            <a:r>
              <a:rPr sz="2600" spc="-4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endParaRPr sz="26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обединение</a:t>
            </a:r>
            <a:r>
              <a:rPr sz="2600" spc="-5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" dirty="0">
                <a:latin typeface="Cambria"/>
                <a:cs typeface="Cambria"/>
              </a:rPr>
              <a:t>къса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верига 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доставки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или</a:t>
            </a:r>
            <a:endParaRPr sz="2600">
              <a:latin typeface="Cambria"/>
              <a:cs typeface="Cambria"/>
            </a:endParaRPr>
          </a:p>
          <a:p>
            <a:pPr marL="287020" marR="33528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обединение</a:t>
            </a:r>
            <a:r>
              <a:rPr sz="2600" spc="-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местен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 и </a:t>
            </a:r>
            <a:r>
              <a:rPr sz="2600" spc="-5" dirty="0">
                <a:latin typeface="Cambria"/>
                <a:cs typeface="Cambria"/>
              </a:rPr>
              <a:t>до </a:t>
            </a:r>
            <a:r>
              <a:rPr sz="2600" dirty="0">
                <a:latin typeface="Cambria"/>
                <a:cs typeface="Cambria"/>
              </a:rPr>
              <a:t>19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558 </a:t>
            </a:r>
            <a:r>
              <a:rPr sz="2600" spc="-5" dirty="0">
                <a:latin typeface="Cambria"/>
                <a:cs typeface="Cambria"/>
              </a:rPr>
              <a:t>лв.</a:t>
            </a:r>
            <a:r>
              <a:rPr sz="2600" dirty="0">
                <a:latin typeface="Cambria"/>
                <a:cs typeface="Cambria"/>
              </a:rPr>
              <a:t> (10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000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евро) за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10" dirty="0">
                <a:latin typeface="Cambria"/>
                <a:cs typeface="Cambria"/>
              </a:rPr>
              <a:t>стимулиране </a:t>
            </a:r>
            <a:r>
              <a:rPr sz="2600" dirty="0">
                <a:latin typeface="Cambria"/>
                <a:cs typeface="Cambria"/>
              </a:rPr>
              <a:t>на интерес и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разширяване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състава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обединение</a:t>
            </a:r>
            <a:r>
              <a:rPr sz="2600" spc="-4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-5" dirty="0">
                <a:latin typeface="Cambria"/>
                <a:cs typeface="Cambria"/>
              </a:rPr>
              <a:t> къса</a:t>
            </a:r>
            <a:endParaRPr sz="26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верига 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доставки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или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обединение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местен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0"/>
            <a:ext cx="6497955" cy="91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Максимален </a:t>
            </a:r>
            <a:r>
              <a:rPr spc="-5" dirty="0"/>
              <a:t>размер на </a:t>
            </a:r>
            <a:r>
              <a:rPr spc="-10" dirty="0"/>
              <a:t>допустимите </a:t>
            </a:r>
            <a:r>
              <a:rPr spc="-625" dirty="0"/>
              <a:t> </a:t>
            </a:r>
            <a:r>
              <a:rPr spc="-30" dirty="0"/>
              <a:t>разходи: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150365"/>
            <a:ext cx="8480425" cy="493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733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2.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Максималният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размер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допустимите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разходи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втора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фаза </a:t>
            </a:r>
            <a:r>
              <a:rPr sz="2400" dirty="0">
                <a:latin typeface="Cambria"/>
                <a:cs typeface="Cambria"/>
              </a:rPr>
              <a:t>за един </a:t>
            </a:r>
            <a:r>
              <a:rPr sz="2400" spc="-30" dirty="0">
                <a:latin typeface="Cambria"/>
                <a:cs typeface="Cambria"/>
              </a:rPr>
              <a:t>проект, </a:t>
            </a:r>
            <a:r>
              <a:rPr sz="2400" dirty="0">
                <a:latin typeface="Cambria"/>
                <a:cs typeface="Cambria"/>
              </a:rPr>
              <a:t>изпълняван </a:t>
            </a:r>
            <a:r>
              <a:rPr sz="2400" spc="-25" dirty="0">
                <a:latin typeface="Cambria"/>
                <a:cs typeface="Cambria"/>
              </a:rPr>
              <a:t>от </a:t>
            </a:r>
            <a:r>
              <a:rPr sz="2400" dirty="0">
                <a:latin typeface="Cambria"/>
                <a:cs typeface="Cambria"/>
              </a:rPr>
              <a:t>един </a:t>
            </a:r>
            <a:r>
              <a:rPr sz="2400" spc="-15" dirty="0">
                <a:latin typeface="Cambria"/>
                <a:cs typeface="Cambria"/>
              </a:rPr>
              <a:t>бенефициент,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периода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прилагане </a:t>
            </a:r>
            <a:r>
              <a:rPr sz="2400" dirty="0">
                <a:latin typeface="Cambria"/>
                <a:cs typeface="Cambria"/>
              </a:rPr>
              <a:t>на Стратегически план, </a:t>
            </a:r>
            <a:r>
              <a:rPr sz="2400" spc="-5" dirty="0">
                <a:latin typeface="Cambria"/>
                <a:cs typeface="Cambria"/>
              </a:rPr>
              <a:t>възлиза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1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466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850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лв.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(750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000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евро),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това </a:t>
            </a:r>
            <a:r>
              <a:rPr sz="2400" dirty="0">
                <a:latin typeface="Cambria"/>
                <a:cs typeface="Cambria"/>
              </a:rPr>
              <a:t>число: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35" dirty="0">
                <a:latin typeface="Cambria"/>
                <a:cs typeface="Cambria"/>
              </a:rPr>
              <a:t>Текущи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разходи</a:t>
            </a:r>
            <a:r>
              <a:rPr sz="2400" dirty="0">
                <a:latin typeface="Cambria"/>
                <a:cs typeface="Cambria"/>
              </a:rPr>
              <a:t> за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сътрудничество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рамките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обединението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къса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верига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или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местен</a:t>
            </a:r>
            <a:endParaRPr sz="2400">
              <a:latin typeface="Cambria"/>
              <a:cs typeface="Cambria"/>
            </a:endParaRPr>
          </a:p>
          <a:p>
            <a:pPr marL="287020" marR="508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mbria"/>
                <a:cs typeface="Cambria"/>
              </a:rPr>
              <a:t>пазар,</a:t>
            </a:r>
            <a:r>
              <a:rPr sz="2400" spc="-5" dirty="0">
                <a:latin typeface="Cambria"/>
                <a:cs typeface="Cambria"/>
              </a:rPr>
              <a:t> като </a:t>
            </a:r>
            <a:r>
              <a:rPr sz="2400" dirty="0">
                <a:latin typeface="Cambria"/>
                <a:cs typeface="Cambria"/>
              </a:rPr>
              <a:t>част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допустимите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разходи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проекта, които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могат </a:t>
            </a:r>
            <a:r>
              <a:rPr sz="2400" spc="-5" dirty="0">
                <a:latin typeface="Cambria"/>
                <a:cs typeface="Cambria"/>
              </a:rPr>
              <a:t>да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надхвърлят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59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874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лв.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(30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000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евро)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година;</a:t>
            </a:r>
            <a:endParaRPr sz="2400">
              <a:latin typeface="Cambria"/>
              <a:cs typeface="Cambria"/>
            </a:endParaRPr>
          </a:p>
          <a:p>
            <a:pPr marL="287020" marR="122555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25" dirty="0">
                <a:latin typeface="Cambria"/>
                <a:cs typeface="Cambria"/>
              </a:rPr>
              <a:t>Разходи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популяризиране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проекта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обединението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къса </a:t>
            </a:r>
            <a:r>
              <a:rPr sz="2400" dirty="0">
                <a:latin typeface="Cambria"/>
                <a:cs typeface="Cambria"/>
              </a:rPr>
              <a:t>верига на </a:t>
            </a:r>
            <a:r>
              <a:rPr sz="2400" spc="-5" dirty="0">
                <a:latin typeface="Cambria"/>
                <a:cs typeface="Cambria"/>
              </a:rPr>
              <a:t>доставки </a:t>
            </a:r>
            <a:r>
              <a:rPr sz="2400" dirty="0">
                <a:latin typeface="Cambria"/>
                <a:cs typeface="Cambria"/>
              </a:rPr>
              <a:t>или местни пазар, </a:t>
            </a:r>
            <a:r>
              <a:rPr sz="2400" spc="-5" dirty="0">
                <a:latin typeface="Cambria"/>
                <a:cs typeface="Cambria"/>
              </a:rPr>
              <a:t>като част </a:t>
            </a:r>
            <a:r>
              <a:rPr sz="2400" spc="-25" dirty="0">
                <a:latin typeface="Cambria"/>
                <a:cs typeface="Cambria"/>
              </a:rPr>
              <a:t>от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допустимите </a:t>
            </a:r>
            <a:r>
              <a:rPr sz="2400" spc="-20" dirty="0">
                <a:latin typeface="Cambria"/>
                <a:cs typeface="Cambria"/>
              </a:rPr>
              <a:t>разходи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проекта,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</a:t>
            </a:r>
            <a:r>
              <a:rPr sz="2400" dirty="0">
                <a:latin typeface="Cambria"/>
                <a:cs typeface="Cambria"/>
              </a:rPr>
              <a:t> не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могат </a:t>
            </a:r>
            <a:r>
              <a:rPr sz="2400" spc="-5" dirty="0">
                <a:latin typeface="Cambria"/>
                <a:cs typeface="Cambria"/>
              </a:rPr>
              <a:t>да</a:t>
            </a:r>
            <a:endParaRPr sz="2400">
              <a:latin typeface="Cambria"/>
              <a:cs typeface="Cambria"/>
            </a:endParaRPr>
          </a:p>
          <a:p>
            <a:pPr marL="287020" marR="1225550">
              <a:lnSpc>
                <a:spcPct val="100000"/>
              </a:lnSpc>
            </a:pPr>
            <a:r>
              <a:rPr sz="2400" dirty="0">
                <a:latin typeface="Cambria"/>
                <a:cs typeface="Cambria"/>
              </a:rPr>
              <a:t>надхвърлят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48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895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лв.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(25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000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евро)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периода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прилагане.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314959"/>
            <a:ext cx="48691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5" dirty="0"/>
              <a:t>Интензитет</a:t>
            </a:r>
            <a:r>
              <a:rPr sz="3200" spc="-4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spc="-5" dirty="0"/>
              <a:t>помощта</a:t>
            </a:r>
            <a:r>
              <a:rPr sz="3200" b="0" spc="-5" dirty="0">
                <a:latin typeface="Cambria"/>
                <a:cs typeface="Cambria"/>
              </a:rPr>
              <a:t>:</a:t>
            </a:r>
            <a:endParaRPr sz="32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1148841"/>
            <a:ext cx="8413115" cy="4934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1139190" indent="-274955" algn="just">
              <a:lnSpc>
                <a:spcPct val="100000"/>
              </a:lnSpc>
              <a:spcBef>
                <a:spcPts val="1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655" algn="l"/>
              </a:tabLst>
            </a:pPr>
            <a:r>
              <a:rPr sz="2600" spc="-5" dirty="0">
                <a:latin typeface="Cambria"/>
                <a:cs typeface="Cambria"/>
              </a:rPr>
              <a:t>до </a:t>
            </a:r>
            <a:r>
              <a:rPr sz="2600" dirty="0">
                <a:latin typeface="Cambria"/>
                <a:cs typeface="Cambria"/>
              </a:rPr>
              <a:t>100 % </a:t>
            </a:r>
            <a:r>
              <a:rPr sz="2600" spc="-25" dirty="0">
                <a:latin typeface="Cambria"/>
                <a:cs typeface="Cambria"/>
              </a:rPr>
              <a:t>от </a:t>
            </a:r>
            <a:r>
              <a:rPr sz="2600" spc="-5" dirty="0">
                <a:latin typeface="Cambria"/>
                <a:cs typeface="Cambria"/>
              </a:rPr>
              <a:t>размера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10" dirty="0">
                <a:latin typeface="Cambria"/>
                <a:cs typeface="Cambria"/>
              </a:rPr>
              <a:t>одобрените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проучвания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" dirty="0">
                <a:latin typeface="Cambria"/>
                <a:cs typeface="Cambria"/>
              </a:rPr>
              <a:t>приложимост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проекта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 за</a:t>
            </a:r>
            <a:endParaRPr sz="2600">
              <a:latin typeface="Cambria"/>
              <a:cs typeface="Cambria"/>
            </a:endParaRPr>
          </a:p>
          <a:p>
            <a:pPr marL="287020" marR="5080" algn="just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стимулиране </a:t>
            </a:r>
            <a:r>
              <a:rPr sz="2600" dirty="0">
                <a:latin typeface="Cambria"/>
                <a:cs typeface="Cambria"/>
              </a:rPr>
              <a:t>на интерес и разширяване на </a:t>
            </a:r>
            <a:r>
              <a:rPr sz="2600" spc="-5" dirty="0">
                <a:latin typeface="Cambria"/>
                <a:cs typeface="Cambria"/>
              </a:rPr>
              <a:t>състава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обединението за </a:t>
            </a:r>
            <a:r>
              <a:rPr sz="2600" spc="-5" dirty="0">
                <a:latin typeface="Cambria"/>
                <a:cs typeface="Cambria"/>
              </a:rPr>
              <a:t>къса </a:t>
            </a:r>
            <a:r>
              <a:rPr sz="2600" dirty="0">
                <a:latin typeface="Cambria"/>
                <a:cs typeface="Cambria"/>
              </a:rPr>
              <a:t>верига на </a:t>
            </a:r>
            <a:r>
              <a:rPr sz="2600" spc="-5" dirty="0">
                <a:latin typeface="Cambria"/>
                <a:cs typeface="Cambria"/>
              </a:rPr>
              <a:t>доставки </a:t>
            </a:r>
            <a:r>
              <a:rPr sz="2600" dirty="0">
                <a:latin typeface="Cambria"/>
                <a:cs typeface="Cambria"/>
              </a:rPr>
              <a:t>или местни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пазари;</a:t>
            </a:r>
            <a:endParaRPr sz="2600">
              <a:latin typeface="Cambria"/>
              <a:cs typeface="Cambria"/>
            </a:endParaRPr>
          </a:p>
          <a:p>
            <a:pPr marL="287020" marR="495934" indent="-274955" algn="just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655" algn="l"/>
              </a:tabLst>
            </a:pPr>
            <a:r>
              <a:rPr sz="2600" spc="-5" dirty="0">
                <a:latin typeface="Cambria"/>
                <a:cs typeface="Cambria"/>
              </a:rPr>
              <a:t>до </a:t>
            </a:r>
            <a:r>
              <a:rPr sz="2600" dirty="0">
                <a:latin typeface="Cambria"/>
                <a:cs typeface="Cambria"/>
              </a:rPr>
              <a:t>100 % </a:t>
            </a:r>
            <a:r>
              <a:rPr sz="2600" spc="-25" dirty="0">
                <a:latin typeface="Cambria"/>
                <a:cs typeface="Cambria"/>
              </a:rPr>
              <a:t>от </a:t>
            </a:r>
            <a:r>
              <a:rPr sz="2600" spc="-5" dirty="0">
                <a:latin typeface="Cambria"/>
                <a:cs typeface="Cambria"/>
              </a:rPr>
              <a:t>размера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10" dirty="0">
                <a:latin typeface="Cambria"/>
                <a:cs typeface="Cambria"/>
              </a:rPr>
              <a:t>одобрените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текущи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разходи</a:t>
            </a:r>
            <a:r>
              <a:rPr sz="2600" dirty="0">
                <a:latin typeface="Cambria"/>
                <a:cs typeface="Cambria"/>
              </a:rPr>
              <a:t> за </a:t>
            </a:r>
            <a:r>
              <a:rPr sz="2600" spc="-25" dirty="0">
                <a:latin typeface="Cambria"/>
                <a:cs typeface="Cambria"/>
              </a:rPr>
              <a:t>сътрудничеството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 </a:t>
            </a:r>
            <a:r>
              <a:rPr sz="2600" spc="-5" dirty="0">
                <a:latin typeface="Cambria"/>
                <a:cs typeface="Cambria"/>
              </a:rPr>
              <a:t>рамките</a:t>
            </a:r>
            <a:r>
              <a:rPr sz="2600" dirty="0">
                <a:latin typeface="Cambria"/>
                <a:cs typeface="Cambria"/>
              </a:rPr>
              <a:t> на</a:t>
            </a:r>
            <a:endParaRPr sz="2600">
              <a:latin typeface="Cambria"/>
              <a:cs typeface="Cambria"/>
            </a:endParaRPr>
          </a:p>
          <a:p>
            <a:pPr marL="287020" marR="74295" algn="just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обединението за </a:t>
            </a:r>
            <a:r>
              <a:rPr sz="2600" spc="-5" dirty="0">
                <a:latin typeface="Cambria"/>
                <a:cs typeface="Cambria"/>
              </a:rPr>
              <a:t>къса </a:t>
            </a:r>
            <a:r>
              <a:rPr sz="2600" dirty="0">
                <a:latin typeface="Cambria"/>
                <a:cs typeface="Cambria"/>
              </a:rPr>
              <a:t>верига на </a:t>
            </a:r>
            <a:r>
              <a:rPr sz="2600" spc="-5" dirty="0">
                <a:latin typeface="Cambria"/>
                <a:cs typeface="Cambria"/>
              </a:rPr>
              <a:t>доставки </a:t>
            </a:r>
            <a:r>
              <a:rPr sz="2600" dirty="0">
                <a:latin typeface="Cambria"/>
                <a:cs typeface="Cambria"/>
              </a:rPr>
              <a:t>или местен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пазар;</a:t>
            </a:r>
            <a:endParaRPr sz="2600">
              <a:latin typeface="Cambria"/>
              <a:cs typeface="Cambria"/>
            </a:endParaRPr>
          </a:p>
          <a:p>
            <a:pPr marL="287020" marR="264795" indent="-274955" algn="just">
              <a:lnSpc>
                <a:spcPct val="101499"/>
              </a:lnSpc>
              <a:spcBef>
                <a:spcPts val="509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655" algn="l"/>
              </a:tabLst>
            </a:pPr>
            <a:r>
              <a:rPr sz="2600" spc="-5" dirty="0">
                <a:latin typeface="Cambria"/>
                <a:cs typeface="Cambria"/>
              </a:rPr>
              <a:t>до </a:t>
            </a:r>
            <a:r>
              <a:rPr sz="2600" spc="175" dirty="0">
                <a:latin typeface="Cambria"/>
                <a:cs typeface="Cambria"/>
              </a:rPr>
              <a:t>75 </a:t>
            </a:r>
            <a:r>
              <a:rPr sz="2600" dirty="0">
                <a:latin typeface="Cambria"/>
                <a:cs typeface="Cambria"/>
              </a:rPr>
              <a:t>% </a:t>
            </a:r>
            <a:r>
              <a:rPr sz="2600" spc="-20" dirty="0">
                <a:latin typeface="Cambria"/>
                <a:cs typeface="Cambria"/>
              </a:rPr>
              <a:t>от </a:t>
            </a:r>
            <a:r>
              <a:rPr sz="2600" spc="-5" dirty="0">
                <a:latin typeface="Cambria"/>
                <a:cs typeface="Cambria"/>
              </a:rPr>
              <a:t>размера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10" dirty="0">
                <a:latin typeface="Cambria"/>
                <a:cs typeface="Cambria"/>
              </a:rPr>
              <a:t>одобрените </a:t>
            </a:r>
            <a:r>
              <a:rPr sz="2600" dirty="0">
                <a:latin typeface="Cambria"/>
                <a:cs typeface="Cambria"/>
              </a:rPr>
              <a:t>преки </a:t>
            </a:r>
            <a:r>
              <a:rPr sz="2600" spc="-20" dirty="0">
                <a:latin typeface="Cambria"/>
                <a:cs typeface="Cambria"/>
              </a:rPr>
              <a:t>разходи </a:t>
            </a:r>
            <a:r>
              <a:rPr sz="2600" dirty="0">
                <a:latin typeface="Cambria"/>
                <a:cs typeface="Cambria"/>
              </a:rPr>
              <a:t>за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изпълнение</a:t>
            </a:r>
            <a:r>
              <a:rPr sz="2600" spc="-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проекта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разходите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за </a:t>
            </a:r>
            <a:r>
              <a:rPr sz="2600" spc="-5" dirty="0">
                <a:latin typeface="Cambria"/>
                <a:cs typeface="Cambria"/>
              </a:rPr>
              <a:t>неговото</a:t>
            </a:r>
            <a:endParaRPr sz="26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популяризиране.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614" y="1294638"/>
            <a:ext cx="733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8740">
              <a:lnSpc>
                <a:spcPct val="100000"/>
              </a:lnSpc>
              <a:spcBef>
                <a:spcPts val="100"/>
              </a:spcBef>
            </a:pPr>
            <a:r>
              <a:rPr sz="1800" i="1" spc="-10" dirty="0">
                <a:latin typeface="Times New Roman"/>
                <a:cs typeface="Times New Roman"/>
              </a:rPr>
              <a:t>Проект </a:t>
            </a:r>
            <a:r>
              <a:rPr sz="1800" i="1" spc="-5" dirty="0">
                <a:latin typeface="Times New Roman"/>
                <a:cs typeface="Times New Roman"/>
              </a:rPr>
              <a:t>„Подкрепа на </a:t>
            </a:r>
            <a:r>
              <a:rPr sz="1800" i="1" spc="-10" dirty="0">
                <a:latin typeface="Times New Roman"/>
                <a:cs typeface="Times New Roman"/>
              </a:rPr>
              <a:t>предприемачеството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в </a:t>
            </a:r>
            <a:r>
              <a:rPr sz="1800" i="1" spc="-10" dirty="0">
                <a:latin typeface="Times New Roman"/>
                <a:cs typeface="Times New Roman"/>
              </a:rPr>
              <a:t>областта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вътрешната 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преработка</a:t>
            </a:r>
            <a:r>
              <a:rPr sz="1800" i="1" spc="-5" dirty="0">
                <a:latin typeface="Times New Roman"/>
                <a:cs typeface="Times New Roman"/>
              </a:rPr>
              <a:t> на</a:t>
            </a:r>
            <a:r>
              <a:rPr sz="1800" i="1" spc="-1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качествени селскостопански продукти </a:t>
            </a:r>
            <a:r>
              <a:rPr sz="1800" i="1" dirty="0">
                <a:latin typeface="Times New Roman"/>
                <a:cs typeface="Times New Roman"/>
              </a:rPr>
              <a:t>в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областите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Еврос,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4974" y="1843278"/>
            <a:ext cx="76803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5715" algn="ctr">
              <a:lnSpc>
                <a:spcPct val="100000"/>
              </a:lnSpc>
              <a:spcBef>
                <a:spcPts val="100"/>
              </a:spcBef>
            </a:pPr>
            <a:r>
              <a:rPr sz="1800" b="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Хасково,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Смолян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r>
              <a:rPr sz="1800" b="0" i="1" spc="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20" dirty="0">
                <a:solidFill>
                  <a:srgbClr val="000000"/>
                </a:solidFill>
                <a:latin typeface="Times New Roman"/>
                <a:cs typeface="Times New Roman"/>
              </a:rPr>
              <a:t>Кърджали“(QUALFARM),</a:t>
            </a:r>
            <a:r>
              <a:rPr sz="1800" b="0" i="1" spc="2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е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съфинансиран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от</a:t>
            </a:r>
            <a:r>
              <a:rPr sz="1800" b="0" i="1" spc="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Европейския </a:t>
            </a:r>
            <a:r>
              <a:rPr sz="1800" b="0" i="1" spc="-43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фонд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 за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регионално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развитие (ЕФРР)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от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национални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фондове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на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страните, </a:t>
            </a:r>
            <a:r>
              <a:rPr sz="1800" b="0" i="1" spc="-43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участващи</a:t>
            </a:r>
            <a:r>
              <a:rPr sz="1800" b="0" i="1" spc="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в</a:t>
            </a:r>
            <a:r>
              <a:rPr sz="1800" b="0" i="1" spc="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Програмата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за</a:t>
            </a:r>
            <a:r>
              <a:rPr sz="1800" b="0" i="1" spc="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трансгранично </a:t>
            </a:r>
            <a:r>
              <a:rPr sz="18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сътрудничество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ИНТЕРРЕГ</a:t>
            </a:r>
            <a:r>
              <a:rPr sz="1800" b="0" i="1" spc="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30" dirty="0">
                <a:solidFill>
                  <a:srgbClr val="000000"/>
                </a:solidFill>
                <a:latin typeface="Times New Roman"/>
                <a:cs typeface="Times New Roman"/>
              </a:rPr>
              <a:t>V-A </a:t>
            </a:r>
            <a:r>
              <a:rPr sz="1800" b="0" i="1" spc="-43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Гърция-България</a:t>
            </a:r>
            <a:r>
              <a:rPr sz="1800" b="0" i="1" dirty="0">
                <a:solidFill>
                  <a:srgbClr val="000000"/>
                </a:solidFill>
                <a:latin typeface="Times New Roman"/>
                <a:cs typeface="Times New Roman"/>
              </a:rPr>
              <a:t> 2014–2020.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46705" y="4880609"/>
            <a:ext cx="52165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464652"/>
                </a:solidFill>
                <a:latin typeface="Cambria"/>
                <a:cs typeface="Cambria"/>
              </a:rPr>
              <a:t>Благодаря</a:t>
            </a:r>
            <a:r>
              <a:rPr sz="3200" b="1" spc="-50" dirty="0">
                <a:solidFill>
                  <a:srgbClr val="464652"/>
                </a:solidFill>
                <a:latin typeface="Cambria"/>
                <a:cs typeface="Cambria"/>
              </a:rPr>
              <a:t> </a:t>
            </a:r>
            <a:r>
              <a:rPr sz="3200" b="1" spc="-5" dirty="0">
                <a:solidFill>
                  <a:srgbClr val="464652"/>
                </a:solidFill>
                <a:latin typeface="Cambria"/>
                <a:cs typeface="Cambria"/>
              </a:rPr>
              <a:t>за</a:t>
            </a:r>
            <a:r>
              <a:rPr sz="3200" b="1" spc="-25" dirty="0">
                <a:solidFill>
                  <a:srgbClr val="464652"/>
                </a:solidFill>
                <a:latin typeface="Cambria"/>
                <a:cs typeface="Cambria"/>
              </a:rPr>
              <a:t> </a:t>
            </a:r>
            <a:r>
              <a:rPr sz="3200" b="1" spc="-5" dirty="0">
                <a:solidFill>
                  <a:srgbClr val="464652"/>
                </a:solidFill>
                <a:latin typeface="Cambria"/>
                <a:cs typeface="Cambria"/>
              </a:rPr>
              <a:t>вниманието!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18540" y="260984"/>
            <a:ext cx="71361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/>
              <a:t>Ползи</a:t>
            </a:r>
            <a:r>
              <a:rPr sz="3200" spc="-35" dirty="0"/>
              <a:t> </a:t>
            </a:r>
            <a:r>
              <a:rPr sz="3200" spc="-15" dirty="0"/>
              <a:t>от късите</a:t>
            </a:r>
            <a:r>
              <a:rPr sz="3200" spc="-20" dirty="0"/>
              <a:t> </a:t>
            </a:r>
            <a:r>
              <a:rPr sz="3200" dirty="0"/>
              <a:t>вериги</a:t>
            </a:r>
            <a:r>
              <a:rPr sz="3200" spc="-30" dirty="0"/>
              <a:t> </a:t>
            </a:r>
            <a:r>
              <a:rPr sz="3200" spc="-5" dirty="0"/>
              <a:t>на</a:t>
            </a:r>
            <a:r>
              <a:rPr sz="3200" spc="-10" dirty="0"/>
              <a:t> </a:t>
            </a:r>
            <a:r>
              <a:rPr sz="3200" dirty="0"/>
              <a:t>доставка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444500" y="1243330"/>
            <a:ext cx="8255000" cy="5574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4139" marR="433832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Cambria"/>
                <a:cs typeface="Cambria"/>
              </a:rPr>
              <a:t>Късите вериги на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доставка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имат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могат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да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имат изключително</a:t>
            </a:r>
            <a:endParaRPr sz="2600">
              <a:latin typeface="Cambria"/>
              <a:cs typeface="Cambria"/>
            </a:endParaRPr>
          </a:p>
          <a:p>
            <a:pPr marL="104139" marR="4363720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важна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роля</a:t>
            </a:r>
            <a:r>
              <a:rPr sz="2600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за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локалните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икономики.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Чрез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тях </a:t>
            </a:r>
            <a:r>
              <a:rPr sz="2600" dirty="0">
                <a:latin typeface="Cambria"/>
                <a:cs typeface="Cambria"/>
              </a:rPr>
              <a:t>в</a:t>
            </a:r>
            <a:endParaRPr sz="2600">
              <a:latin typeface="Cambria"/>
              <a:cs typeface="Cambria"/>
            </a:endParaRPr>
          </a:p>
          <a:p>
            <a:pPr marL="104139" marR="4832985" algn="just">
              <a:lnSpc>
                <a:spcPct val="100000"/>
              </a:lnSpc>
            </a:pPr>
            <a:r>
              <a:rPr sz="2600" dirty="0">
                <a:latin typeface="Cambria"/>
                <a:cs typeface="Cambria"/>
              </a:rPr>
              <a:t>местната общност се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задържат </a:t>
            </a:r>
            <a:r>
              <a:rPr sz="2600" dirty="0">
                <a:latin typeface="Cambria"/>
                <a:cs typeface="Cambria"/>
              </a:rPr>
              <a:t>финансови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средства,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които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иначе</a:t>
            </a:r>
            <a:endParaRPr sz="2600">
              <a:latin typeface="Cambria"/>
              <a:cs typeface="Cambria"/>
            </a:endParaRPr>
          </a:p>
          <a:p>
            <a:pPr marL="104139" marR="4501515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биха</a:t>
            </a:r>
            <a:r>
              <a:rPr sz="2600" spc="-5" dirty="0">
                <a:latin typeface="Cambria"/>
                <a:cs typeface="Cambria"/>
              </a:rPr>
              <a:t> били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изнесени,</a:t>
            </a:r>
            <a:r>
              <a:rPr sz="2600" spc="-5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ако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хората </a:t>
            </a:r>
            <a:r>
              <a:rPr sz="2600" spc="-5" dirty="0">
                <a:latin typeface="Cambria"/>
                <a:cs typeface="Cambria"/>
              </a:rPr>
              <a:t>купуват </a:t>
            </a:r>
            <a:r>
              <a:rPr sz="2600" dirty="0">
                <a:latin typeface="Cambria"/>
                <a:cs typeface="Cambria"/>
              </a:rPr>
              <a:t>храна,</a:t>
            </a:r>
            <a:endParaRPr sz="2600">
              <a:latin typeface="Cambria"/>
              <a:cs typeface="Cambria"/>
            </a:endParaRPr>
          </a:p>
          <a:p>
            <a:pPr marL="104139" marR="4312920">
              <a:lnSpc>
                <a:spcPct val="100000"/>
              </a:lnSpc>
              <a:spcBef>
                <a:spcPts val="5"/>
              </a:spcBef>
            </a:pPr>
            <a:r>
              <a:rPr sz="2600" dirty="0">
                <a:latin typeface="Cambria"/>
                <a:cs typeface="Cambria"/>
              </a:rPr>
              <a:t>произведена</a:t>
            </a:r>
            <a:r>
              <a:rPr sz="2600" spc="-6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търгувана </a:t>
            </a:r>
            <a:r>
              <a:rPr sz="2600" spc="-555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от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компании,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които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не</a:t>
            </a:r>
            <a:endParaRPr sz="2600">
              <a:latin typeface="Cambria"/>
              <a:cs typeface="Cambria"/>
            </a:endParaRPr>
          </a:p>
          <a:p>
            <a:pPr marL="104139" marR="5080" indent="-91440">
              <a:lnSpc>
                <a:spcPct val="100000"/>
              </a:lnSpc>
              <a:tabLst>
                <a:tab pos="8241665" algn="l"/>
              </a:tabLst>
            </a:pPr>
            <a:r>
              <a:rPr sz="2600" u="dash" spc="65" dirty="0">
                <a:uFill>
                  <a:solidFill>
                    <a:srgbClr val="9FB8C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600" u="dash" spc="-1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работят</a:t>
            </a:r>
            <a:r>
              <a:rPr sz="2600" u="dash" spc="-4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6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в</a:t>
            </a:r>
            <a:r>
              <a:rPr sz="2600" u="dash" spc="-3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26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местната 	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                                                 </a:t>
            </a:r>
            <a:r>
              <a:rPr sz="2600" spc="24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икономика.</a:t>
            </a:r>
            <a:endParaRPr sz="2600">
              <a:latin typeface="Cambria"/>
              <a:cs typeface="Cambri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31664" y="3217138"/>
            <a:ext cx="3963158" cy="10759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584962"/>
            <a:ext cx="72212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spc="-20" dirty="0">
                <a:latin typeface="Cambria"/>
                <a:cs typeface="Cambria"/>
              </a:rPr>
              <a:t>Управление</a:t>
            </a:r>
            <a:r>
              <a:rPr sz="3200" b="0" spc="-15" dirty="0">
                <a:latin typeface="Cambria"/>
                <a:cs typeface="Cambria"/>
              </a:rPr>
              <a:t> </a:t>
            </a:r>
            <a:r>
              <a:rPr sz="3200" b="0" dirty="0">
                <a:latin typeface="Cambria"/>
                <a:cs typeface="Cambria"/>
              </a:rPr>
              <a:t>на</a:t>
            </a:r>
            <a:r>
              <a:rPr sz="3200" b="0" spc="-10" dirty="0">
                <a:latin typeface="Cambria"/>
                <a:cs typeface="Cambria"/>
              </a:rPr>
              <a:t> </a:t>
            </a:r>
            <a:r>
              <a:rPr sz="3200" b="0" dirty="0">
                <a:latin typeface="Cambria"/>
                <a:cs typeface="Cambria"/>
              </a:rPr>
              <a:t>веригата</a:t>
            </a:r>
            <a:r>
              <a:rPr sz="3200" b="0" spc="-40" dirty="0">
                <a:latin typeface="Cambria"/>
                <a:cs typeface="Cambria"/>
              </a:rPr>
              <a:t> </a:t>
            </a:r>
            <a:r>
              <a:rPr sz="3200" b="0" dirty="0">
                <a:latin typeface="Cambria"/>
                <a:cs typeface="Cambria"/>
              </a:rPr>
              <a:t>на</a:t>
            </a:r>
            <a:r>
              <a:rPr sz="3200" b="0" spc="-10" dirty="0">
                <a:latin typeface="Cambria"/>
                <a:cs typeface="Cambria"/>
              </a:rPr>
              <a:t> </a:t>
            </a:r>
            <a:r>
              <a:rPr sz="3200" b="0" spc="-5" dirty="0">
                <a:latin typeface="Cambria"/>
                <a:cs typeface="Cambria"/>
              </a:rPr>
              <a:t>доставките</a:t>
            </a:r>
            <a:endParaRPr sz="3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52400"/>
            <a:ext cx="8229600" cy="990600"/>
          </a:xfrm>
          <a:custGeom>
            <a:avLst/>
            <a:gdLst/>
            <a:ahLst/>
            <a:cxnLst/>
            <a:rect l="l" t="t" r="r" b="b"/>
            <a:pathLst>
              <a:path w="8229600" h="990600">
                <a:moveTo>
                  <a:pt x="8229600" y="0"/>
                </a:moveTo>
                <a:lnTo>
                  <a:pt x="0" y="0"/>
                </a:lnTo>
                <a:lnTo>
                  <a:pt x="0" y="990600"/>
                </a:lnTo>
                <a:lnTo>
                  <a:pt x="8229600" y="990600"/>
                </a:lnTo>
                <a:lnTo>
                  <a:pt x="822960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584962"/>
            <a:ext cx="822960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05"/>
              </a:spcBef>
            </a:pPr>
            <a:r>
              <a:rPr sz="3200" spc="-10" dirty="0"/>
              <a:t>Ползите</a:t>
            </a:r>
            <a:r>
              <a:rPr sz="3200" spc="-40" dirty="0"/>
              <a:t> </a:t>
            </a:r>
            <a:r>
              <a:rPr sz="3200" spc="-15" dirty="0"/>
              <a:t>от късите</a:t>
            </a:r>
            <a:r>
              <a:rPr sz="3200" spc="-25" dirty="0"/>
              <a:t> </a:t>
            </a:r>
            <a:r>
              <a:rPr sz="3200" dirty="0"/>
              <a:t>вериги</a:t>
            </a:r>
            <a:r>
              <a:rPr sz="3200" spc="-20" dirty="0"/>
              <a:t> </a:t>
            </a:r>
            <a:r>
              <a:rPr sz="3200" spc="-5" dirty="0"/>
              <a:t>на</a:t>
            </a:r>
            <a:r>
              <a:rPr sz="3200" spc="-20" dirty="0"/>
              <a:t> </a:t>
            </a:r>
            <a:r>
              <a:rPr sz="3200" dirty="0"/>
              <a:t>доставка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535940" y="1213191"/>
            <a:ext cx="8074025" cy="5006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5080" indent="-274320" algn="just">
              <a:lnSpc>
                <a:spcPct val="110000"/>
              </a:lnSpc>
              <a:spcBef>
                <a:spcPts val="9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Повишават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доходите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производители, </a:t>
            </a:r>
            <a:r>
              <a:rPr sz="2400" spc="-10" dirty="0">
                <a:latin typeface="Cambria"/>
                <a:cs typeface="Cambria"/>
              </a:rPr>
              <a:t>тъй </a:t>
            </a:r>
            <a:r>
              <a:rPr sz="2400" spc="-5" dirty="0">
                <a:latin typeface="Cambria"/>
                <a:cs typeface="Cambria"/>
              </a:rPr>
              <a:t>като </a:t>
            </a:r>
            <a:r>
              <a:rPr sz="2400" dirty="0">
                <a:latin typeface="Cambria"/>
                <a:cs typeface="Cambria"/>
              </a:rPr>
              <a:t>при </a:t>
            </a:r>
            <a:r>
              <a:rPr sz="2400" spc="-5" dirty="0">
                <a:latin typeface="Cambria"/>
                <a:cs typeface="Cambria"/>
              </a:rPr>
              <a:t>скъсяването </a:t>
            </a:r>
            <a:r>
              <a:rPr sz="2400" dirty="0">
                <a:latin typeface="Cambria"/>
                <a:cs typeface="Cambria"/>
              </a:rPr>
              <a:t>на веригата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по-голяма </a:t>
            </a:r>
            <a:r>
              <a:rPr sz="2400" dirty="0">
                <a:latin typeface="Cambria"/>
                <a:cs typeface="Cambria"/>
              </a:rPr>
              <a:t>част </a:t>
            </a:r>
            <a:r>
              <a:rPr sz="2400" spc="-15" dirty="0">
                <a:latin typeface="Cambria"/>
                <a:cs typeface="Cambria"/>
              </a:rPr>
              <a:t>от </a:t>
            </a:r>
            <a:r>
              <a:rPr sz="2400" spc="-5" dirty="0">
                <a:latin typeface="Cambria"/>
                <a:cs typeface="Cambria"/>
              </a:rPr>
              <a:t>крайната </a:t>
            </a:r>
            <a:r>
              <a:rPr sz="2400" dirty="0">
                <a:latin typeface="Cambria"/>
                <a:cs typeface="Cambria"/>
              </a:rPr>
              <a:t>цена, </a:t>
            </a:r>
            <a:r>
              <a:rPr sz="2400" spc="-10" dirty="0">
                <a:latin typeface="Cambria"/>
                <a:cs typeface="Cambria"/>
              </a:rPr>
              <a:t>ако </a:t>
            </a:r>
            <a:r>
              <a:rPr sz="2400" spc="-5" dirty="0">
                <a:latin typeface="Cambria"/>
                <a:cs typeface="Cambria"/>
              </a:rPr>
              <a:t>не </a:t>
            </a:r>
            <a:r>
              <a:rPr sz="2400" dirty="0">
                <a:latin typeface="Cambria"/>
                <a:cs typeface="Cambria"/>
              </a:rPr>
              <a:t>и цялата </a:t>
            </a:r>
            <a:r>
              <a:rPr sz="2400" spc="-5" dirty="0">
                <a:latin typeface="Cambria"/>
                <a:cs typeface="Cambria"/>
              </a:rPr>
              <a:t>цена,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влиза</a:t>
            </a:r>
            <a:r>
              <a:rPr sz="2400" dirty="0">
                <a:latin typeface="Cambria"/>
                <a:cs typeface="Cambria"/>
              </a:rPr>
              <a:t> при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фермера.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45" dirty="0">
                <a:latin typeface="Cambria"/>
                <a:cs typeface="Cambria"/>
              </a:rPr>
              <a:t>Това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подобрява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неговото </a:t>
            </a:r>
            <a:r>
              <a:rPr sz="2400" spc="-5" dirty="0">
                <a:latin typeface="Cambria"/>
                <a:cs typeface="Cambria"/>
              </a:rPr>
              <a:t> икономическо</a:t>
            </a:r>
            <a:r>
              <a:rPr sz="2400" dirty="0">
                <a:latin typeface="Cambria"/>
                <a:cs typeface="Cambria"/>
              </a:rPr>
              <a:t> състояние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му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позволява</a:t>
            </a:r>
            <a:r>
              <a:rPr sz="2400" dirty="0">
                <a:latin typeface="Cambria"/>
                <a:cs typeface="Cambria"/>
              </a:rPr>
              <a:t> да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изхарчи 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повече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пари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местната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икономика.</a:t>
            </a:r>
            <a:endParaRPr sz="2400">
              <a:latin typeface="Cambria"/>
              <a:cs typeface="Cambria"/>
            </a:endParaRPr>
          </a:p>
          <a:p>
            <a:pPr marL="286385" marR="5715" indent="-274320" algn="just">
              <a:lnSpc>
                <a:spcPct val="110000"/>
              </a:lnSpc>
              <a:spcBef>
                <a:spcPts val="120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Някои</a:t>
            </a:r>
            <a:r>
              <a:rPr sz="2400" dirty="0">
                <a:latin typeface="Cambria"/>
                <a:cs typeface="Cambria"/>
              </a:rPr>
              <a:t> фермери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ориентират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към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тази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ниша,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други </a:t>
            </a:r>
            <a:r>
              <a:rPr sz="2400" spc="-5" dirty="0">
                <a:latin typeface="Cambria"/>
                <a:cs typeface="Cambria"/>
              </a:rPr>
              <a:t>диверсифицират </a:t>
            </a:r>
            <a:r>
              <a:rPr sz="2400" spc="-25" dirty="0">
                <a:latin typeface="Cambria"/>
                <a:cs typeface="Cambria"/>
              </a:rPr>
              <a:t>доходите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си, </a:t>
            </a:r>
            <a:r>
              <a:rPr sz="2400" spc="-5" dirty="0">
                <a:latin typeface="Cambria"/>
                <a:cs typeface="Cambria"/>
              </a:rPr>
              <a:t>като </a:t>
            </a:r>
            <a:r>
              <a:rPr sz="2400" spc="-15" dirty="0">
                <a:latin typeface="Cambria"/>
                <a:cs typeface="Cambria"/>
              </a:rPr>
              <a:t>работят </a:t>
            </a:r>
            <a:r>
              <a:rPr sz="2400" dirty="0">
                <a:latin typeface="Cambria"/>
                <a:cs typeface="Cambria"/>
              </a:rPr>
              <a:t>и в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стандартните хранители вериги, </a:t>
            </a:r>
            <a:r>
              <a:rPr sz="2400" dirty="0">
                <a:latin typeface="Cambria"/>
                <a:cs typeface="Cambria"/>
              </a:rPr>
              <a:t>но </a:t>
            </a:r>
            <a:r>
              <a:rPr sz="2400" spc="-5" dirty="0">
                <a:latin typeface="Cambria"/>
                <a:cs typeface="Cambria"/>
              </a:rPr>
              <a:t>използват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тези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възможности.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Освен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това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местното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производство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на 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храна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късите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вериги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изключително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добре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комбинират</a:t>
            </a:r>
            <a:r>
              <a:rPr sz="2400" dirty="0">
                <a:latin typeface="Cambria"/>
                <a:cs typeface="Cambria"/>
              </a:rPr>
              <a:t> с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развитието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местния туризъм.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525">
            <a:solidFill>
              <a:srgbClr val="9FB8CD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3088" y="0"/>
            <a:ext cx="8229600" cy="675640"/>
          </a:xfrm>
          <a:custGeom>
            <a:avLst/>
            <a:gdLst/>
            <a:ahLst/>
            <a:cxnLst/>
            <a:rect l="l" t="t" r="r" b="b"/>
            <a:pathLst>
              <a:path w="8229600" h="675640">
                <a:moveTo>
                  <a:pt x="0" y="675132"/>
                </a:moveTo>
                <a:lnTo>
                  <a:pt x="8229600" y="675132"/>
                </a:lnTo>
                <a:lnTo>
                  <a:pt x="8229600" y="0"/>
                </a:lnTo>
                <a:lnTo>
                  <a:pt x="0" y="0"/>
                </a:lnTo>
                <a:lnTo>
                  <a:pt x="0" y="675132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2437" y="181102"/>
            <a:ext cx="66090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/>
              <a:t>Ползите</a:t>
            </a:r>
            <a:r>
              <a:rPr sz="2800" spc="-25" dirty="0"/>
              <a:t> </a:t>
            </a:r>
            <a:r>
              <a:rPr sz="2800" spc="-15" dirty="0"/>
              <a:t>от</a:t>
            </a:r>
            <a:r>
              <a:rPr sz="2800" spc="5" dirty="0"/>
              <a:t> </a:t>
            </a:r>
            <a:r>
              <a:rPr sz="2800" spc="-15" dirty="0"/>
              <a:t>късите</a:t>
            </a:r>
            <a:r>
              <a:rPr sz="2800" dirty="0"/>
              <a:t> </a:t>
            </a:r>
            <a:r>
              <a:rPr sz="2800" spc="-5" dirty="0"/>
              <a:t>вериги</a:t>
            </a:r>
            <a:r>
              <a:rPr sz="2800" dirty="0"/>
              <a:t> </a:t>
            </a:r>
            <a:r>
              <a:rPr sz="2800" spc="-5" dirty="0"/>
              <a:t>на</a:t>
            </a:r>
            <a:r>
              <a:rPr sz="2800" dirty="0"/>
              <a:t> </a:t>
            </a:r>
            <a:r>
              <a:rPr sz="2800" spc="-5" dirty="0"/>
              <a:t>доставка</a:t>
            </a:r>
            <a:endParaRPr sz="2800"/>
          </a:p>
        </p:txBody>
      </p:sp>
      <p:sp>
        <p:nvSpPr>
          <p:cNvPr id="6" name="object 6"/>
          <p:cNvSpPr txBox="1"/>
          <p:nvPr/>
        </p:nvSpPr>
        <p:spPr>
          <a:xfrm>
            <a:off x="330200" y="787653"/>
            <a:ext cx="8486140" cy="54794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8355965" algn="l"/>
              </a:tabLst>
            </a:pPr>
            <a:r>
              <a:rPr sz="1800" b="1" spc="-10" dirty="0">
                <a:latin typeface="Cambria"/>
                <a:cs typeface="Cambria"/>
              </a:rPr>
              <a:t>П</a:t>
            </a:r>
            <a:r>
              <a:rPr sz="1800" b="1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люсове</a:t>
            </a:r>
            <a:r>
              <a:rPr sz="1800" b="1" u="dash" spc="2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18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по</a:t>
            </a:r>
            <a:r>
              <a:rPr sz="1800" u="dash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1800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отношение</a:t>
            </a:r>
            <a:r>
              <a:rPr sz="1800" u="dash" spc="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18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на</a:t>
            </a:r>
            <a:r>
              <a:rPr sz="1800" u="dash" spc="-10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18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социалните</a:t>
            </a:r>
            <a:r>
              <a:rPr sz="1800" u="dash" spc="2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 </a:t>
            </a:r>
            <a:r>
              <a:rPr sz="1800" u="dash" spc="-5" dirty="0">
                <a:uFill>
                  <a:solidFill>
                    <a:srgbClr val="9FB8CD"/>
                  </a:solidFill>
                </a:uFill>
                <a:latin typeface="Cambria"/>
                <a:cs typeface="Cambria"/>
              </a:rPr>
              <a:t>ефекти:	</a:t>
            </a:r>
            <a:endParaRPr sz="1800" dirty="0">
              <a:latin typeface="Cambria"/>
              <a:cs typeface="Cambria"/>
            </a:endParaRPr>
          </a:p>
          <a:p>
            <a:pPr marL="337185" indent="-325120">
              <a:lnSpc>
                <a:spcPct val="100000"/>
              </a:lnSpc>
              <a:spcBef>
                <a:spcPts val="38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337185" algn="l"/>
                <a:tab pos="337820" algn="l"/>
              </a:tabLst>
            </a:pPr>
            <a:r>
              <a:rPr sz="1800" spc="-5" dirty="0">
                <a:latin typeface="Cambria"/>
                <a:cs typeface="Cambria"/>
              </a:rPr>
              <a:t>ограничава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изселването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от</a:t>
            </a:r>
            <a:r>
              <a:rPr sz="1800" spc="-5" dirty="0">
                <a:latin typeface="Cambria"/>
                <a:cs typeface="Cambria"/>
              </a:rPr>
              <a:t> селата;</a:t>
            </a:r>
            <a:endParaRPr sz="1800" dirty="0">
              <a:latin typeface="Cambria"/>
              <a:cs typeface="Cambria"/>
            </a:endParaRPr>
          </a:p>
          <a:p>
            <a:pPr marL="287020" indent="-274955">
              <a:lnSpc>
                <a:spcPts val="2050"/>
              </a:lnSpc>
              <a:spcBef>
                <a:spcPts val="38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1800" spc="-5" dirty="0">
                <a:latin typeface="Cambria"/>
                <a:cs typeface="Cambria"/>
              </a:rPr>
              <a:t>възможността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да</a:t>
            </a:r>
            <a:r>
              <a:rPr sz="1800" spc="5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</a:t>
            </a:r>
            <a:r>
              <a:rPr sz="1800" spc="5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прави</a:t>
            </a:r>
            <a:r>
              <a:rPr sz="1800" spc="6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бизнес</a:t>
            </a:r>
            <a:r>
              <a:rPr sz="1800" spc="4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6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тази</a:t>
            </a:r>
            <a:r>
              <a:rPr sz="1800" spc="6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ниша</a:t>
            </a:r>
            <a:r>
              <a:rPr sz="1800" spc="4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връща</a:t>
            </a:r>
            <a:r>
              <a:rPr sz="1800" spc="6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много</a:t>
            </a:r>
            <a:r>
              <a:rPr sz="1800" spc="5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хора</a:t>
            </a:r>
            <a:r>
              <a:rPr sz="1800" spc="4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от</a:t>
            </a:r>
            <a:r>
              <a:rPr sz="1800" spc="5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градовете</a:t>
            </a:r>
            <a:endParaRPr sz="1800" dirty="0">
              <a:latin typeface="Cambria"/>
              <a:cs typeface="Cambria"/>
            </a:endParaRPr>
          </a:p>
          <a:p>
            <a:pPr marL="287020">
              <a:lnSpc>
                <a:spcPts val="2050"/>
              </a:lnSpc>
            </a:pPr>
            <a:r>
              <a:rPr sz="1800" spc="-5" dirty="0">
                <a:latin typeface="Cambria"/>
                <a:cs typeface="Cambria"/>
              </a:rPr>
              <a:t>към</a:t>
            </a:r>
            <a:r>
              <a:rPr sz="1800" spc="-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селата;</a:t>
            </a:r>
            <a:endParaRPr sz="1800" dirty="0">
              <a:latin typeface="Cambria"/>
              <a:cs typeface="Cambria"/>
            </a:endParaRPr>
          </a:p>
          <a:p>
            <a:pPr marL="287020" marR="6350" indent="-274955" algn="just">
              <a:lnSpc>
                <a:spcPts val="1939"/>
              </a:lnSpc>
              <a:spcBef>
                <a:spcPts val="635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655" algn="l"/>
              </a:tabLst>
            </a:pP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фермерските</a:t>
            </a:r>
            <a:r>
              <a:rPr sz="1800" dirty="0">
                <a:latin typeface="Cambria"/>
                <a:cs typeface="Cambria"/>
              </a:rPr>
              <a:t> пазари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формира</a:t>
            </a:r>
            <a:r>
              <a:rPr sz="1800" dirty="0">
                <a:latin typeface="Cambria"/>
                <a:cs typeface="Cambria"/>
              </a:rPr>
              <a:t> 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среда,</a:t>
            </a:r>
            <a:r>
              <a:rPr sz="1800" dirty="0">
                <a:latin typeface="Cambria"/>
                <a:cs typeface="Cambria"/>
              </a:rPr>
              <a:t> която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води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до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по-добра 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информираност </a:t>
            </a:r>
            <a:r>
              <a:rPr sz="1800" dirty="0">
                <a:latin typeface="Cambria"/>
                <a:cs typeface="Cambria"/>
              </a:rPr>
              <a:t>и </a:t>
            </a:r>
            <a:r>
              <a:rPr sz="1800" spc="-5" dirty="0">
                <a:latin typeface="Cambria"/>
                <a:cs typeface="Cambria"/>
              </a:rPr>
              <a:t>на потребителите </a:t>
            </a:r>
            <a:r>
              <a:rPr sz="1800" dirty="0">
                <a:latin typeface="Cambria"/>
                <a:cs typeface="Cambria"/>
              </a:rPr>
              <a:t>за </a:t>
            </a:r>
            <a:r>
              <a:rPr sz="1800" spc="-5" dirty="0">
                <a:latin typeface="Cambria"/>
                <a:cs typeface="Cambria"/>
              </a:rPr>
              <a:t>тяхната храна, </a:t>
            </a:r>
            <a:r>
              <a:rPr sz="1800" dirty="0">
                <a:latin typeface="Cambria"/>
                <a:cs typeface="Cambria"/>
              </a:rPr>
              <a:t>и </a:t>
            </a:r>
            <a:r>
              <a:rPr sz="1800" spc="-5" dirty="0">
                <a:latin typeface="Cambria"/>
                <a:cs typeface="Cambria"/>
              </a:rPr>
              <a:t>на </a:t>
            </a:r>
            <a:r>
              <a:rPr sz="1800" spc="-10" dirty="0">
                <a:latin typeface="Cambria"/>
                <a:cs typeface="Cambria"/>
              </a:rPr>
              <a:t>производителите </a:t>
            </a:r>
            <a:r>
              <a:rPr sz="1800" dirty="0">
                <a:latin typeface="Cambria"/>
                <a:cs typeface="Cambria"/>
              </a:rPr>
              <a:t>- 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за нуждите и </a:t>
            </a:r>
            <a:r>
              <a:rPr sz="1800" spc="-5" dirty="0">
                <a:latin typeface="Cambria"/>
                <a:cs typeface="Cambria"/>
              </a:rPr>
              <a:t>изискванията на самите потребители, </a:t>
            </a:r>
            <a:r>
              <a:rPr sz="1800" dirty="0">
                <a:latin typeface="Cambria"/>
                <a:cs typeface="Cambria"/>
              </a:rPr>
              <a:t>така че </a:t>
            </a:r>
            <a:r>
              <a:rPr sz="1800" spc="-5" dirty="0">
                <a:latin typeface="Cambria"/>
                <a:cs typeface="Cambria"/>
              </a:rPr>
              <a:t>фермерите </a:t>
            </a:r>
            <a:r>
              <a:rPr sz="1800" dirty="0">
                <a:latin typeface="Cambria"/>
                <a:cs typeface="Cambria"/>
              </a:rPr>
              <a:t>могат 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да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адаптират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производството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си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към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тях.</a:t>
            </a:r>
            <a:endParaRPr sz="18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800" b="1" spc="-5" dirty="0">
                <a:latin typeface="Cambria"/>
                <a:cs typeface="Cambria"/>
              </a:rPr>
              <a:t>Ползи:</a:t>
            </a:r>
            <a:endParaRPr sz="1800" dirty="0">
              <a:latin typeface="Cambria"/>
              <a:cs typeface="Cambria"/>
            </a:endParaRPr>
          </a:p>
          <a:p>
            <a:pPr marL="527685" marR="10160" indent="-515620">
              <a:lnSpc>
                <a:spcPts val="1939"/>
              </a:lnSpc>
              <a:spcBef>
                <a:spcPts val="635"/>
              </a:spcBef>
              <a:buClr>
                <a:srgbClr val="717BA2"/>
              </a:buClr>
              <a:buSzPct val="75000"/>
              <a:buAutoNum type="arabicParenR"/>
              <a:tabLst>
                <a:tab pos="527685" algn="l"/>
                <a:tab pos="528320" algn="l"/>
              </a:tabLst>
            </a:pPr>
            <a:r>
              <a:rPr sz="1800" dirty="0">
                <a:latin typeface="Cambria"/>
                <a:cs typeface="Cambria"/>
              </a:rPr>
              <a:t>В</a:t>
            </a:r>
            <a:r>
              <a:rPr sz="1800" spc="7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повечето</a:t>
            </a:r>
            <a:r>
              <a:rPr sz="1800" spc="7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от</a:t>
            </a:r>
            <a:r>
              <a:rPr sz="1800" spc="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съществуващите</a:t>
            </a:r>
            <a:r>
              <a:rPr sz="1800" spc="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системи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за</a:t>
            </a:r>
            <a:r>
              <a:rPr sz="1800" spc="7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къси</a:t>
            </a:r>
            <a:r>
              <a:rPr sz="1800" spc="9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вериги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spc="7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доставки</a:t>
            </a:r>
            <a:r>
              <a:rPr sz="1800" spc="9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храни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уважението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доверието </a:t>
            </a:r>
            <a:r>
              <a:rPr sz="1800" dirty="0">
                <a:latin typeface="Cambria"/>
                <a:cs typeface="Cambria"/>
              </a:rPr>
              <a:t>излизат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преден план.</a:t>
            </a:r>
            <a:endParaRPr sz="1800" dirty="0">
              <a:latin typeface="Cambria"/>
              <a:cs typeface="Cambria"/>
            </a:endParaRPr>
          </a:p>
          <a:p>
            <a:pPr marL="527685" marR="5715" indent="-515620">
              <a:lnSpc>
                <a:spcPts val="1939"/>
              </a:lnSpc>
              <a:spcBef>
                <a:spcPts val="605"/>
              </a:spcBef>
              <a:buClr>
                <a:srgbClr val="717BA2"/>
              </a:buClr>
              <a:buSzPct val="75000"/>
              <a:buAutoNum type="arabicParenR"/>
              <a:tabLst>
                <a:tab pos="527685" algn="l"/>
                <a:tab pos="528320" algn="l"/>
              </a:tabLst>
            </a:pPr>
            <a:r>
              <a:rPr sz="1800" spc="-10" dirty="0">
                <a:latin typeface="Cambria"/>
                <a:cs typeface="Cambria"/>
              </a:rPr>
              <a:t>Достъпът</a:t>
            </a:r>
            <a:r>
              <a:rPr sz="1800" spc="26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</a:t>
            </a:r>
            <a:r>
              <a:rPr sz="1800" spc="27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чисти</a:t>
            </a:r>
            <a:r>
              <a:rPr sz="1800" spc="26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26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пресни</a:t>
            </a:r>
            <a:r>
              <a:rPr sz="1800" spc="27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плодове</a:t>
            </a:r>
            <a:r>
              <a:rPr sz="1800" spc="27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254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зеленчуци</a:t>
            </a:r>
            <a:r>
              <a:rPr sz="1800" spc="27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подобрява</a:t>
            </a:r>
            <a:r>
              <a:rPr sz="1800" spc="26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здравето</a:t>
            </a:r>
            <a:r>
              <a:rPr sz="1800" spc="27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хората.</a:t>
            </a:r>
            <a:endParaRPr sz="1800" dirty="0">
              <a:latin typeface="Cambria"/>
              <a:cs typeface="Cambria"/>
            </a:endParaRPr>
          </a:p>
          <a:p>
            <a:pPr marL="527685" indent="-515620">
              <a:lnSpc>
                <a:spcPts val="2055"/>
              </a:lnSpc>
              <a:spcBef>
                <a:spcPts val="360"/>
              </a:spcBef>
              <a:buClr>
                <a:srgbClr val="717BA2"/>
              </a:buClr>
              <a:buSzPct val="75000"/>
              <a:buAutoNum type="arabicParenR"/>
              <a:tabLst>
                <a:tab pos="527685" algn="l"/>
                <a:tab pos="528320" algn="l"/>
              </a:tabLst>
            </a:pPr>
            <a:r>
              <a:rPr sz="1800" spc="-5" dirty="0">
                <a:latin typeface="Cambria"/>
                <a:cs typeface="Cambria"/>
              </a:rPr>
              <a:t>Фермерите</a:t>
            </a:r>
            <a:r>
              <a:rPr sz="1800" spc="38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често</a:t>
            </a:r>
            <a:r>
              <a:rPr sz="1800" spc="39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нямат</a:t>
            </a:r>
            <a:r>
              <a:rPr sz="1800" spc="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висока</a:t>
            </a:r>
            <a:r>
              <a:rPr sz="1800" spc="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степен</a:t>
            </a:r>
            <a:r>
              <a:rPr sz="1800" spc="37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spc="39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бизнес</a:t>
            </a:r>
            <a:r>
              <a:rPr sz="1800" spc="38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умения,</a:t>
            </a:r>
            <a:r>
              <a:rPr sz="1800" spc="390" dirty="0">
                <a:latin typeface="Cambria"/>
                <a:cs typeface="Cambria"/>
              </a:rPr>
              <a:t> </a:t>
            </a:r>
            <a:r>
              <a:rPr sz="1800" spc="-5" dirty="0" smtClean="0">
                <a:latin typeface="Cambria"/>
                <a:cs typeface="Cambria"/>
              </a:rPr>
              <a:t>а</a:t>
            </a:r>
            <a:r>
              <a:rPr sz="1800" spc="385" dirty="0" smtClean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работейки</a:t>
            </a:r>
            <a:r>
              <a:rPr sz="1800" spc="38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</a:p>
          <a:p>
            <a:pPr marL="527685">
              <a:lnSpc>
                <a:spcPts val="2055"/>
              </a:lnSpc>
            </a:pPr>
            <a:r>
              <a:rPr sz="1800" spc="-5" dirty="0">
                <a:latin typeface="Cambria"/>
                <a:cs typeface="Cambria"/>
              </a:rPr>
              <a:t>къси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вериги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доставка,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получават познания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развиват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тези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умения.</a:t>
            </a:r>
            <a:endParaRPr sz="1800" dirty="0">
              <a:latin typeface="Cambria"/>
              <a:cs typeface="Cambria"/>
            </a:endParaRPr>
          </a:p>
          <a:p>
            <a:pPr marL="527685" marR="5080" indent="-515620">
              <a:lnSpc>
                <a:spcPts val="1939"/>
              </a:lnSpc>
              <a:spcBef>
                <a:spcPts val="635"/>
              </a:spcBef>
              <a:buClr>
                <a:srgbClr val="717BA2"/>
              </a:buClr>
              <a:buSzPct val="75000"/>
              <a:buAutoNum type="arabicParenR" startAt="4"/>
              <a:tabLst>
                <a:tab pos="527685" algn="l"/>
                <a:tab pos="528320" algn="l"/>
                <a:tab pos="1771014" algn="l"/>
                <a:tab pos="2172335" algn="l"/>
                <a:tab pos="3425190" algn="l"/>
                <a:tab pos="3860800" algn="l"/>
                <a:tab pos="4894580" algn="l"/>
                <a:tab pos="5330190" algn="l"/>
                <a:tab pos="6801484" algn="l"/>
                <a:tab pos="7935595" algn="l"/>
                <a:tab pos="8338184" algn="l"/>
              </a:tabLst>
            </a:pPr>
            <a:r>
              <a:rPr sz="1800" spc="-5" dirty="0">
                <a:latin typeface="Cambria"/>
                <a:cs typeface="Cambria"/>
              </a:rPr>
              <a:t>Пов</a:t>
            </a:r>
            <a:r>
              <a:rPr sz="1800" spc="-10" dirty="0">
                <a:latin typeface="Cambria"/>
                <a:cs typeface="Cambria"/>
              </a:rPr>
              <a:t>и</a:t>
            </a:r>
            <a:r>
              <a:rPr sz="1800" dirty="0">
                <a:latin typeface="Cambria"/>
                <a:cs typeface="Cambria"/>
              </a:rPr>
              <a:t>ша</a:t>
            </a:r>
            <a:r>
              <a:rPr sz="1800" spc="-10" dirty="0">
                <a:latin typeface="Cambria"/>
                <a:cs typeface="Cambria"/>
              </a:rPr>
              <a:t>в</a:t>
            </a:r>
            <a:r>
              <a:rPr sz="1800" dirty="0">
                <a:latin typeface="Cambria"/>
                <a:cs typeface="Cambria"/>
              </a:rPr>
              <a:t>а	</a:t>
            </a:r>
            <a:r>
              <a:rPr sz="1800" spc="-5" dirty="0">
                <a:latin typeface="Cambria"/>
                <a:cs typeface="Cambria"/>
              </a:rPr>
              <a:t>с</a:t>
            </a:r>
            <a:r>
              <a:rPr sz="1800" dirty="0">
                <a:latin typeface="Cambria"/>
                <a:cs typeface="Cambria"/>
              </a:rPr>
              <a:t>е	</a:t>
            </a:r>
            <a:r>
              <a:rPr sz="1800" spc="-5" dirty="0">
                <a:latin typeface="Cambria"/>
                <a:cs typeface="Cambria"/>
              </a:rPr>
              <a:t>к</a:t>
            </a:r>
            <a:r>
              <a:rPr sz="1800" spc="-70" dirty="0">
                <a:latin typeface="Cambria"/>
                <a:cs typeface="Cambria"/>
              </a:rPr>
              <a:t>у</a:t>
            </a:r>
            <a:r>
              <a:rPr sz="1800" spc="-5" dirty="0">
                <a:latin typeface="Cambria"/>
                <a:cs typeface="Cambria"/>
              </a:rPr>
              <a:t>л</a:t>
            </a:r>
            <a:r>
              <a:rPr sz="1800" spc="25" dirty="0">
                <a:latin typeface="Cambria"/>
                <a:cs typeface="Cambria"/>
              </a:rPr>
              <a:t>т</a:t>
            </a:r>
            <a:r>
              <a:rPr sz="1800" dirty="0">
                <a:latin typeface="Cambria"/>
                <a:cs typeface="Cambria"/>
              </a:rPr>
              <a:t>урата	</a:t>
            </a:r>
            <a:r>
              <a:rPr sz="1800" spc="-5" dirty="0">
                <a:latin typeface="Cambria"/>
                <a:cs typeface="Cambria"/>
              </a:rPr>
              <a:t>н</a:t>
            </a:r>
            <a:r>
              <a:rPr sz="1800" dirty="0">
                <a:latin typeface="Cambria"/>
                <a:cs typeface="Cambria"/>
              </a:rPr>
              <a:t>а	</a:t>
            </a:r>
            <a:r>
              <a:rPr sz="1800" spc="5" dirty="0">
                <a:latin typeface="Cambria"/>
                <a:cs typeface="Cambria"/>
              </a:rPr>
              <a:t>х</a:t>
            </a:r>
            <a:r>
              <a:rPr sz="1800" spc="-5" dirty="0">
                <a:latin typeface="Cambria"/>
                <a:cs typeface="Cambria"/>
              </a:rPr>
              <a:t>ран</a:t>
            </a:r>
            <a:r>
              <a:rPr sz="1800" spc="5" dirty="0">
                <a:latin typeface="Cambria"/>
                <a:cs typeface="Cambria"/>
              </a:rPr>
              <a:t>е</a:t>
            </a:r>
            <a:r>
              <a:rPr sz="1800" dirty="0">
                <a:latin typeface="Cambria"/>
                <a:cs typeface="Cambria"/>
              </a:rPr>
              <a:t>не	</a:t>
            </a:r>
            <a:r>
              <a:rPr sz="1800" spc="-5" dirty="0">
                <a:latin typeface="Cambria"/>
                <a:cs typeface="Cambria"/>
              </a:rPr>
              <a:t>н</a:t>
            </a:r>
            <a:r>
              <a:rPr sz="1800" dirty="0">
                <a:latin typeface="Cambria"/>
                <a:cs typeface="Cambria"/>
              </a:rPr>
              <a:t>а	общест</a:t>
            </a:r>
            <a:r>
              <a:rPr sz="1800" spc="-20" dirty="0">
                <a:latin typeface="Cambria"/>
                <a:cs typeface="Cambria"/>
              </a:rPr>
              <a:t>во</a:t>
            </a:r>
            <a:r>
              <a:rPr sz="1800" spc="-5" dirty="0">
                <a:latin typeface="Cambria"/>
                <a:cs typeface="Cambria"/>
              </a:rPr>
              <a:t>т</a:t>
            </a:r>
            <a:r>
              <a:rPr sz="1800" spc="5" dirty="0">
                <a:latin typeface="Cambria"/>
                <a:cs typeface="Cambria"/>
              </a:rPr>
              <a:t>о</a:t>
            </a:r>
            <a:r>
              <a:rPr sz="1800" dirty="0">
                <a:latin typeface="Cambria"/>
                <a:cs typeface="Cambria"/>
              </a:rPr>
              <a:t>,	</a:t>
            </a:r>
            <a:r>
              <a:rPr sz="1800" spc="-5" dirty="0">
                <a:latin typeface="Cambria"/>
                <a:cs typeface="Cambria"/>
              </a:rPr>
              <a:t>р</a:t>
            </a:r>
            <a:r>
              <a:rPr sz="1800" spc="-10" dirty="0">
                <a:latin typeface="Cambria"/>
                <a:cs typeface="Cambria"/>
              </a:rPr>
              <a:t>а</a:t>
            </a:r>
            <a:r>
              <a:rPr sz="1800" dirty="0">
                <a:latin typeface="Cambria"/>
                <a:cs typeface="Cambria"/>
              </a:rPr>
              <a:t>зв</a:t>
            </a:r>
            <a:r>
              <a:rPr sz="1800" spc="-10" dirty="0">
                <a:latin typeface="Cambria"/>
                <a:cs typeface="Cambria"/>
              </a:rPr>
              <a:t>ив</a:t>
            </a:r>
            <a:r>
              <a:rPr sz="1800" spc="-5" dirty="0">
                <a:latin typeface="Cambria"/>
                <a:cs typeface="Cambria"/>
              </a:rPr>
              <a:t>а</a:t>
            </a:r>
            <a:r>
              <a:rPr sz="1800" dirty="0">
                <a:latin typeface="Cambria"/>
                <a:cs typeface="Cambria"/>
              </a:rPr>
              <a:t>т	</a:t>
            </a:r>
            <a:r>
              <a:rPr sz="1800" spc="-5" dirty="0">
                <a:latin typeface="Cambria"/>
                <a:cs typeface="Cambria"/>
              </a:rPr>
              <a:t>с</a:t>
            </a:r>
            <a:r>
              <a:rPr sz="1800" dirty="0">
                <a:latin typeface="Cambria"/>
                <a:cs typeface="Cambria"/>
              </a:rPr>
              <a:t>е	и  </a:t>
            </a:r>
            <a:r>
              <a:rPr sz="1800" spc="-15" dirty="0">
                <a:latin typeface="Cambria"/>
                <a:cs typeface="Cambria"/>
              </a:rPr>
              <a:t>кулинарните</a:t>
            </a:r>
            <a:r>
              <a:rPr sz="1800" spc="4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традиции.</a:t>
            </a:r>
            <a:endParaRPr sz="1800" dirty="0">
              <a:latin typeface="Cambria"/>
              <a:cs typeface="Cambria"/>
            </a:endParaRPr>
          </a:p>
          <a:p>
            <a:pPr marL="527685" marR="6350" indent="-515620">
              <a:lnSpc>
                <a:spcPts val="1939"/>
              </a:lnSpc>
              <a:spcBef>
                <a:spcPts val="605"/>
              </a:spcBef>
              <a:buClr>
                <a:srgbClr val="717BA2"/>
              </a:buClr>
              <a:buSzPct val="75000"/>
              <a:buAutoNum type="arabicParenR" startAt="4"/>
              <a:tabLst>
                <a:tab pos="527685" algn="l"/>
                <a:tab pos="528320" algn="l"/>
              </a:tabLst>
            </a:pPr>
            <a:r>
              <a:rPr sz="1800" spc="-5" dirty="0">
                <a:latin typeface="Cambria"/>
                <a:cs typeface="Cambria"/>
              </a:rPr>
              <a:t>Повишават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доходите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земеделските</a:t>
            </a:r>
            <a:r>
              <a:rPr sz="1800" spc="4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производители,</a:t>
            </a:r>
            <a:r>
              <a:rPr sz="1800" spc="6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което</a:t>
            </a:r>
            <a:r>
              <a:rPr sz="1800" spc="4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подпомага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местната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икономика.</a:t>
            </a:r>
            <a:endParaRPr sz="18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088" y="0"/>
            <a:ext cx="8229600" cy="675640"/>
          </a:xfrm>
          <a:custGeom>
            <a:avLst/>
            <a:gdLst/>
            <a:ahLst/>
            <a:cxnLst/>
            <a:rect l="l" t="t" r="r" b="b"/>
            <a:pathLst>
              <a:path w="8229600" h="675640">
                <a:moveTo>
                  <a:pt x="0" y="675132"/>
                </a:moveTo>
                <a:lnTo>
                  <a:pt x="8229600" y="675132"/>
                </a:lnTo>
                <a:lnTo>
                  <a:pt x="8229600" y="0"/>
                </a:lnTo>
                <a:lnTo>
                  <a:pt x="0" y="0"/>
                </a:lnTo>
                <a:lnTo>
                  <a:pt x="0" y="675132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2437" y="181102"/>
            <a:ext cx="66090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/>
              <a:t>Ползите</a:t>
            </a:r>
            <a:r>
              <a:rPr sz="2800" spc="-25" dirty="0"/>
              <a:t> </a:t>
            </a:r>
            <a:r>
              <a:rPr sz="2800" spc="-15" dirty="0"/>
              <a:t>от</a:t>
            </a:r>
            <a:r>
              <a:rPr sz="2800" spc="5" dirty="0"/>
              <a:t> </a:t>
            </a:r>
            <a:r>
              <a:rPr sz="2800" spc="-15" dirty="0"/>
              <a:t>късите</a:t>
            </a:r>
            <a:r>
              <a:rPr sz="2800" dirty="0"/>
              <a:t> </a:t>
            </a:r>
            <a:r>
              <a:rPr sz="2800" spc="-5" dirty="0"/>
              <a:t>вериги</a:t>
            </a:r>
            <a:r>
              <a:rPr sz="2800" dirty="0"/>
              <a:t> </a:t>
            </a:r>
            <a:r>
              <a:rPr sz="2800" spc="-5" dirty="0"/>
              <a:t>на</a:t>
            </a:r>
            <a:r>
              <a:rPr sz="2800" dirty="0"/>
              <a:t> </a:t>
            </a:r>
            <a:r>
              <a:rPr sz="2800" spc="-5" dirty="0"/>
              <a:t>доставка</a:t>
            </a:r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330200" y="862329"/>
            <a:ext cx="6040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Cambria"/>
                <a:cs typeface="Cambria"/>
              </a:rPr>
              <a:t>Положителни</a:t>
            </a:r>
            <a:r>
              <a:rPr sz="2400" b="1" spc="-3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ефекти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за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околната </a:t>
            </a:r>
            <a:r>
              <a:rPr sz="2400" b="1" dirty="0">
                <a:latin typeface="Cambria"/>
                <a:cs typeface="Cambria"/>
              </a:rPr>
              <a:t>среда: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1304290"/>
            <a:ext cx="66338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955">
              <a:lnSpc>
                <a:spcPct val="100000"/>
              </a:lnSpc>
              <a:spcBef>
                <a:spcPts val="1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  <a:tab pos="1550035" algn="l"/>
                <a:tab pos="1976755" algn="l"/>
                <a:tab pos="2012314" algn="l"/>
                <a:tab pos="3277235" algn="l"/>
                <a:tab pos="4205605" algn="l"/>
                <a:tab pos="5167630" algn="l"/>
                <a:tab pos="5541010" algn="l"/>
                <a:tab pos="6299835" algn="l"/>
              </a:tabLst>
            </a:pPr>
            <a:r>
              <a:rPr sz="2400" dirty="0">
                <a:latin typeface="Cambria"/>
                <a:cs typeface="Cambria"/>
              </a:rPr>
              <a:t>намаляват		</a:t>
            </a:r>
            <a:r>
              <a:rPr sz="2400" spc="-20" dirty="0">
                <a:latin typeface="Cambria"/>
                <a:cs typeface="Cambria"/>
              </a:rPr>
              <a:t>въглеродните	</a:t>
            </a:r>
            <a:r>
              <a:rPr sz="2400" spc="-5" dirty="0">
                <a:latin typeface="Cambria"/>
                <a:cs typeface="Cambria"/>
              </a:rPr>
              <a:t>емисии,	</a:t>
            </a:r>
            <a:r>
              <a:rPr sz="2400" spc="-10" dirty="0">
                <a:latin typeface="Cambria"/>
                <a:cs typeface="Cambria"/>
              </a:rPr>
              <a:t>защото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</a:t>
            </a:r>
            <a:r>
              <a:rPr sz="2400" spc="-100" dirty="0">
                <a:latin typeface="Cambria"/>
                <a:cs typeface="Cambria"/>
              </a:rPr>
              <a:t>ъ</a:t>
            </a:r>
            <a:r>
              <a:rPr sz="2400" spc="15" dirty="0">
                <a:latin typeface="Cambria"/>
                <a:cs typeface="Cambria"/>
              </a:rPr>
              <a:t>т</a:t>
            </a:r>
            <a:r>
              <a:rPr sz="2400" dirty="0">
                <a:latin typeface="Cambria"/>
                <a:cs typeface="Cambria"/>
              </a:rPr>
              <a:t>ува	с	</a:t>
            </a:r>
            <a:r>
              <a:rPr sz="2400" spc="-5" dirty="0">
                <a:latin typeface="Cambria"/>
                <a:cs typeface="Cambria"/>
              </a:rPr>
              <a:t>хи</a:t>
            </a:r>
            <a:r>
              <a:rPr sz="2400" spc="5" dirty="0">
                <a:latin typeface="Cambria"/>
                <a:cs typeface="Cambria"/>
              </a:rPr>
              <a:t>л</a:t>
            </a:r>
            <a:r>
              <a:rPr sz="2400" spc="-15" dirty="0">
                <a:latin typeface="Cambria"/>
                <a:cs typeface="Cambria"/>
              </a:rPr>
              <a:t>я</a:t>
            </a:r>
            <a:r>
              <a:rPr sz="2400" spc="-5" dirty="0">
                <a:latin typeface="Cambria"/>
                <a:cs typeface="Cambria"/>
              </a:rPr>
              <a:t>д</a:t>
            </a:r>
            <a:r>
              <a:rPr sz="2400" dirty="0">
                <a:latin typeface="Cambria"/>
                <a:cs typeface="Cambria"/>
              </a:rPr>
              <a:t>и	</a:t>
            </a:r>
            <a:r>
              <a:rPr sz="2400" spc="-5" dirty="0">
                <a:latin typeface="Cambria"/>
                <a:cs typeface="Cambria"/>
              </a:rPr>
              <a:t>киломе</a:t>
            </a:r>
            <a:r>
              <a:rPr sz="2400" spc="-15" dirty="0">
                <a:latin typeface="Cambria"/>
                <a:cs typeface="Cambria"/>
              </a:rPr>
              <a:t>т</a:t>
            </a:r>
            <a:r>
              <a:rPr sz="2400" spc="-5" dirty="0">
                <a:latin typeface="Cambria"/>
                <a:cs typeface="Cambria"/>
              </a:rPr>
              <a:t>ри</a:t>
            </a:r>
            <a:r>
              <a:rPr sz="2400" dirty="0">
                <a:latin typeface="Cambria"/>
                <a:cs typeface="Cambria"/>
              </a:rPr>
              <a:t>,	п</a:t>
            </a:r>
            <a:r>
              <a:rPr sz="2400" spc="-10" dirty="0">
                <a:latin typeface="Cambria"/>
                <a:cs typeface="Cambria"/>
              </a:rPr>
              <a:t>р</a:t>
            </a:r>
            <a:r>
              <a:rPr sz="2400" dirty="0">
                <a:latin typeface="Cambria"/>
                <a:cs typeface="Cambria"/>
              </a:rPr>
              <a:t>еди	да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11745" y="1304290"/>
            <a:ext cx="17030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445" marR="5080" indent="-119380">
              <a:lnSpc>
                <a:spcPct val="100000"/>
              </a:lnSpc>
              <a:spcBef>
                <a:spcPts val="100"/>
              </a:spcBef>
              <a:tabLst>
                <a:tab pos="1356995" algn="l"/>
              </a:tabLst>
            </a:pPr>
            <a:r>
              <a:rPr sz="2400" spc="-5" dirty="0">
                <a:latin typeface="Cambria"/>
                <a:cs typeface="Cambria"/>
              </a:rPr>
              <a:t>хра</a:t>
            </a:r>
            <a:r>
              <a:rPr sz="2400" spc="5" dirty="0">
                <a:latin typeface="Cambria"/>
                <a:cs typeface="Cambria"/>
              </a:rPr>
              <a:t>н</a:t>
            </a:r>
            <a:r>
              <a:rPr sz="2400" spc="-5" dirty="0">
                <a:latin typeface="Cambria"/>
                <a:cs typeface="Cambria"/>
              </a:rPr>
              <a:t>ат</a:t>
            </a:r>
            <a:r>
              <a:rPr sz="2400" dirty="0">
                <a:latin typeface="Cambria"/>
                <a:cs typeface="Cambria"/>
              </a:rPr>
              <a:t>а	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не  ст</a:t>
            </a:r>
            <a:r>
              <a:rPr sz="2400" spc="-10" dirty="0">
                <a:latin typeface="Cambria"/>
                <a:cs typeface="Cambria"/>
              </a:rPr>
              <a:t>и</a:t>
            </a:r>
            <a:r>
              <a:rPr sz="2400" spc="-20" dirty="0">
                <a:latin typeface="Cambria"/>
                <a:cs typeface="Cambria"/>
              </a:rPr>
              <a:t>г</a:t>
            </a:r>
            <a:r>
              <a:rPr sz="2400" dirty="0">
                <a:latin typeface="Cambria"/>
                <a:cs typeface="Cambria"/>
              </a:rPr>
              <a:t>не	до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7020">
              <a:lnSpc>
                <a:spcPct val="100000"/>
              </a:lnSpc>
              <a:spcBef>
                <a:spcPts val="700"/>
              </a:spcBef>
            </a:pPr>
            <a:r>
              <a:rPr spc="-10" dirty="0"/>
              <a:t>потребителите;</a:t>
            </a:r>
          </a:p>
          <a:p>
            <a:pPr marL="287020" marR="508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  <a:tab pos="2118995" algn="l"/>
                <a:tab pos="3847465" algn="l"/>
                <a:tab pos="5842635" algn="l"/>
                <a:tab pos="6457315" algn="l"/>
                <a:tab pos="8034655" algn="l"/>
              </a:tabLst>
            </a:pPr>
            <a:r>
              <a:rPr spc="-5" dirty="0"/>
              <a:t>фер</a:t>
            </a:r>
            <a:r>
              <a:rPr dirty="0"/>
              <a:t>мерите	п</a:t>
            </a:r>
            <a:r>
              <a:rPr spc="-10" dirty="0"/>
              <a:t>о</a:t>
            </a:r>
            <a:r>
              <a:rPr spc="-5" dirty="0"/>
              <a:t>луч</a:t>
            </a:r>
            <a:r>
              <a:rPr dirty="0"/>
              <a:t>ав</a:t>
            </a:r>
            <a:r>
              <a:rPr spc="5" dirty="0"/>
              <a:t>а</a:t>
            </a:r>
            <a:r>
              <a:rPr dirty="0"/>
              <a:t>т	в</a:t>
            </a:r>
            <a:r>
              <a:rPr spc="-5" dirty="0"/>
              <a:t>ъз</a:t>
            </a:r>
            <a:r>
              <a:rPr spc="5" dirty="0"/>
              <a:t>м</a:t>
            </a:r>
            <a:r>
              <a:rPr spc="-25" dirty="0"/>
              <a:t>о</a:t>
            </a:r>
            <a:r>
              <a:rPr dirty="0"/>
              <a:t>ж</a:t>
            </a:r>
            <a:r>
              <a:rPr spc="5" dirty="0"/>
              <a:t>н</a:t>
            </a:r>
            <a:r>
              <a:rPr dirty="0"/>
              <a:t>ост	да	прилаг</a:t>
            </a:r>
            <a:r>
              <a:rPr spc="5" dirty="0"/>
              <a:t>а</a:t>
            </a:r>
            <a:r>
              <a:rPr dirty="0"/>
              <a:t>т	</a:t>
            </a:r>
            <a:r>
              <a:rPr spc="-5" dirty="0"/>
              <a:t>п</a:t>
            </a:r>
            <a:r>
              <a:rPr spc="10" dirty="0"/>
              <a:t>о</a:t>
            </a:r>
            <a:r>
              <a:rPr dirty="0"/>
              <a:t>-  </a:t>
            </a:r>
            <a:r>
              <a:rPr spc="-10" dirty="0"/>
              <a:t>устойчиви</a:t>
            </a:r>
            <a:r>
              <a:rPr spc="-20" dirty="0"/>
              <a:t> </a:t>
            </a:r>
            <a:r>
              <a:rPr spc="-15" dirty="0"/>
              <a:t>методи</a:t>
            </a:r>
            <a:r>
              <a:rPr spc="-5" dirty="0"/>
              <a:t> </a:t>
            </a:r>
            <a:r>
              <a:rPr dirty="0"/>
              <a:t>на земеделие;</a:t>
            </a: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pc="-25" dirty="0"/>
              <a:t>моделът</a:t>
            </a:r>
            <a:r>
              <a:rPr spc="-15" dirty="0"/>
              <a:t> </a:t>
            </a:r>
            <a:r>
              <a:rPr dirty="0"/>
              <a:t>на</a:t>
            </a:r>
            <a:r>
              <a:rPr spc="-15" dirty="0"/>
              <a:t> отглеждане</a:t>
            </a:r>
            <a:r>
              <a:rPr spc="-20" dirty="0"/>
              <a:t> </a:t>
            </a:r>
            <a:r>
              <a:rPr dirty="0"/>
              <a:t>на </a:t>
            </a:r>
            <a:r>
              <a:rPr spc="-5" dirty="0"/>
              <a:t>храна се </a:t>
            </a:r>
            <a:r>
              <a:rPr dirty="0"/>
              <a:t>променя;</a:t>
            </a:r>
          </a:p>
          <a:p>
            <a:pPr marL="287020" marR="5080" indent="-274955" algn="just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655" algn="l"/>
              </a:tabLst>
            </a:pPr>
            <a:r>
              <a:rPr dirty="0"/>
              <a:t>запазва </a:t>
            </a:r>
            <a:r>
              <a:rPr spc="-5" dirty="0"/>
              <a:t>се разнообразието </a:t>
            </a:r>
            <a:r>
              <a:rPr spc="-20" dirty="0"/>
              <a:t>от </a:t>
            </a:r>
            <a:r>
              <a:rPr spc="-5" dirty="0"/>
              <a:t>земеделски </a:t>
            </a:r>
            <a:r>
              <a:rPr spc="-15" dirty="0"/>
              <a:t>култури, </a:t>
            </a:r>
            <a:r>
              <a:rPr spc="-5" dirty="0"/>
              <a:t>докато </a:t>
            </a:r>
            <a:r>
              <a:rPr dirty="0"/>
              <a:t> при</a:t>
            </a:r>
            <a:r>
              <a:rPr spc="5" dirty="0"/>
              <a:t> </a:t>
            </a:r>
            <a:r>
              <a:rPr spc="-5" dirty="0"/>
              <a:t>по-дългите</a:t>
            </a:r>
            <a:r>
              <a:rPr dirty="0"/>
              <a:t> </a:t>
            </a:r>
            <a:r>
              <a:rPr spc="-5" dirty="0"/>
              <a:t>вериги</a:t>
            </a:r>
            <a:r>
              <a:rPr dirty="0"/>
              <a:t> на</a:t>
            </a:r>
            <a:r>
              <a:rPr spc="5" dirty="0"/>
              <a:t> </a:t>
            </a:r>
            <a:r>
              <a:rPr spc="-5" dirty="0"/>
              <a:t>доставки</a:t>
            </a:r>
            <a:r>
              <a:rPr dirty="0"/>
              <a:t> </a:t>
            </a:r>
            <a:r>
              <a:rPr spc="-10" dirty="0"/>
              <a:t>производството </a:t>
            </a:r>
            <a:r>
              <a:rPr spc="-5" dirty="0"/>
              <a:t> обикновено се </a:t>
            </a:r>
            <a:r>
              <a:rPr dirty="0"/>
              <a:t>стеснява до </a:t>
            </a:r>
            <a:r>
              <a:rPr spc="-5" dirty="0"/>
              <a:t>най-търсения </a:t>
            </a:r>
            <a:r>
              <a:rPr spc="-15" dirty="0"/>
              <a:t>продукт </a:t>
            </a:r>
            <a:r>
              <a:rPr dirty="0"/>
              <a:t>и </a:t>
            </a:r>
            <a:r>
              <a:rPr spc="-5" dirty="0"/>
              <a:t>така </a:t>
            </a:r>
            <a:r>
              <a:rPr dirty="0"/>
              <a:t> бавно и </a:t>
            </a:r>
            <a:r>
              <a:rPr spc="-5" dirty="0"/>
              <a:t>постепенно </a:t>
            </a:r>
            <a:r>
              <a:rPr dirty="0"/>
              <a:t>се </a:t>
            </a:r>
            <a:r>
              <a:rPr spc="-5" dirty="0"/>
              <a:t>ограничават </a:t>
            </a:r>
            <a:r>
              <a:rPr spc="-10" dirty="0"/>
              <a:t>сортовете </a:t>
            </a:r>
            <a:r>
              <a:rPr dirty="0"/>
              <a:t>и </a:t>
            </a:r>
            <a:r>
              <a:rPr spc="-5" dirty="0"/>
              <a:t>видовете </a:t>
            </a:r>
            <a:r>
              <a:rPr dirty="0"/>
              <a:t> за</a:t>
            </a:r>
            <a:r>
              <a:rPr spc="-15" dirty="0"/>
              <a:t> </a:t>
            </a:r>
            <a:r>
              <a:rPr spc="-5" dirty="0"/>
              <a:t>консумация;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0200" y="5633415"/>
            <a:ext cx="39719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955">
              <a:lnSpc>
                <a:spcPct val="100000"/>
              </a:lnSpc>
              <a:spcBef>
                <a:spcPts val="1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  <a:tab pos="2052320" algn="l"/>
                <a:tab pos="2673985" algn="l"/>
                <a:tab pos="2899410" algn="l"/>
              </a:tabLst>
            </a:pPr>
            <a:r>
              <a:rPr sz="2400" dirty="0">
                <a:latin typeface="Cambria"/>
                <a:cs typeface="Cambria"/>
              </a:rPr>
              <a:t>изпол</a:t>
            </a:r>
            <a:r>
              <a:rPr sz="2400" spc="-10" dirty="0">
                <a:latin typeface="Cambria"/>
                <a:cs typeface="Cambria"/>
              </a:rPr>
              <a:t>з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5" dirty="0">
                <a:latin typeface="Cambria"/>
                <a:cs typeface="Cambria"/>
              </a:rPr>
              <a:t>а</a:t>
            </a:r>
            <a:r>
              <a:rPr sz="2400" dirty="0">
                <a:latin typeface="Cambria"/>
                <a:cs typeface="Cambria"/>
              </a:rPr>
              <a:t>т	</a:t>
            </a:r>
            <a:r>
              <a:rPr sz="2400" spc="-5" dirty="0">
                <a:latin typeface="Cambria"/>
                <a:cs typeface="Cambria"/>
              </a:rPr>
              <a:t>с</a:t>
            </a:r>
            <a:r>
              <a:rPr sz="2400" dirty="0">
                <a:latin typeface="Cambria"/>
                <a:cs typeface="Cambria"/>
              </a:rPr>
              <a:t>е	</a:t>
            </a:r>
            <a:r>
              <a:rPr sz="2400" spc="-5" dirty="0">
                <a:latin typeface="Cambria"/>
                <a:cs typeface="Cambria"/>
              </a:rPr>
              <a:t>по</a:t>
            </a:r>
            <a:r>
              <a:rPr sz="2400" spc="5" dirty="0">
                <a:latin typeface="Cambria"/>
                <a:cs typeface="Cambria"/>
              </a:rPr>
              <a:t>-</a:t>
            </a:r>
            <a:r>
              <a:rPr sz="2400" dirty="0">
                <a:latin typeface="Cambria"/>
                <a:cs typeface="Cambria"/>
              </a:rPr>
              <a:t>м</a:t>
            </a:r>
            <a:r>
              <a:rPr sz="2400" spc="5" dirty="0">
                <a:latin typeface="Cambria"/>
                <a:cs typeface="Cambria"/>
              </a:rPr>
              <a:t>а</a:t>
            </a:r>
            <a:r>
              <a:rPr sz="2400" spc="-5" dirty="0">
                <a:latin typeface="Cambria"/>
                <a:cs typeface="Cambria"/>
              </a:rPr>
              <a:t>л</a:t>
            </a:r>
            <a:r>
              <a:rPr sz="2400" spc="-25" dirty="0">
                <a:latin typeface="Cambria"/>
                <a:cs typeface="Cambria"/>
              </a:rPr>
              <a:t>к</a:t>
            </a:r>
            <a:r>
              <a:rPr sz="2400" dirty="0">
                <a:latin typeface="Cambria"/>
                <a:cs typeface="Cambria"/>
              </a:rPr>
              <a:t>о  </a:t>
            </a:r>
            <a:r>
              <a:rPr sz="2400" spc="-5" dirty="0">
                <a:latin typeface="Cambria"/>
                <a:cs typeface="Cambria"/>
              </a:rPr>
              <a:t>намаляване			</a:t>
            </a:r>
            <a:r>
              <a:rPr sz="2400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06848" y="5633415"/>
            <a:ext cx="26358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7950">
              <a:lnSpc>
                <a:spcPct val="100000"/>
              </a:lnSpc>
              <a:spcBef>
                <a:spcPts val="100"/>
              </a:spcBef>
              <a:tabLst>
                <a:tab pos="1832610" algn="l"/>
              </a:tabLst>
            </a:pPr>
            <a:r>
              <a:rPr sz="2400" dirty="0">
                <a:latin typeface="Cambria"/>
                <a:cs typeface="Cambria"/>
              </a:rPr>
              <a:t>о</a:t>
            </a:r>
            <a:r>
              <a:rPr sz="2400" spc="-10" dirty="0">
                <a:latin typeface="Cambria"/>
                <a:cs typeface="Cambria"/>
              </a:rPr>
              <a:t>п</a:t>
            </a:r>
            <a:r>
              <a:rPr sz="2400" spc="-5" dirty="0">
                <a:latin typeface="Cambria"/>
                <a:cs typeface="Cambria"/>
              </a:rPr>
              <a:t>а</a:t>
            </a:r>
            <a:r>
              <a:rPr sz="2400" spc="-20" dirty="0">
                <a:latin typeface="Cambria"/>
                <a:cs typeface="Cambria"/>
              </a:rPr>
              <a:t>к</a:t>
            </a:r>
            <a:r>
              <a:rPr sz="2400" dirty="0">
                <a:latin typeface="Cambria"/>
                <a:cs typeface="Cambria"/>
              </a:rPr>
              <a:t>овки,	</a:t>
            </a:r>
            <a:r>
              <a:rPr sz="2400" spc="-25" dirty="0">
                <a:latin typeface="Cambria"/>
                <a:cs typeface="Cambria"/>
              </a:rPr>
              <a:t>к</a:t>
            </a:r>
            <a:r>
              <a:rPr sz="2400" dirty="0">
                <a:latin typeface="Cambria"/>
                <a:cs typeface="Cambria"/>
              </a:rPr>
              <a:t>оето  </a:t>
            </a:r>
            <a:r>
              <a:rPr sz="2400" spc="-10" dirty="0">
                <a:latin typeface="Cambria"/>
                <a:cs typeface="Cambria"/>
              </a:rPr>
              <a:t>количеството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8445" y="5633415"/>
            <a:ext cx="14363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0">
              <a:lnSpc>
                <a:spcPct val="100000"/>
              </a:lnSpc>
              <a:spcBef>
                <a:spcPts val="100"/>
              </a:spcBef>
              <a:tabLst>
                <a:tab pos="1090295" algn="l"/>
              </a:tabLst>
            </a:pPr>
            <a:r>
              <a:rPr sz="2400" dirty="0">
                <a:latin typeface="Cambria"/>
                <a:cs typeface="Cambria"/>
              </a:rPr>
              <a:t>в</a:t>
            </a:r>
            <a:r>
              <a:rPr sz="2400" spc="-60" dirty="0">
                <a:latin typeface="Cambria"/>
                <a:cs typeface="Cambria"/>
              </a:rPr>
              <a:t>о</a:t>
            </a:r>
            <a:r>
              <a:rPr sz="2400" spc="-10" dirty="0">
                <a:latin typeface="Cambria"/>
                <a:cs typeface="Cambria"/>
              </a:rPr>
              <a:t>д</a:t>
            </a:r>
            <a:r>
              <a:rPr sz="2400" dirty="0">
                <a:latin typeface="Cambria"/>
                <a:cs typeface="Cambria"/>
              </a:rPr>
              <a:t>и	до  </a:t>
            </a:r>
            <a:r>
              <a:rPr sz="2400" spc="-45" dirty="0">
                <a:latin typeface="Cambria"/>
                <a:cs typeface="Cambria"/>
              </a:rPr>
              <a:t>о</a:t>
            </a:r>
            <a:r>
              <a:rPr sz="2400" spc="-5" dirty="0">
                <a:latin typeface="Cambria"/>
                <a:cs typeface="Cambria"/>
              </a:rPr>
              <a:t>тпа</a:t>
            </a:r>
            <a:r>
              <a:rPr sz="2400" spc="5" dirty="0">
                <a:latin typeface="Cambria"/>
                <a:cs typeface="Cambria"/>
              </a:rPr>
              <a:t>д</a:t>
            </a:r>
            <a:r>
              <a:rPr sz="2400" spc="-5" dirty="0">
                <a:latin typeface="Cambria"/>
                <a:cs typeface="Cambria"/>
              </a:rPr>
              <a:t>ъ</a:t>
            </a:r>
            <a:r>
              <a:rPr sz="2400" spc="-10" dirty="0">
                <a:latin typeface="Cambria"/>
                <a:cs typeface="Cambria"/>
              </a:rPr>
              <a:t>ц</a:t>
            </a:r>
            <a:r>
              <a:rPr sz="2400" spc="5" dirty="0">
                <a:latin typeface="Cambria"/>
                <a:cs typeface="Cambria"/>
              </a:rPr>
              <a:t>и</a:t>
            </a:r>
            <a:r>
              <a:rPr sz="2400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189102"/>
            <a:ext cx="55213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Пречки</a:t>
            </a:r>
            <a:r>
              <a:rPr sz="3200" spc="-45" dirty="0"/>
              <a:t> </a:t>
            </a:r>
            <a:r>
              <a:rPr sz="3200" spc="-5" dirty="0"/>
              <a:t>пред</a:t>
            </a:r>
            <a:r>
              <a:rPr sz="3200" spc="-15" dirty="0"/>
              <a:t> </a:t>
            </a:r>
            <a:r>
              <a:rPr sz="3200" spc="-10" dirty="0"/>
              <a:t>развитието</a:t>
            </a:r>
            <a:r>
              <a:rPr sz="3200" spc="-35" dirty="0"/>
              <a:t> </a:t>
            </a:r>
            <a:r>
              <a:rPr sz="3200" spc="-5" dirty="0"/>
              <a:t>им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75692" y="1938654"/>
            <a:ext cx="8742045" cy="39369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spc="-5" dirty="0">
                <a:latin typeface="Cambria"/>
                <a:cs typeface="Cambria"/>
              </a:rPr>
              <a:t>Анализите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установят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два </a:t>
            </a:r>
            <a:r>
              <a:rPr sz="2400" b="1" spc="-5" dirty="0">
                <a:latin typeface="Cambria"/>
                <a:cs typeface="Cambria"/>
              </a:rPr>
              <a:t>основни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типа</a:t>
            </a:r>
            <a:r>
              <a:rPr sz="2400" b="1" spc="-10" dirty="0">
                <a:latin typeface="Cambria"/>
                <a:cs typeface="Cambria"/>
              </a:rPr>
              <a:t> пречки</a:t>
            </a:r>
            <a:r>
              <a:rPr sz="2400" spc="-10" dirty="0">
                <a:latin typeface="Cambria"/>
                <a:cs typeface="Cambria"/>
              </a:rPr>
              <a:t>:</a:t>
            </a:r>
            <a:endParaRPr sz="2400" dirty="0">
              <a:latin typeface="Cambria"/>
              <a:cs typeface="Cambria"/>
            </a:endParaRPr>
          </a:p>
          <a:p>
            <a:pPr marL="287020" marR="508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5" dirty="0">
                <a:latin typeface="Cambria"/>
                <a:cs typeface="Cambria"/>
              </a:rPr>
              <a:t>липса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финансиране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-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както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кредитни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институции,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така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общата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селскостопанска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политика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през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предходния</a:t>
            </a:r>
            <a:endParaRPr sz="2400" dirty="0">
              <a:latin typeface="Cambria"/>
              <a:cs typeface="Cambria"/>
            </a:endParaRPr>
          </a:p>
          <a:p>
            <a:pPr marL="287020" marR="422909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програмен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период.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0" dirty="0">
                <a:latin typeface="Cambria"/>
                <a:cs typeface="Cambria"/>
              </a:rPr>
              <a:t>Това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особено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видимо,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ако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 </a:t>
            </a:r>
            <a:r>
              <a:rPr sz="2400" spc="-5" dirty="0">
                <a:latin typeface="Cambria"/>
                <a:cs typeface="Cambria"/>
              </a:rPr>
              <a:t>сравни</a:t>
            </a:r>
            <a:r>
              <a:rPr sz="2400" dirty="0">
                <a:latin typeface="Cambria"/>
                <a:cs typeface="Cambria"/>
              </a:rPr>
              <a:t> с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финансирането,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което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подпомага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дългите вериги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доставки.</a:t>
            </a:r>
            <a:endParaRPr sz="2400" dirty="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717BA2"/>
              </a:buClr>
              <a:buSzPct val="75000"/>
              <a:buFont typeface="Microsoft Sans Serif"/>
              <a:buChar char=""/>
              <a:tabLst>
                <a:tab pos="287020" algn="l"/>
                <a:tab pos="287655" algn="l"/>
              </a:tabLst>
            </a:pPr>
            <a:r>
              <a:rPr sz="2400" spc="-15" dirty="0">
                <a:latin typeface="Cambria"/>
                <a:cs typeface="Cambria"/>
              </a:rPr>
              <a:t>отчита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 че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фермерите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5" dirty="0">
                <a:latin typeface="Cambria"/>
                <a:cs typeface="Cambria"/>
              </a:rPr>
              <a:t> много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по-неблагоприятна</a:t>
            </a:r>
            <a:endParaRPr sz="2400" dirty="0">
              <a:latin typeface="Cambria"/>
              <a:cs typeface="Cambria"/>
            </a:endParaRPr>
          </a:p>
          <a:p>
            <a:pPr marL="287020" marR="6985">
              <a:lnSpc>
                <a:spcPct val="100000"/>
              </a:lnSpc>
            </a:pPr>
            <a:r>
              <a:rPr sz="2400" spc="-5" dirty="0">
                <a:latin typeface="Cambria"/>
                <a:cs typeface="Cambria"/>
              </a:rPr>
              <a:t>икономическа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ситуация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от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прекупвачите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25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търговците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дребно. Затова </a:t>
            </a:r>
            <a:r>
              <a:rPr sz="2400" dirty="0">
                <a:latin typeface="Cambria"/>
                <a:cs typeface="Cambria"/>
              </a:rPr>
              <a:t>възниква </a:t>
            </a:r>
            <a:r>
              <a:rPr sz="2400" spc="-5" dirty="0">
                <a:latin typeface="Cambria"/>
                <a:cs typeface="Cambria"/>
              </a:rPr>
              <a:t>желанието фермерите </a:t>
            </a:r>
            <a:r>
              <a:rPr sz="2400" dirty="0">
                <a:latin typeface="Cambria"/>
                <a:cs typeface="Cambria"/>
              </a:rPr>
              <a:t>да излязат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по-напред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съществуващите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5" dirty="0" err="1">
                <a:latin typeface="Cambria"/>
                <a:cs typeface="Cambria"/>
              </a:rPr>
              <a:t>хранителни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5" dirty="0" err="1" smtClean="0">
                <a:latin typeface="Cambria"/>
                <a:cs typeface="Cambria"/>
              </a:rPr>
              <a:t>вериги</a:t>
            </a:r>
            <a:r>
              <a:rPr lang="bg-BG" sz="2400" spc="-5" dirty="0">
                <a:latin typeface="Cambria"/>
                <a:cs typeface="Cambria"/>
              </a:rPr>
              <a:t>.</a:t>
            </a:r>
            <a:endParaRPr sz="2400" dirty="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07379" y="0"/>
            <a:ext cx="3436620" cy="20604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970" marR="508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Възможности </a:t>
            </a:r>
            <a:r>
              <a:rPr dirty="0"/>
              <a:t>на </a:t>
            </a:r>
            <a:r>
              <a:rPr spc="-5" dirty="0"/>
              <a:t>общата </a:t>
            </a:r>
            <a:r>
              <a:rPr spc="-15" dirty="0"/>
              <a:t>селскостопанска </a:t>
            </a:r>
            <a:r>
              <a:rPr spc="-625" dirty="0"/>
              <a:t> </a:t>
            </a:r>
            <a:r>
              <a:rPr spc="-5" dirty="0"/>
              <a:t>политика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6334" y="1378076"/>
            <a:ext cx="8762365" cy="2007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първо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място,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b="1" spc="-10" dirty="0">
                <a:latin typeface="Cambria"/>
                <a:cs typeface="Cambria"/>
              </a:rPr>
              <a:t>държавите</a:t>
            </a:r>
            <a:r>
              <a:rPr sz="2600" b="1" spc="-45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членки</a:t>
            </a:r>
            <a:r>
              <a:rPr sz="2600" b="1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получават</a:t>
            </a:r>
            <a:endParaRPr sz="2600">
              <a:latin typeface="Cambria"/>
              <a:cs typeface="Cambria"/>
            </a:endParaRPr>
          </a:p>
          <a:p>
            <a:pPr marL="12700" marR="1105535">
              <a:lnSpc>
                <a:spcPct val="100000"/>
              </a:lnSpc>
            </a:pPr>
            <a:r>
              <a:rPr sz="2600" b="1" spc="-5" dirty="0">
                <a:latin typeface="Cambria"/>
                <a:cs typeface="Cambria"/>
              </a:rPr>
              <a:t>възможността</a:t>
            </a:r>
            <a:r>
              <a:rPr sz="2600" b="1" spc="-50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да</a:t>
            </a:r>
            <a:r>
              <a:rPr sz="2600" b="1" spc="-5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включат</a:t>
            </a:r>
            <a:r>
              <a:rPr sz="2600" b="1" spc="-30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в</a:t>
            </a:r>
            <a:r>
              <a:rPr sz="2600" b="1" spc="-5" dirty="0">
                <a:latin typeface="Cambria"/>
                <a:cs typeface="Cambria"/>
              </a:rPr>
              <a:t> </a:t>
            </a:r>
            <a:r>
              <a:rPr sz="2600" b="1" spc="-10" dirty="0">
                <a:latin typeface="Cambria"/>
                <a:cs typeface="Cambria"/>
              </a:rPr>
              <a:t>своите</a:t>
            </a:r>
            <a:r>
              <a:rPr sz="2600" b="1" spc="-35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програми</a:t>
            </a:r>
            <a:r>
              <a:rPr sz="2600" b="1" spc="-35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за </a:t>
            </a:r>
            <a:r>
              <a:rPr sz="2600" b="1" spc="-555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развитие</a:t>
            </a:r>
            <a:r>
              <a:rPr sz="2600" b="1" spc="-40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на</a:t>
            </a:r>
            <a:r>
              <a:rPr sz="2600" b="1" dirty="0">
                <a:latin typeface="Cambria"/>
                <a:cs typeface="Cambria"/>
              </a:rPr>
              <a:t> </a:t>
            </a:r>
            <a:r>
              <a:rPr sz="2600" b="1" spc="-10" dirty="0">
                <a:latin typeface="Cambria"/>
                <a:cs typeface="Cambria"/>
              </a:rPr>
              <a:t>селските</a:t>
            </a:r>
            <a:r>
              <a:rPr sz="2600" b="1" spc="-30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райони</a:t>
            </a:r>
            <a:r>
              <a:rPr sz="2600" b="1" spc="-3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тематичните</a:t>
            </a:r>
            <a:endParaRPr sz="26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</a:pPr>
            <a:r>
              <a:rPr sz="2600" spc="-10" dirty="0">
                <a:latin typeface="Cambria"/>
                <a:cs typeface="Cambria"/>
              </a:rPr>
              <a:t>подпрограми, </a:t>
            </a:r>
            <a:r>
              <a:rPr sz="2600" spc="-5" dirty="0">
                <a:latin typeface="Cambria"/>
                <a:cs typeface="Cambria"/>
              </a:rPr>
              <a:t>които </a:t>
            </a:r>
            <a:r>
              <a:rPr sz="2600" dirty="0">
                <a:latin typeface="Cambria"/>
                <a:cs typeface="Cambria"/>
              </a:rPr>
              <a:t>могат </a:t>
            </a:r>
            <a:r>
              <a:rPr sz="2600" spc="-5" dirty="0">
                <a:latin typeface="Cambria"/>
                <a:cs typeface="Cambria"/>
              </a:rPr>
              <a:t>да </a:t>
            </a:r>
            <a:r>
              <a:rPr sz="2600" dirty="0">
                <a:latin typeface="Cambria"/>
                <a:cs typeface="Cambria"/>
              </a:rPr>
              <a:t>се </a:t>
            </a:r>
            <a:r>
              <a:rPr sz="2600" spc="-5" dirty="0">
                <a:latin typeface="Cambria"/>
                <a:cs typeface="Cambria"/>
              </a:rPr>
              <a:t>отнасят </a:t>
            </a:r>
            <a:r>
              <a:rPr sz="2600" dirty="0">
                <a:latin typeface="Cambria"/>
                <a:cs typeface="Cambria"/>
              </a:rPr>
              <a:t>наред с </a:t>
            </a:r>
            <a:r>
              <a:rPr sz="2600" spc="-15" dirty="0">
                <a:latin typeface="Cambria"/>
                <a:cs typeface="Cambria"/>
              </a:rPr>
              <a:t>другото </a:t>
            </a:r>
            <a:r>
              <a:rPr sz="2600" dirty="0">
                <a:latin typeface="Cambria"/>
                <a:cs typeface="Cambria"/>
              </a:rPr>
              <a:t>и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изграждането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къси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вериги на </a:t>
            </a:r>
            <a:r>
              <a:rPr sz="2600" spc="-5" dirty="0">
                <a:latin typeface="Cambria"/>
                <a:cs typeface="Cambria"/>
              </a:rPr>
              <a:t>доставки.</a:t>
            </a:r>
            <a:endParaRPr sz="26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15411" y="3462528"/>
            <a:ext cx="4453128" cy="32613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1979</Words>
  <Application>Microsoft Office PowerPoint</Application>
  <PresentationFormat>Презентация на цял екран (4:3)</PresentationFormat>
  <Paragraphs>228</Paragraphs>
  <Slides>29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29</vt:i4>
      </vt:variant>
    </vt:vector>
  </HeadingPairs>
  <TitlesOfParts>
    <vt:vector size="35" baseType="lpstr">
      <vt:lpstr>Calibri</vt:lpstr>
      <vt:lpstr>Cambria</vt:lpstr>
      <vt:lpstr>Microsoft Sans Serif</vt:lpstr>
      <vt:lpstr>Times New Roman</vt:lpstr>
      <vt:lpstr>Wingdings</vt:lpstr>
      <vt:lpstr>Office Theme</vt:lpstr>
      <vt:lpstr>Презентация на PowerPoint</vt:lpstr>
      <vt:lpstr>Късите вериги на доставки носят  икономически, социални и екологични ползи</vt:lpstr>
      <vt:lpstr>Ползи от късите вериги на доставка</vt:lpstr>
      <vt:lpstr>Управление на веригата на доставките</vt:lpstr>
      <vt:lpstr>Ползите от късите вериги на доставка</vt:lpstr>
      <vt:lpstr>Ползите от късите вериги на доставка</vt:lpstr>
      <vt:lpstr>Ползите от късите вериги на доставка</vt:lpstr>
      <vt:lpstr>Пречки пред развитието им</vt:lpstr>
      <vt:lpstr>Възможности на общата селскостопанска  политика</vt:lpstr>
      <vt:lpstr>Възможности на общата селскостопанска  политика</vt:lpstr>
      <vt:lpstr>Възможности на общата селскостопанска  политика</vt:lpstr>
      <vt:lpstr>Член 64, буква „ж“ – Сътрудничество</vt:lpstr>
      <vt:lpstr>Описание на дизайна на интервенцията</vt:lpstr>
      <vt:lpstr>Описание на дизайна на интервенцията</vt:lpstr>
      <vt:lpstr>Описание на дизайна на интервенцията</vt:lpstr>
      <vt:lpstr>Описание на дизайна на интервенцията</vt:lpstr>
      <vt:lpstr>Условия за допустимост:</vt:lpstr>
      <vt:lpstr>Допустими кандидати:</vt:lpstr>
      <vt:lpstr>Допустими кандидати:</vt:lpstr>
      <vt:lpstr>Определения:</vt:lpstr>
      <vt:lpstr>Подпомагани дейности</vt:lpstr>
      <vt:lpstr>Подпомагани дейности</vt:lpstr>
      <vt:lpstr>Подпомагани дейности</vt:lpstr>
      <vt:lpstr>Допустимите разходи:</vt:lpstr>
      <vt:lpstr>Нива на подпомагане:</vt:lpstr>
      <vt:lpstr>Максимален размер на допустимите  разходи:</vt:lpstr>
      <vt:lpstr>Максимален размер на допустимите  разходи:</vt:lpstr>
      <vt:lpstr>Интензитет на помощта:</vt:lpstr>
      <vt:lpstr>Хасково, Смолян и Кърджали“(QUALFARM), е съфинансиран от Европейския  фонд за регионално развитие (ЕФРР) и от национални фондове на страните,  участващи в Програмата за трансгранично сътрудничество ИНТЕРРЕГ V-A  Гърция-България 2014–2020.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Хранене в Европа и Обща селскостопнаска политика</dc:title>
  <dc:creator>User</dc:creator>
  <cp:lastModifiedBy>user</cp:lastModifiedBy>
  <cp:revision>7</cp:revision>
  <dcterms:created xsi:type="dcterms:W3CDTF">2023-03-29T16:07:58Z</dcterms:created>
  <dcterms:modified xsi:type="dcterms:W3CDTF">2023-04-10T12:02:21Z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2022-05-09T00:00:00Z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2023-03-29T00:00:00Z</vt:filetime>
  </property>
</Properties>
</file>