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9144000" cy="6858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565F6C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565F6C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565F6C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763761" y="761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7625" y="0"/>
            <a:ext cx="57150" cy="6858000"/>
          </a:xfrm>
          <a:custGeom>
            <a:avLst/>
            <a:gdLst/>
            <a:ahLst/>
            <a:cxnLst/>
            <a:rect l="l" t="t" r="r" b="b"/>
            <a:pathLst>
              <a:path w="57150" h="6858000">
                <a:moveTo>
                  <a:pt x="11430" y="0"/>
                </a:moveTo>
                <a:lnTo>
                  <a:pt x="0" y="0"/>
                </a:lnTo>
                <a:lnTo>
                  <a:pt x="0" y="6858000"/>
                </a:lnTo>
                <a:lnTo>
                  <a:pt x="11430" y="6858000"/>
                </a:lnTo>
                <a:lnTo>
                  <a:pt x="11430" y="0"/>
                </a:lnTo>
                <a:close/>
              </a:path>
              <a:path w="57150" h="6858000">
                <a:moveTo>
                  <a:pt x="57150" y="0"/>
                </a:moveTo>
                <a:lnTo>
                  <a:pt x="22860" y="0"/>
                </a:lnTo>
                <a:lnTo>
                  <a:pt x="22860" y="6858000"/>
                </a:lnTo>
                <a:lnTo>
                  <a:pt x="57150" y="6858000"/>
                </a:lnTo>
                <a:lnTo>
                  <a:pt x="57150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304800" y="0"/>
                </a:moveTo>
                <a:lnTo>
                  <a:pt x="0" y="0"/>
                </a:lnTo>
                <a:lnTo>
                  <a:pt x="0" y="6858000"/>
                </a:lnTo>
                <a:lnTo>
                  <a:pt x="304800" y="6858000"/>
                </a:lnTo>
                <a:lnTo>
                  <a:pt x="304800" y="0"/>
                </a:lnTo>
                <a:close/>
              </a:path>
            </a:pathLst>
          </a:custGeom>
          <a:solidFill>
            <a:srgbClr val="FDC3AD">
              <a:alpha val="8705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5940" y="459104"/>
            <a:ext cx="1802764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565F6C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3196" y="2013330"/>
            <a:ext cx="8077606" cy="4277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1000" y="0"/>
            <a:ext cx="443865" cy="6858000"/>
          </a:xfrm>
          <a:custGeom>
            <a:avLst/>
            <a:gdLst/>
            <a:ahLst/>
            <a:cxnLst/>
            <a:rect l="l" t="t" r="r" b="b"/>
            <a:pathLst>
              <a:path w="443865" h="6858000">
                <a:moveTo>
                  <a:pt x="0" y="6858000"/>
                </a:moveTo>
                <a:lnTo>
                  <a:pt x="443865" y="6858000"/>
                </a:lnTo>
                <a:lnTo>
                  <a:pt x="443865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>
              <a:alpha val="5411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82014" y="0"/>
            <a:ext cx="3810" cy="6858000"/>
          </a:xfrm>
          <a:custGeom>
            <a:avLst/>
            <a:gdLst/>
            <a:ahLst/>
            <a:cxnLst/>
            <a:rect l="l" t="t" r="r" b="b"/>
            <a:pathLst>
              <a:path w="3809" h="6858000">
                <a:moveTo>
                  <a:pt x="0" y="6858000"/>
                </a:moveTo>
                <a:lnTo>
                  <a:pt x="3809" y="6858000"/>
                </a:lnTo>
                <a:lnTo>
                  <a:pt x="3809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>
              <a:alpha val="5411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42975" y="0"/>
            <a:ext cx="47625" cy="6858000"/>
          </a:xfrm>
          <a:custGeom>
            <a:avLst/>
            <a:gdLst/>
            <a:ahLst/>
            <a:cxnLst/>
            <a:rect l="l" t="t" r="r" b="b"/>
            <a:pathLst>
              <a:path w="47625" h="6858000">
                <a:moveTo>
                  <a:pt x="0" y="6858000"/>
                </a:moveTo>
                <a:lnTo>
                  <a:pt x="47625" y="6858000"/>
                </a:lnTo>
                <a:lnTo>
                  <a:pt x="47625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>
              <a:alpha val="5411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5843" y="0"/>
            <a:ext cx="105410" cy="6858000"/>
          </a:xfrm>
          <a:custGeom>
            <a:avLst/>
            <a:gdLst/>
            <a:ahLst/>
            <a:cxnLst/>
            <a:rect l="l" t="t" r="r" b="b"/>
            <a:pathLst>
              <a:path w="105410" h="6858000">
                <a:moveTo>
                  <a:pt x="105156" y="0"/>
                </a:moveTo>
                <a:lnTo>
                  <a:pt x="0" y="0"/>
                </a:lnTo>
                <a:lnTo>
                  <a:pt x="0" y="6858000"/>
                </a:lnTo>
                <a:lnTo>
                  <a:pt x="105156" y="6858000"/>
                </a:lnTo>
                <a:lnTo>
                  <a:pt x="105156" y="0"/>
                </a:lnTo>
                <a:close/>
              </a:path>
            </a:pathLst>
          </a:custGeom>
          <a:solidFill>
            <a:srgbClr val="FFD9CE">
              <a:alpha val="3607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990600" y="0"/>
            <a:ext cx="381000" cy="6858000"/>
            <a:chOff x="990600" y="0"/>
            <a:chExt cx="381000" cy="6858000"/>
          </a:xfrm>
        </p:grpSpPr>
        <p:sp>
          <p:nvSpPr>
            <p:cNvPr id="7" name="object 7"/>
            <p:cNvSpPr/>
            <p:nvPr/>
          </p:nvSpPr>
          <p:spPr>
            <a:xfrm>
              <a:off x="990600" y="0"/>
              <a:ext cx="181610" cy="6858000"/>
            </a:xfrm>
            <a:custGeom>
              <a:avLst/>
              <a:gdLst/>
              <a:ahLst/>
              <a:cxnLst/>
              <a:rect l="l" t="t" r="r" b="b"/>
              <a:pathLst>
                <a:path w="181609" h="6858000">
                  <a:moveTo>
                    <a:pt x="181356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181356" y="6858000"/>
                  </a:lnTo>
                  <a:lnTo>
                    <a:pt x="181356" y="0"/>
                  </a:lnTo>
                  <a:close/>
                </a:path>
              </a:pathLst>
            </a:custGeom>
            <a:solidFill>
              <a:srgbClr val="FFD9CE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41476" y="0"/>
              <a:ext cx="230504" cy="6858000"/>
            </a:xfrm>
            <a:custGeom>
              <a:avLst/>
              <a:gdLst/>
              <a:ahLst/>
              <a:cxnLst/>
              <a:rect l="l" t="t" r="r" b="b"/>
              <a:pathLst>
                <a:path w="230505" h="6858000">
                  <a:moveTo>
                    <a:pt x="230124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230124" y="6858000"/>
                  </a:lnTo>
                  <a:lnTo>
                    <a:pt x="230124" y="0"/>
                  </a:lnTo>
                  <a:close/>
                </a:path>
              </a:pathLst>
            </a:custGeom>
            <a:solidFill>
              <a:srgbClr val="FFECE8">
                <a:alpha val="7097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/>
          <p:nvPr/>
        </p:nvSpPr>
        <p:spPr>
          <a:xfrm>
            <a:off x="106679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1" y="6857999"/>
                </a:lnTo>
              </a:path>
            </a:pathLst>
          </a:custGeom>
          <a:ln w="5715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824864" y="0"/>
            <a:ext cx="118110" cy="6858000"/>
            <a:chOff x="824864" y="0"/>
            <a:chExt cx="118110" cy="6858000"/>
          </a:xfrm>
        </p:grpSpPr>
        <p:sp>
          <p:nvSpPr>
            <p:cNvPr id="11" name="object 11"/>
            <p:cNvSpPr/>
            <p:nvPr/>
          </p:nvSpPr>
          <p:spPr>
            <a:xfrm>
              <a:off x="914399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57150">
              <a:solidFill>
                <a:srgbClr val="FFECE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53439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57150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/>
          <p:nvPr/>
        </p:nvSpPr>
        <p:spPr>
          <a:xfrm>
            <a:off x="1727454" y="761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28575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668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084945" y="0"/>
            <a:ext cx="57150" cy="6858000"/>
          </a:xfrm>
          <a:custGeom>
            <a:avLst/>
            <a:gdLst/>
            <a:ahLst/>
            <a:cxnLst/>
            <a:rect l="l" t="t" r="r" b="b"/>
            <a:pathLst>
              <a:path w="57150" h="6858000">
                <a:moveTo>
                  <a:pt x="11430" y="0"/>
                </a:moveTo>
                <a:lnTo>
                  <a:pt x="0" y="0"/>
                </a:lnTo>
                <a:lnTo>
                  <a:pt x="0" y="6858000"/>
                </a:lnTo>
                <a:lnTo>
                  <a:pt x="11430" y="6858000"/>
                </a:lnTo>
                <a:lnTo>
                  <a:pt x="11430" y="0"/>
                </a:lnTo>
                <a:close/>
              </a:path>
              <a:path w="57150" h="6858000">
                <a:moveTo>
                  <a:pt x="57150" y="0"/>
                </a:moveTo>
                <a:lnTo>
                  <a:pt x="22860" y="0"/>
                </a:lnTo>
                <a:lnTo>
                  <a:pt x="22860" y="6858000"/>
                </a:lnTo>
                <a:lnTo>
                  <a:pt x="57150" y="6858000"/>
                </a:lnTo>
                <a:lnTo>
                  <a:pt x="57150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571500" y="0"/>
            <a:ext cx="3197860" cy="6858000"/>
            <a:chOff x="571500" y="0"/>
            <a:chExt cx="3197860" cy="6858000"/>
          </a:xfrm>
        </p:grpSpPr>
        <p:sp>
          <p:nvSpPr>
            <p:cNvPr id="17" name="object 17"/>
            <p:cNvSpPr/>
            <p:nvPr/>
          </p:nvSpPr>
          <p:spPr>
            <a:xfrm>
              <a:off x="1219200" y="0"/>
              <a:ext cx="76200" cy="6858000"/>
            </a:xfrm>
            <a:custGeom>
              <a:avLst/>
              <a:gdLst/>
              <a:ahLst/>
              <a:cxnLst/>
              <a:rect l="l" t="t" r="r" b="b"/>
              <a:pathLst>
                <a:path w="76200" h="6858000">
                  <a:moveTo>
                    <a:pt x="762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76200" y="6858000"/>
                  </a:lnTo>
                  <a:lnTo>
                    <a:pt x="76200" y="0"/>
                  </a:lnTo>
                  <a:close/>
                </a:path>
              </a:pathLst>
            </a:custGeom>
            <a:solidFill>
              <a:srgbClr val="FDC3AD">
                <a:alpha val="5097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09600" y="3429000"/>
              <a:ext cx="1341120" cy="2078989"/>
            </a:xfrm>
            <a:custGeom>
              <a:avLst/>
              <a:gdLst/>
              <a:ahLst/>
              <a:cxnLst/>
              <a:rect l="l" t="t" r="r" b="b"/>
              <a:pathLst>
                <a:path w="1341120" h="2078989">
                  <a:moveTo>
                    <a:pt x="1295400" y="647700"/>
                  </a:moveTo>
                  <a:lnTo>
                    <a:pt x="1293622" y="599363"/>
                  </a:lnTo>
                  <a:lnTo>
                    <a:pt x="1288376" y="551980"/>
                  </a:lnTo>
                  <a:lnTo>
                    <a:pt x="1279779" y="505701"/>
                  </a:lnTo>
                  <a:lnTo>
                    <a:pt x="1267968" y="460629"/>
                  </a:lnTo>
                  <a:lnTo>
                    <a:pt x="1253070" y="416890"/>
                  </a:lnTo>
                  <a:lnTo>
                    <a:pt x="1235202" y="374637"/>
                  </a:lnTo>
                  <a:lnTo>
                    <a:pt x="1214488" y="333959"/>
                  </a:lnTo>
                  <a:lnTo>
                    <a:pt x="1191056" y="295008"/>
                  </a:lnTo>
                  <a:lnTo>
                    <a:pt x="1165034" y="257898"/>
                  </a:lnTo>
                  <a:lnTo>
                    <a:pt x="1136535" y="222745"/>
                  </a:lnTo>
                  <a:lnTo>
                    <a:pt x="1105700" y="189699"/>
                  </a:lnTo>
                  <a:lnTo>
                    <a:pt x="1072654" y="158864"/>
                  </a:lnTo>
                  <a:lnTo>
                    <a:pt x="1037501" y="130365"/>
                  </a:lnTo>
                  <a:lnTo>
                    <a:pt x="1000391" y="104343"/>
                  </a:lnTo>
                  <a:lnTo>
                    <a:pt x="961440" y="80911"/>
                  </a:lnTo>
                  <a:lnTo>
                    <a:pt x="920762" y="60198"/>
                  </a:lnTo>
                  <a:lnTo>
                    <a:pt x="878509" y="42329"/>
                  </a:lnTo>
                  <a:lnTo>
                    <a:pt x="834771" y="27432"/>
                  </a:lnTo>
                  <a:lnTo>
                    <a:pt x="789698" y="15621"/>
                  </a:lnTo>
                  <a:lnTo>
                    <a:pt x="743419" y="7023"/>
                  </a:lnTo>
                  <a:lnTo>
                    <a:pt x="696036" y="1778"/>
                  </a:lnTo>
                  <a:lnTo>
                    <a:pt x="647700" y="0"/>
                  </a:lnTo>
                  <a:lnTo>
                    <a:pt x="599351" y="1778"/>
                  </a:lnTo>
                  <a:lnTo>
                    <a:pt x="551980" y="7023"/>
                  </a:lnTo>
                  <a:lnTo>
                    <a:pt x="505701" y="15621"/>
                  </a:lnTo>
                  <a:lnTo>
                    <a:pt x="460629" y="27432"/>
                  </a:lnTo>
                  <a:lnTo>
                    <a:pt x="416902" y="42329"/>
                  </a:lnTo>
                  <a:lnTo>
                    <a:pt x="374637" y="60198"/>
                  </a:lnTo>
                  <a:lnTo>
                    <a:pt x="333971" y="80911"/>
                  </a:lnTo>
                  <a:lnTo>
                    <a:pt x="295008" y="104343"/>
                  </a:lnTo>
                  <a:lnTo>
                    <a:pt x="257898" y="130365"/>
                  </a:lnTo>
                  <a:lnTo>
                    <a:pt x="222758" y="158864"/>
                  </a:lnTo>
                  <a:lnTo>
                    <a:pt x="189699" y="189699"/>
                  </a:lnTo>
                  <a:lnTo>
                    <a:pt x="158864" y="222745"/>
                  </a:lnTo>
                  <a:lnTo>
                    <a:pt x="130365" y="257898"/>
                  </a:lnTo>
                  <a:lnTo>
                    <a:pt x="104343" y="295008"/>
                  </a:lnTo>
                  <a:lnTo>
                    <a:pt x="80911" y="333959"/>
                  </a:lnTo>
                  <a:lnTo>
                    <a:pt x="60185" y="374637"/>
                  </a:lnTo>
                  <a:lnTo>
                    <a:pt x="42316" y="416890"/>
                  </a:lnTo>
                  <a:lnTo>
                    <a:pt x="27419" y="460629"/>
                  </a:lnTo>
                  <a:lnTo>
                    <a:pt x="15608" y="505701"/>
                  </a:lnTo>
                  <a:lnTo>
                    <a:pt x="7010" y="551980"/>
                  </a:lnTo>
                  <a:lnTo>
                    <a:pt x="1765" y="599363"/>
                  </a:lnTo>
                  <a:lnTo>
                    <a:pt x="0" y="647700"/>
                  </a:lnTo>
                  <a:lnTo>
                    <a:pt x="1765" y="696048"/>
                  </a:lnTo>
                  <a:lnTo>
                    <a:pt x="7010" y="743432"/>
                  </a:lnTo>
                  <a:lnTo>
                    <a:pt x="15608" y="789711"/>
                  </a:lnTo>
                  <a:lnTo>
                    <a:pt x="27419" y="834783"/>
                  </a:lnTo>
                  <a:lnTo>
                    <a:pt x="42316" y="878522"/>
                  </a:lnTo>
                  <a:lnTo>
                    <a:pt x="60185" y="920775"/>
                  </a:lnTo>
                  <a:lnTo>
                    <a:pt x="80911" y="961453"/>
                  </a:lnTo>
                  <a:lnTo>
                    <a:pt x="104343" y="1000404"/>
                  </a:lnTo>
                  <a:lnTo>
                    <a:pt x="130365" y="1037513"/>
                  </a:lnTo>
                  <a:lnTo>
                    <a:pt x="158864" y="1072667"/>
                  </a:lnTo>
                  <a:lnTo>
                    <a:pt x="189699" y="1105712"/>
                  </a:lnTo>
                  <a:lnTo>
                    <a:pt x="222758" y="1136548"/>
                  </a:lnTo>
                  <a:lnTo>
                    <a:pt x="257898" y="1165047"/>
                  </a:lnTo>
                  <a:lnTo>
                    <a:pt x="295008" y="1191069"/>
                  </a:lnTo>
                  <a:lnTo>
                    <a:pt x="333971" y="1214501"/>
                  </a:lnTo>
                  <a:lnTo>
                    <a:pt x="374637" y="1235214"/>
                  </a:lnTo>
                  <a:lnTo>
                    <a:pt x="416902" y="1253083"/>
                  </a:lnTo>
                  <a:lnTo>
                    <a:pt x="460629" y="1267980"/>
                  </a:lnTo>
                  <a:lnTo>
                    <a:pt x="505701" y="1279791"/>
                  </a:lnTo>
                  <a:lnTo>
                    <a:pt x="551980" y="1288389"/>
                  </a:lnTo>
                  <a:lnTo>
                    <a:pt x="599351" y="1293634"/>
                  </a:lnTo>
                  <a:lnTo>
                    <a:pt x="647700" y="1295400"/>
                  </a:lnTo>
                  <a:lnTo>
                    <a:pt x="696036" y="1293634"/>
                  </a:lnTo>
                  <a:lnTo>
                    <a:pt x="743419" y="1288389"/>
                  </a:lnTo>
                  <a:lnTo>
                    <a:pt x="789698" y="1279791"/>
                  </a:lnTo>
                  <a:lnTo>
                    <a:pt x="834771" y="1267980"/>
                  </a:lnTo>
                  <a:lnTo>
                    <a:pt x="878509" y="1253083"/>
                  </a:lnTo>
                  <a:lnTo>
                    <a:pt x="920762" y="1235214"/>
                  </a:lnTo>
                  <a:lnTo>
                    <a:pt x="961440" y="1214501"/>
                  </a:lnTo>
                  <a:lnTo>
                    <a:pt x="1000391" y="1191069"/>
                  </a:lnTo>
                  <a:lnTo>
                    <a:pt x="1037501" y="1165047"/>
                  </a:lnTo>
                  <a:lnTo>
                    <a:pt x="1072654" y="1136548"/>
                  </a:lnTo>
                  <a:lnTo>
                    <a:pt x="1105700" y="1105712"/>
                  </a:lnTo>
                  <a:lnTo>
                    <a:pt x="1136535" y="1072667"/>
                  </a:lnTo>
                  <a:lnTo>
                    <a:pt x="1165034" y="1037513"/>
                  </a:lnTo>
                  <a:lnTo>
                    <a:pt x="1191056" y="1000404"/>
                  </a:lnTo>
                  <a:lnTo>
                    <a:pt x="1214488" y="961453"/>
                  </a:lnTo>
                  <a:lnTo>
                    <a:pt x="1235202" y="920775"/>
                  </a:lnTo>
                  <a:lnTo>
                    <a:pt x="1253070" y="878522"/>
                  </a:lnTo>
                  <a:lnTo>
                    <a:pt x="1267968" y="834783"/>
                  </a:lnTo>
                  <a:lnTo>
                    <a:pt x="1279779" y="789711"/>
                  </a:lnTo>
                  <a:lnTo>
                    <a:pt x="1288376" y="743432"/>
                  </a:lnTo>
                  <a:lnTo>
                    <a:pt x="1293622" y="696048"/>
                  </a:lnTo>
                  <a:lnTo>
                    <a:pt x="1295400" y="647700"/>
                  </a:lnTo>
                  <a:close/>
                </a:path>
                <a:path w="1341120" h="2078989">
                  <a:moveTo>
                    <a:pt x="1341120" y="1757934"/>
                  </a:moveTo>
                  <a:lnTo>
                    <a:pt x="1337640" y="1710537"/>
                  </a:lnTo>
                  <a:lnTo>
                    <a:pt x="1327531" y="1665287"/>
                  </a:lnTo>
                  <a:lnTo>
                    <a:pt x="1311300" y="1622704"/>
                  </a:lnTo>
                  <a:lnTo>
                    <a:pt x="1289431" y="1583258"/>
                  </a:lnTo>
                  <a:lnTo>
                    <a:pt x="1262418" y="1547469"/>
                  </a:lnTo>
                  <a:lnTo>
                    <a:pt x="1230782" y="1515833"/>
                  </a:lnTo>
                  <a:lnTo>
                    <a:pt x="1194993" y="1488821"/>
                  </a:lnTo>
                  <a:lnTo>
                    <a:pt x="1155547" y="1466951"/>
                  </a:lnTo>
                  <a:lnTo>
                    <a:pt x="1112964" y="1450721"/>
                  </a:lnTo>
                  <a:lnTo>
                    <a:pt x="1067714" y="1440611"/>
                  </a:lnTo>
                  <a:lnTo>
                    <a:pt x="1020318" y="1437132"/>
                  </a:lnTo>
                  <a:lnTo>
                    <a:pt x="972908" y="1440611"/>
                  </a:lnTo>
                  <a:lnTo>
                    <a:pt x="927658" y="1450721"/>
                  </a:lnTo>
                  <a:lnTo>
                    <a:pt x="885075" y="1466951"/>
                  </a:lnTo>
                  <a:lnTo>
                    <a:pt x="845629" y="1488821"/>
                  </a:lnTo>
                  <a:lnTo>
                    <a:pt x="809840" y="1515833"/>
                  </a:lnTo>
                  <a:lnTo>
                    <a:pt x="778205" y="1547469"/>
                  </a:lnTo>
                  <a:lnTo>
                    <a:pt x="751192" y="1583258"/>
                  </a:lnTo>
                  <a:lnTo>
                    <a:pt x="729322" y="1622704"/>
                  </a:lnTo>
                  <a:lnTo>
                    <a:pt x="713092" y="1665287"/>
                  </a:lnTo>
                  <a:lnTo>
                    <a:pt x="702983" y="1710537"/>
                  </a:lnTo>
                  <a:lnTo>
                    <a:pt x="699516" y="1757934"/>
                  </a:lnTo>
                  <a:lnTo>
                    <a:pt x="702983" y="1805343"/>
                  </a:lnTo>
                  <a:lnTo>
                    <a:pt x="713092" y="1850593"/>
                  </a:lnTo>
                  <a:lnTo>
                    <a:pt x="729322" y="1893176"/>
                  </a:lnTo>
                  <a:lnTo>
                    <a:pt x="751192" y="1932622"/>
                  </a:lnTo>
                  <a:lnTo>
                    <a:pt x="778205" y="1968411"/>
                  </a:lnTo>
                  <a:lnTo>
                    <a:pt x="809840" y="2000046"/>
                  </a:lnTo>
                  <a:lnTo>
                    <a:pt x="845629" y="2027059"/>
                  </a:lnTo>
                  <a:lnTo>
                    <a:pt x="885075" y="2048929"/>
                  </a:lnTo>
                  <a:lnTo>
                    <a:pt x="927658" y="2065159"/>
                  </a:lnTo>
                  <a:lnTo>
                    <a:pt x="972908" y="2075268"/>
                  </a:lnTo>
                  <a:lnTo>
                    <a:pt x="1020318" y="2078736"/>
                  </a:lnTo>
                  <a:lnTo>
                    <a:pt x="1067714" y="2075268"/>
                  </a:lnTo>
                  <a:lnTo>
                    <a:pt x="1112964" y="2065159"/>
                  </a:lnTo>
                  <a:lnTo>
                    <a:pt x="1155547" y="2048929"/>
                  </a:lnTo>
                  <a:lnTo>
                    <a:pt x="1194993" y="2027059"/>
                  </a:lnTo>
                  <a:lnTo>
                    <a:pt x="1230782" y="2000046"/>
                  </a:lnTo>
                  <a:lnTo>
                    <a:pt x="1262418" y="1968411"/>
                  </a:lnTo>
                  <a:lnTo>
                    <a:pt x="1289431" y="1932622"/>
                  </a:lnTo>
                  <a:lnTo>
                    <a:pt x="1311300" y="1893176"/>
                  </a:lnTo>
                  <a:lnTo>
                    <a:pt x="1327531" y="1850593"/>
                  </a:lnTo>
                  <a:lnTo>
                    <a:pt x="1337640" y="1805343"/>
                  </a:lnTo>
                  <a:lnTo>
                    <a:pt x="1341120" y="1757934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1183" y="5500115"/>
              <a:ext cx="137159" cy="13715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664195" y="4495800"/>
              <a:ext cx="607060" cy="1567180"/>
            </a:xfrm>
            <a:custGeom>
              <a:avLst/>
              <a:gdLst/>
              <a:ahLst/>
              <a:cxnLst/>
              <a:rect l="l" t="t" r="r" b="b"/>
              <a:pathLst>
                <a:path w="607060" h="1567179">
                  <a:moveTo>
                    <a:pt x="274332" y="1429512"/>
                  </a:moveTo>
                  <a:lnTo>
                    <a:pt x="267322" y="1386166"/>
                  </a:lnTo>
                  <a:lnTo>
                    <a:pt x="247840" y="1348511"/>
                  </a:lnTo>
                  <a:lnTo>
                    <a:pt x="218147" y="1318818"/>
                  </a:lnTo>
                  <a:lnTo>
                    <a:pt x="180492" y="1299349"/>
                  </a:lnTo>
                  <a:lnTo>
                    <a:pt x="137172" y="1292352"/>
                  </a:lnTo>
                  <a:lnTo>
                    <a:pt x="93840" y="1299349"/>
                  </a:lnTo>
                  <a:lnTo>
                    <a:pt x="56184" y="1318818"/>
                  </a:lnTo>
                  <a:lnTo>
                    <a:pt x="26492" y="1348511"/>
                  </a:lnTo>
                  <a:lnTo>
                    <a:pt x="7010" y="1386166"/>
                  </a:lnTo>
                  <a:lnTo>
                    <a:pt x="0" y="1429512"/>
                  </a:lnTo>
                  <a:lnTo>
                    <a:pt x="7010" y="1472869"/>
                  </a:lnTo>
                  <a:lnTo>
                    <a:pt x="26492" y="1510525"/>
                  </a:lnTo>
                  <a:lnTo>
                    <a:pt x="56184" y="1540217"/>
                  </a:lnTo>
                  <a:lnTo>
                    <a:pt x="93840" y="1559687"/>
                  </a:lnTo>
                  <a:lnTo>
                    <a:pt x="137172" y="1566672"/>
                  </a:lnTo>
                  <a:lnTo>
                    <a:pt x="180492" y="1559687"/>
                  </a:lnTo>
                  <a:lnTo>
                    <a:pt x="218147" y="1540217"/>
                  </a:lnTo>
                  <a:lnTo>
                    <a:pt x="247840" y="1510525"/>
                  </a:lnTo>
                  <a:lnTo>
                    <a:pt x="267322" y="1472869"/>
                  </a:lnTo>
                  <a:lnTo>
                    <a:pt x="274332" y="1429512"/>
                  </a:lnTo>
                  <a:close/>
                </a:path>
                <a:path w="607060" h="1567179">
                  <a:moveTo>
                    <a:pt x="606564" y="182880"/>
                  </a:moveTo>
                  <a:lnTo>
                    <a:pt x="600024" y="134277"/>
                  </a:lnTo>
                  <a:lnTo>
                    <a:pt x="581583" y="90601"/>
                  </a:lnTo>
                  <a:lnTo>
                    <a:pt x="552983" y="53581"/>
                  </a:lnTo>
                  <a:lnTo>
                    <a:pt x="515962" y="24980"/>
                  </a:lnTo>
                  <a:lnTo>
                    <a:pt x="472287" y="6540"/>
                  </a:lnTo>
                  <a:lnTo>
                    <a:pt x="423684" y="0"/>
                  </a:lnTo>
                  <a:lnTo>
                    <a:pt x="375069" y="6540"/>
                  </a:lnTo>
                  <a:lnTo>
                    <a:pt x="331393" y="24980"/>
                  </a:lnTo>
                  <a:lnTo>
                    <a:pt x="294373" y="53581"/>
                  </a:lnTo>
                  <a:lnTo>
                    <a:pt x="265772" y="90601"/>
                  </a:lnTo>
                  <a:lnTo>
                    <a:pt x="247332" y="134277"/>
                  </a:lnTo>
                  <a:lnTo>
                    <a:pt x="240804" y="182880"/>
                  </a:lnTo>
                  <a:lnTo>
                    <a:pt x="247332" y="231495"/>
                  </a:lnTo>
                  <a:lnTo>
                    <a:pt x="265772" y="275170"/>
                  </a:lnTo>
                  <a:lnTo>
                    <a:pt x="294373" y="312191"/>
                  </a:lnTo>
                  <a:lnTo>
                    <a:pt x="331393" y="340791"/>
                  </a:lnTo>
                  <a:lnTo>
                    <a:pt x="375069" y="359232"/>
                  </a:lnTo>
                  <a:lnTo>
                    <a:pt x="423684" y="365760"/>
                  </a:lnTo>
                  <a:lnTo>
                    <a:pt x="472287" y="359232"/>
                  </a:lnTo>
                  <a:lnTo>
                    <a:pt x="515962" y="340791"/>
                  </a:lnTo>
                  <a:lnTo>
                    <a:pt x="552983" y="312191"/>
                  </a:lnTo>
                  <a:lnTo>
                    <a:pt x="581583" y="275170"/>
                  </a:lnTo>
                  <a:lnTo>
                    <a:pt x="600024" y="231495"/>
                  </a:lnTo>
                  <a:lnTo>
                    <a:pt x="606564" y="18288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500" y="376427"/>
              <a:ext cx="3197352" cy="1802892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2250439" y="2677414"/>
            <a:ext cx="5418455" cy="1246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700" b="1" spc="270" dirty="0">
                <a:latin typeface="Cambria"/>
                <a:cs typeface="Cambria"/>
              </a:rPr>
              <a:t>Н</a:t>
            </a:r>
            <a:r>
              <a:rPr sz="2150" b="1" spc="270" dirty="0">
                <a:latin typeface="Cambria"/>
                <a:cs typeface="Cambria"/>
              </a:rPr>
              <a:t>ОВАТА</a:t>
            </a:r>
            <a:r>
              <a:rPr sz="2150" b="1" spc="280" dirty="0">
                <a:latin typeface="Cambria"/>
                <a:cs typeface="Cambria"/>
              </a:rPr>
              <a:t> </a:t>
            </a:r>
            <a:r>
              <a:rPr sz="2150" b="1" spc="335" dirty="0">
                <a:latin typeface="Cambria"/>
                <a:cs typeface="Cambria"/>
              </a:rPr>
              <a:t>СЕЛСКОСТОПАНСКА </a:t>
            </a:r>
            <a:r>
              <a:rPr sz="2150" b="1" spc="340" dirty="0">
                <a:latin typeface="Cambria"/>
                <a:cs typeface="Cambria"/>
              </a:rPr>
              <a:t> </a:t>
            </a:r>
            <a:r>
              <a:rPr sz="2150" b="1" spc="290" dirty="0">
                <a:latin typeface="Cambria"/>
                <a:cs typeface="Cambria"/>
              </a:rPr>
              <a:t>ПОЛИТИКА</a:t>
            </a:r>
            <a:r>
              <a:rPr sz="2150" b="1" spc="285" dirty="0">
                <a:latin typeface="Cambria"/>
                <a:cs typeface="Cambria"/>
              </a:rPr>
              <a:t> </a:t>
            </a:r>
            <a:r>
              <a:rPr sz="2700" b="1" dirty="0">
                <a:latin typeface="Cambria"/>
                <a:cs typeface="Cambria"/>
              </a:rPr>
              <a:t>–</a:t>
            </a:r>
            <a:r>
              <a:rPr sz="2700" b="1" spc="170" dirty="0">
                <a:latin typeface="Cambria"/>
                <a:cs typeface="Cambria"/>
              </a:rPr>
              <a:t> </a:t>
            </a:r>
            <a:r>
              <a:rPr sz="2150" b="1" spc="310" dirty="0">
                <a:latin typeface="Cambria"/>
                <a:cs typeface="Cambria"/>
              </a:rPr>
              <a:t>ГРИЖА</a:t>
            </a:r>
            <a:r>
              <a:rPr sz="2150" b="1" spc="290" dirty="0">
                <a:latin typeface="Cambria"/>
                <a:cs typeface="Cambria"/>
              </a:rPr>
              <a:t> </a:t>
            </a:r>
            <a:r>
              <a:rPr sz="2150" b="1" spc="275" dirty="0">
                <a:latin typeface="Cambria"/>
                <a:cs typeface="Cambria"/>
              </a:rPr>
              <a:t>ЗА</a:t>
            </a:r>
            <a:r>
              <a:rPr sz="2150" b="1" spc="305" dirty="0">
                <a:latin typeface="Cambria"/>
                <a:cs typeface="Cambria"/>
              </a:rPr>
              <a:t> </a:t>
            </a:r>
            <a:r>
              <a:rPr sz="2150" b="1" spc="409" dirty="0">
                <a:latin typeface="Cambria"/>
                <a:cs typeface="Cambria"/>
              </a:rPr>
              <a:t>ОЩЕ</a:t>
            </a:r>
            <a:r>
              <a:rPr sz="2150" b="1" spc="285" dirty="0">
                <a:latin typeface="Cambria"/>
                <a:cs typeface="Cambria"/>
              </a:rPr>
              <a:t> </a:t>
            </a:r>
            <a:r>
              <a:rPr sz="2150" b="1" spc="130" dirty="0">
                <a:latin typeface="Cambria"/>
                <a:cs typeface="Cambria"/>
              </a:rPr>
              <a:t>ПО</a:t>
            </a:r>
            <a:r>
              <a:rPr sz="2700" b="1" spc="130" dirty="0">
                <a:latin typeface="Tahoma"/>
                <a:cs typeface="Tahoma"/>
              </a:rPr>
              <a:t>-</a:t>
            </a:r>
            <a:endParaRPr sz="27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sz="2150" b="1" spc="315" dirty="0">
                <a:latin typeface="Cambria"/>
                <a:cs typeface="Cambria"/>
              </a:rPr>
              <a:t>КАЧЕСТВЕНА</a:t>
            </a:r>
            <a:r>
              <a:rPr sz="2150" b="1" spc="210" dirty="0">
                <a:latin typeface="Cambria"/>
                <a:cs typeface="Cambria"/>
              </a:rPr>
              <a:t> </a:t>
            </a:r>
            <a:r>
              <a:rPr sz="2150" b="1" spc="345" dirty="0">
                <a:latin typeface="Cambria"/>
                <a:cs typeface="Cambria"/>
              </a:rPr>
              <a:t>ЗЕМЕДЕЛСКА</a:t>
            </a:r>
            <a:endParaRPr sz="2150">
              <a:latin typeface="Cambria"/>
              <a:cs typeface="Cambri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250439" y="3980815"/>
            <a:ext cx="2059305" cy="3549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150" b="1" spc="355" dirty="0">
                <a:solidFill>
                  <a:srgbClr val="565F6C"/>
                </a:solidFill>
                <a:latin typeface="Cambria"/>
                <a:cs typeface="Cambria"/>
              </a:rPr>
              <a:t>П</a:t>
            </a:r>
            <a:r>
              <a:rPr sz="2150" b="1" spc="315" dirty="0">
                <a:solidFill>
                  <a:srgbClr val="565F6C"/>
                </a:solidFill>
                <a:latin typeface="Cambria"/>
                <a:cs typeface="Cambria"/>
              </a:rPr>
              <a:t>Р</a:t>
            </a:r>
            <a:r>
              <a:rPr sz="2150" b="1" spc="290" dirty="0">
                <a:solidFill>
                  <a:srgbClr val="565F6C"/>
                </a:solidFill>
                <a:latin typeface="Cambria"/>
                <a:cs typeface="Cambria"/>
              </a:rPr>
              <a:t>ОДУ</a:t>
            </a:r>
            <a:r>
              <a:rPr sz="2150" b="1" spc="300" dirty="0">
                <a:solidFill>
                  <a:srgbClr val="565F6C"/>
                </a:solidFill>
                <a:latin typeface="Cambria"/>
                <a:cs typeface="Cambria"/>
              </a:rPr>
              <a:t>К</a:t>
            </a:r>
            <a:r>
              <a:rPr sz="2150" b="1" spc="370" dirty="0">
                <a:solidFill>
                  <a:srgbClr val="565F6C"/>
                </a:solidFill>
                <a:latin typeface="Cambria"/>
                <a:cs typeface="Cambria"/>
              </a:rPr>
              <a:t>Ц</a:t>
            </a:r>
            <a:r>
              <a:rPr sz="2150" b="1" spc="315" dirty="0">
                <a:solidFill>
                  <a:srgbClr val="565F6C"/>
                </a:solidFill>
                <a:latin typeface="Cambria"/>
                <a:cs typeface="Cambria"/>
              </a:rPr>
              <a:t>ИЯ</a:t>
            </a:r>
            <a:endParaRPr sz="2150">
              <a:latin typeface="Cambria"/>
              <a:cs typeface="Cambri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249170" y="5016753"/>
            <a:ext cx="5334000" cy="751840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2700" marR="5080">
              <a:lnSpc>
                <a:spcPts val="1839"/>
              </a:lnSpc>
              <a:spcBef>
                <a:spcPts val="330"/>
              </a:spcBef>
            </a:pPr>
            <a:r>
              <a:rPr sz="1700" b="1" spc="110" dirty="0">
                <a:latin typeface="Cambria"/>
                <a:cs typeface="Cambria"/>
              </a:rPr>
              <a:t>Общата </a:t>
            </a:r>
            <a:r>
              <a:rPr sz="1700" b="1" spc="105" dirty="0">
                <a:latin typeface="Cambria"/>
                <a:cs typeface="Cambria"/>
              </a:rPr>
              <a:t>селскостопанска </a:t>
            </a:r>
            <a:r>
              <a:rPr sz="1700" b="1" spc="90" dirty="0">
                <a:latin typeface="Cambria"/>
                <a:cs typeface="Cambria"/>
              </a:rPr>
              <a:t>политика </a:t>
            </a:r>
            <a:r>
              <a:rPr sz="1700" b="1" spc="110" dirty="0">
                <a:latin typeface="Cambria"/>
                <a:cs typeface="Cambria"/>
              </a:rPr>
              <a:t>и </a:t>
            </a:r>
            <a:r>
              <a:rPr sz="1700" b="1" spc="95" dirty="0">
                <a:latin typeface="Cambria"/>
                <a:cs typeface="Cambria"/>
              </a:rPr>
              <a:t>нейната </a:t>
            </a:r>
            <a:r>
              <a:rPr sz="1700" b="1" spc="-360" dirty="0">
                <a:latin typeface="Cambria"/>
                <a:cs typeface="Cambria"/>
              </a:rPr>
              <a:t> </a:t>
            </a:r>
            <a:r>
              <a:rPr sz="1700" b="1" spc="85" dirty="0">
                <a:latin typeface="Cambria"/>
                <a:cs typeface="Cambria"/>
              </a:rPr>
              <a:t>същност </a:t>
            </a:r>
            <a:r>
              <a:rPr sz="1700" b="1" spc="110" dirty="0">
                <a:latin typeface="Cambria"/>
                <a:cs typeface="Cambria"/>
              </a:rPr>
              <a:t>и </a:t>
            </a:r>
            <a:r>
              <a:rPr sz="1700" b="1" spc="90" dirty="0">
                <a:latin typeface="Cambria"/>
                <a:cs typeface="Cambria"/>
              </a:rPr>
              <a:t>особености </a:t>
            </a:r>
            <a:r>
              <a:rPr sz="1700" b="1" spc="100" dirty="0">
                <a:latin typeface="Cambria"/>
                <a:cs typeface="Cambria"/>
              </a:rPr>
              <a:t>през </a:t>
            </a:r>
            <a:r>
              <a:rPr sz="1700" b="1" spc="80" dirty="0">
                <a:latin typeface="Cambria"/>
                <a:cs typeface="Cambria"/>
              </a:rPr>
              <a:t>новия </a:t>
            </a:r>
            <a:r>
              <a:rPr sz="1700" b="1" spc="100" dirty="0">
                <a:latin typeface="Cambria"/>
                <a:cs typeface="Cambria"/>
              </a:rPr>
              <a:t>програмен </a:t>
            </a:r>
            <a:r>
              <a:rPr sz="1700" b="1" spc="105" dirty="0">
                <a:latin typeface="Cambria"/>
                <a:cs typeface="Cambria"/>
              </a:rPr>
              <a:t> </a:t>
            </a:r>
            <a:r>
              <a:rPr sz="1700" b="1" spc="90" dirty="0">
                <a:latin typeface="Cambria"/>
                <a:cs typeface="Cambria"/>
              </a:rPr>
              <a:t>период</a:t>
            </a:r>
            <a:endParaRPr sz="1700">
              <a:latin typeface="Cambria"/>
              <a:cs typeface="Cambria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903473" y="5945378"/>
            <a:ext cx="4705985" cy="925830"/>
            <a:chOff x="2903473" y="5945378"/>
            <a:chExt cx="4705985" cy="925830"/>
          </a:xfrm>
        </p:grpSpPr>
        <p:sp>
          <p:nvSpPr>
            <p:cNvPr id="26" name="object 26"/>
            <p:cNvSpPr/>
            <p:nvPr/>
          </p:nvSpPr>
          <p:spPr>
            <a:xfrm>
              <a:off x="2916173" y="5958078"/>
              <a:ext cx="4680585" cy="900430"/>
            </a:xfrm>
            <a:custGeom>
              <a:avLst/>
              <a:gdLst/>
              <a:ahLst/>
              <a:cxnLst/>
              <a:rect l="l" t="t" r="r" b="b"/>
              <a:pathLst>
                <a:path w="4680584" h="900429">
                  <a:moveTo>
                    <a:pt x="4680204" y="0"/>
                  </a:moveTo>
                  <a:lnTo>
                    <a:pt x="0" y="0"/>
                  </a:lnTo>
                  <a:lnTo>
                    <a:pt x="0" y="899920"/>
                  </a:lnTo>
                  <a:lnTo>
                    <a:pt x="4680204" y="899920"/>
                  </a:lnTo>
                  <a:lnTo>
                    <a:pt x="4680204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916173" y="5958078"/>
              <a:ext cx="4680585" cy="900430"/>
            </a:xfrm>
            <a:custGeom>
              <a:avLst/>
              <a:gdLst/>
              <a:ahLst/>
              <a:cxnLst/>
              <a:rect l="l" t="t" r="r" b="b"/>
              <a:pathLst>
                <a:path w="4680584" h="900429">
                  <a:moveTo>
                    <a:pt x="4680204" y="899920"/>
                  </a:moveTo>
                  <a:lnTo>
                    <a:pt x="4680204" y="0"/>
                  </a:lnTo>
                  <a:lnTo>
                    <a:pt x="0" y="0"/>
                  </a:lnTo>
                  <a:lnTo>
                    <a:pt x="0" y="899920"/>
                  </a:lnTo>
                </a:path>
              </a:pathLst>
            </a:custGeom>
            <a:ln w="25400">
              <a:solidFill>
                <a:srgbClr val="BA60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2928873" y="6123533"/>
            <a:ext cx="4655185" cy="5796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bg-BG" b="1" spc="170" dirty="0" smtClean="0">
                <a:solidFill>
                  <a:srgbClr val="FFFFFF"/>
                </a:solidFill>
                <a:latin typeface="Cambria"/>
                <a:cs typeface="Cambria"/>
              </a:rPr>
              <a:t>Местна инициативна група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bg-BG" sz="1800" b="1" spc="170" dirty="0" smtClean="0">
                <a:solidFill>
                  <a:srgbClr val="FFFFFF"/>
                </a:solidFill>
                <a:latin typeface="Cambria"/>
                <a:cs typeface="Cambria"/>
              </a:rPr>
              <a:t>„Кирково - </a:t>
            </a:r>
            <a:r>
              <a:rPr lang="bg-BG" b="1" spc="170" dirty="0">
                <a:solidFill>
                  <a:srgbClr val="FFFFFF"/>
                </a:solidFill>
                <a:latin typeface="Cambria"/>
                <a:cs typeface="Cambria"/>
              </a:rPr>
              <a:t>З</a:t>
            </a:r>
            <a:r>
              <a:rPr lang="bg-BG" sz="1800" b="1" spc="170" dirty="0" smtClean="0">
                <a:solidFill>
                  <a:srgbClr val="FFFFFF"/>
                </a:solidFill>
                <a:latin typeface="Cambria"/>
                <a:cs typeface="Cambria"/>
              </a:rPr>
              <a:t>латоград“</a:t>
            </a:r>
            <a:endParaRPr sz="1800" dirty="0">
              <a:latin typeface="Cambria"/>
              <a:cs typeface="Cambria"/>
            </a:endParaRPr>
          </a:p>
        </p:txBody>
      </p:sp>
      <p:pic>
        <p:nvPicPr>
          <p:cNvPr id="29" name="object 2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80019" y="523359"/>
            <a:ext cx="3774630" cy="162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4370" y="232105"/>
            <a:ext cx="7163434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395" dirty="0">
                <a:latin typeface="Cambria"/>
                <a:cs typeface="Cambria"/>
              </a:rPr>
              <a:t>С</a:t>
            </a:r>
            <a:r>
              <a:rPr b="1" spc="395" dirty="0">
                <a:latin typeface="Cambria"/>
                <a:cs typeface="Cambria"/>
              </a:rPr>
              <a:t>ПЕЦИФИЧНИ</a:t>
            </a:r>
            <a:r>
              <a:rPr b="1" spc="355" dirty="0">
                <a:latin typeface="Cambria"/>
                <a:cs typeface="Cambria"/>
              </a:rPr>
              <a:t> </a:t>
            </a:r>
            <a:r>
              <a:rPr b="1" spc="380" dirty="0">
                <a:latin typeface="Cambria"/>
                <a:cs typeface="Cambria"/>
              </a:rPr>
              <a:t>ЦЕЛИ</a:t>
            </a:r>
            <a:r>
              <a:rPr b="1" spc="330" dirty="0">
                <a:latin typeface="Cambria"/>
                <a:cs typeface="Cambria"/>
              </a:rPr>
              <a:t> </a:t>
            </a:r>
            <a:r>
              <a:rPr b="1" spc="305" dirty="0">
                <a:latin typeface="Cambria"/>
                <a:cs typeface="Cambria"/>
              </a:rPr>
              <a:t>НА</a:t>
            </a:r>
            <a:r>
              <a:rPr b="1" spc="330" dirty="0">
                <a:latin typeface="Cambria"/>
                <a:cs typeface="Cambria"/>
              </a:rPr>
              <a:t> </a:t>
            </a:r>
            <a:r>
              <a:rPr b="1" spc="280" dirty="0">
                <a:latin typeface="Cambria"/>
                <a:cs typeface="Cambria"/>
              </a:rPr>
              <a:t>НОВАТА</a:t>
            </a:r>
            <a:r>
              <a:rPr b="1" spc="325" dirty="0">
                <a:latin typeface="Cambria"/>
                <a:cs typeface="Cambria"/>
              </a:rPr>
              <a:t> </a:t>
            </a:r>
            <a:r>
              <a:rPr sz="3000" b="1" spc="370" dirty="0">
                <a:latin typeface="Cambria"/>
                <a:cs typeface="Cambria"/>
              </a:rPr>
              <a:t>ОСП:</a:t>
            </a:r>
            <a:endParaRPr sz="30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937386"/>
            <a:ext cx="7460615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6385" marR="5080" indent="-274320" algn="just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95" dirty="0">
                <a:latin typeface="Cambria"/>
                <a:cs typeface="Cambria"/>
              </a:rPr>
              <a:t>Във </a:t>
            </a:r>
            <a:r>
              <a:rPr sz="2400" spc="55" dirty="0">
                <a:latin typeface="Cambria"/>
                <a:cs typeface="Cambria"/>
              </a:rPr>
              <a:t>връзка </a:t>
            </a:r>
            <a:r>
              <a:rPr sz="2400" spc="5" dirty="0">
                <a:latin typeface="Cambria"/>
                <a:cs typeface="Cambria"/>
              </a:rPr>
              <a:t>с по-горе </a:t>
            </a:r>
            <a:r>
              <a:rPr sz="2400" spc="30" dirty="0">
                <a:latin typeface="Cambria"/>
                <a:cs typeface="Cambria"/>
              </a:rPr>
              <a:t>споменатите </a:t>
            </a:r>
            <a:r>
              <a:rPr sz="2400" spc="15" dirty="0">
                <a:latin typeface="Cambria"/>
                <a:cs typeface="Cambria"/>
              </a:rPr>
              <a:t>основни </a:t>
            </a:r>
            <a:r>
              <a:rPr sz="2400" spc="100" dirty="0">
                <a:latin typeface="Cambria"/>
                <a:cs typeface="Cambria"/>
              </a:rPr>
              <a:t>цели, 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 </a:t>
            </a:r>
            <a:r>
              <a:rPr sz="2400" spc="60" dirty="0">
                <a:latin typeface="Cambria"/>
                <a:cs typeface="Cambria"/>
              </a:rPr>
              <a:t>формулират </a:t>
            </a:r>
            <a:r>
              <a:rPr sz="2400" spc="70" dirty="0">
                <a:latin typeface="Cambria"/>
                <a:cs typeface="Cambria"/>
              </a:rPr>
              <a:t>и </a:t>
            </a:r>
            <a:r>
              <a:rPr sz="2400" spc="40" dirty="0">
                <a:latin typeface="Cambria"/>
                <a:cs typeface="Cambria"/>
              </a:rPr>
              <a:t>следните </a:t>
            </a:r>
            <a:r>
              <a:rPr sz="2400" spc="5" dirty="0">
                <a:latin typeface="Cambria"/>
                <a:cs typeface="Cambria"/>
              </a:rPr>
              <a:t>9 </a:t>
            </a:r>
            <a:r>
              <a:rPr sz="2400" spc="80" dirty="0">
                <a:latin typeface="Cambria"/>
                <a:cs typeface="Cambria"/>
              </a:rPr>
              <a:t>специфични </a:t>
            </a:r>
            <a:r>
              <a:rPr sz="2400" spc="100" dirty="0">
                <a:latin typeface="Cambria"/>
                <a:cs typeface="Cambria"/>
              </a:rPr>
              <a:t>цели, </a:t>
            </a:r>
            <a:r>
              <a:rPr sz="2400" spc="35" dirty="0">
                <a:latin typeface="Cambria"/>
                <a:cs typeface="Cambria"/>
              </a:rPr>
              <a:t>в </a:t>
            </a:r>
            <a:r>
              <a:rPr sz="2400" spc="4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която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посока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обхват,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всяка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страна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членка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ще</a:t>
            </a:r>
            <a:endParaRPr sz="2400">
              <a:latin typeface="Cambria"/>
              <a:cs typeface="Cambria"/>
            </a:endParaRPr>
          </a:p>
          <a:p>
            <a:pPr marL="286385" marR="142240" algn="just">
              <a:lnSpc>
                <a:spcPct val="100000"/>
              </a:lnSpc>
            </a:pPr>
            <a:r>
              <a:rPr sz="2400" spc="35" dirty="0">
                <a:latin typeface="Cambria"/>
                <a:cs typeface="Cambria"/>
              </a:rPr>
              <a:t>трябва </a:t>
            </a:r>
            <a:r>
              <a:rPr sz="2400" spc="95" dirty="0">
                <a:latin typeface="Cambria"/>
                <a:cs typeface="Cambria"/>
              </a:rPr>
              <a:t>да </a:t>
            </a:r>
            <a:r>
              <a:rPr sz="2400" spc="70" dirty="0">
                <a:latin typeface="Cambria"/>
                <a:cs typeface="Cambria"/>
              </a:rPr>
              <a:t>предложи </a:t>
            </a:r>
            <a:r>
              <a:rPr sz="2400" dirty="0">
                <a:latin typeface="Cambria"/>
                <a:cs typeface="Cambria"/>
              </a:rPr>
              <a:t>своите </a:t>
            </a:r>
            <a:r>
              <a:rPr sz="2400" spc="60" dirty="0">
                <a:latin typeface="Cambria"/>
                <a:cs typeface="Cambria"/>
              </a:rPr>
              <a:t>мерки </a:t>
            </a:r>
            <a:r>
              <a:rPr sz="2400" spc="90" dirty="0">
                <a:latin typeface="Cambria"/>
                <a:cs typeface="Cambria"/>
              </a:rPr>
              <a:t>за прилагане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55" dirty="0">
                <a:latin typeface="Cambria"/>
                <a:cs typeface="Cambria"/>
              </a:rPr>
              <a:t>ОСП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75" dirty="0">
                <a:latin typeface="Cambria"/>
                <a:cs typeface="Cambria"/>
              </a:rPr>
              <a:t>национално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ниво.</a:t>
            </a:r>
            <a:endParaRPr sz="2400">
              <a:latin typeface="Cambria"/>
              <a:cs typeface="Camb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0457" y="3117444"/>
            <a:ext cx="6231338" cy="374055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449656"/>
            <a:ext cx="601535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335" dirty="0"/>
              <a:t>З</a:t>
            </a:r>
            <a:r>
              <a:rPr spc="335" dirty="0"/>
              <a:t>НАЧЕНИЕ</a:t>
            </a:r>
            <a:r>
              <a:rPr spc="315" dirty="0"/>
              <a:t> </a:t>
            </a:r>
            <a:r>
              <a:rPr spc="290" dirty="0"/>
              <a:t>НА </a:t>
            </a:r>
            <a:r>
              <a:rPr sz="3000" spc="434" dirty="0"/>
              <a:t>ОСП</a:t>
            </a:r>
            <a:r>
              <a:rPr sz="3000" spc="165" dirty="0"/>
              <a:t> </a:t>
            </a:r>
            <a:r>
              <a:rPr spc="250" dirty="0"/>
              <a:t>ЗА</a:t>
            </a:r>
            <a:r>
              <a:rPr spc="285" dirty="0"/>
              <a:t> </a:t>
            </a:r>
            <a:r>
              <a:rPr sz="3000" spc="275" dirty="0"/>
              <a:t>Б</a:t>
            </a:r>
            <a:r>
              <a:rPr spc="275" dirty="0"/>
              <a:t>ЪЛГАРИЯ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35940" y="1116838"/>
            <a:ext cx="7862570" cy="548259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739775">
              <a:lnSpc>
                <a:spcPts val="2590"/>
              </a:lnSpc>
              <a:spcBef>
                <a:spcPts val="425"/>
              </a:spcBef>
            </a:pPr>
            <a:r>
              <a:rPr sz="2400" spc="100" dirty="0">
                <a:latin typeface="Cambria"/>
                <a:cs typeface="Cambria"/>
              </a:rPr>
              <a:t>България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подкрепя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отчита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предприетите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през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последните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години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промени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Общата</a:t>
            </a:r>
            <a:endParaRPr sz="2400">
              <a:latin typeface="Cambria"/>
              <a:cs typeface="Cambria"/>
            </a:endParaRPr>
          </a:p>
          <a:p>
            <a:pPr marL="12700" marR="163195">
              <a:lnSpc>
                <a:spcPts val="2590"/>
              </a:lnSpc>
              <a:spcBef>
                <a:spcPts val="10"/>
              </a:spcBef>
            </a:pPr>
            <a:r>
              <a:rPr sz="2400" spc="45" dirty="0">
                <a:latin typeface="Cambria"/>
                <a:cs typeface="Cambria"/>
              </a:rPr>
              <a:t>селскостопанска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политика,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целящи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повишаване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пазарната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ориентация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европейското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земеделие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стабилизиране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Единния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пазар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95" dirty="0">
                <a:latin typeface="Cambria"/>
                <a:cs typeface="Cambria"/>
              </a:rPr>
              <a:t>ЕС.</a:t>
            </a:r>
            <a:endParaRPr sz="2400">
              <a:latin typeface="Cambria"/>
              <a:cs typeface="Cambria"/>
            </a:endParaRPr>
          </a:p>
          <a:p>
            <a:pPr marL="12700" marR="244475">
              <a:lnSpc>
                <a:spcPts val="2590"/>
              </a:lnSpc>
              <a:spcBef>
                <a:spcPts val="605"/>
              </a:spcBef>
            </a:pPr>
            <a:r>
              <a:rPr sz="2400" spc="60" dirty="0">
                <a:latin typeface="Cambria"/>
                <a:cs typeface="Cambria"/>
              </a:rPr>
              <a:t>Европейският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модел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50" dirty="0">
                <a:latin typeface="Cambria"/>
                <a:cs typeface="Cambria"/>
              </a:rPr>
              <a:t>земеделие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доказал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своите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предимства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жизнеспособност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това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налага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ts val="2415"/>
              </a:lnSpc>
            </a:pPr>
            <a:r>
              <a:rPr sz="2400" spc="85" dirty="0">
                <a:latin typeface="Cambria"/>
                <a:cs typeface="Cambria"/>
              </a:rPr>
              <a:t>запазване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по-нататъшно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развитие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Общата</a:t>
            </a:r>
            <a:endParaRPr sz="2400">
              <a:latin typeface="Cambria"/>
              <a:cs typeface="Cambria"/>
            </a:endParaRPr>
          </a:p>
          <a:p>
            <a:pPr marL="12700" marR="530860">
              <a:lnSpc>
                <a:spcPts val="2590"/>
              </a:lnSpc>
              <a:spcBef>
                <a:spcPts val="185"/>
              </a:spcBef>
            </a:pPr>
            <a:r>
              <a:rPr sz="2400" spc="45" dirty="0">
                <a:latin typeface="Cambria"/>
                <a:cs typeface="Cambria"/>
              </a:rPr>
              <a:t>селскостопанска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политика,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условията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новите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предизвикателства.</a:t>
            </a:r>
            <a:endParaRPr sz="2400">
              <a:latin typeface="Cambria"/>
              <a:cs typeface="Cambria"/>
            </a:endParaRPr>
          </a:p>
          <a:p>
            <a:pPr marL="12700" marR="5080">
              <a:lnSpc>
                <a:spcPct val="90000"/>
              </a:lnSpc>
              <a:spcBef>
                <a:spcPts val="565"/>
              </a:spcBef>
            </a:pPr>
            <a:r>
              <a:rPr sz="2400" spc="210" dirty="0">
                <a:latin typeface="Cambria"/>
                <a:cs typeface="Cambria"/>
              </a:rPr>
              <a:t>За </a:t>
            </a:r>
            <a:r>
              <a:rPr sz="2400" spc="35" dirty="0">
                <a:latin typeface="Cambria"/>
                <a:cs typeface="Cambria"/>
              </a:rPr>
              <a:t>постигане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80" dirty="0">
                <a:latin typeface="Cambria"/>
                <a:cs typeface="Cambria"/>
              </a:rPr>
              <a:t>желаните </a:t>
            </a:r>
            <a:r>
              <a:rPr sz="2400" spc="40" dirty="0">
                <a:latin typeface="Cambria"/>
                <a:cs typeface="Cambria"/>
              </a:rPr>
              <a:t>резултати </a:t>
            </a:r>
            <a:r>
              <a:rPr sz="2400" spc="-65" dirty="0">
                <a:latin typeface="Cambria"/>
                <a:cs typeface="Cambria"/>
              </a:rPr>
              <a:t>от</a:t>
            </a:r>
            <a:r>
              <a:rPr sz="2400" spc="-6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предстоящия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процес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модернизиране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опростяване,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политиката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трябва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запази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досегашния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си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балансиран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подход, 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основаващ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се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двата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стълба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конкретни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цели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endParaRPr sz="2400">
              <a:latin typeface="Cambria"/>
              <a:cs typeface="Cambria"/>
            </a:endParaRPr>
          </a:p>
          <a:p>
            <a:pPr marL="12700" marR="368300">
              <a:lnSpc>
                <a:spcPts val="2590"/>
              </a:lnSpc>
              <a:spcBef>
                <a:spcPts val="40"/>
              </a:spcBef>
            </a:pPr>
            <a:r>
              <a:rPr sz="2400" spc="60" dirty="0">
                <a:latin typeface="Cambria"/>
                <a:cs typeface="Cambria"/>
              </a:rPr>
              <a:t>сфери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подпомагане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чрез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взаимно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допълващи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инструменти.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449656"/>
            <a:ext cx="407416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310" dirty="0"/>
              <a:t>Д</a:t>
            </a:r>
            <a:r>
              <a:rPr spc="310" dirty="0"/>
              <a:t>ИРЕКТНИ</a:t>
            </a:r>
            <a:r>
              <a:rPr spc="265" dirty="0"/>
              <a:t> </a:t>
            </a:r>
            <a:r>
              <a:rPr spc="320" dirty="0"/>
              <a:t>ПЛАЩАНИЯ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35940" y="1116838"/>
            <a:ext cx="8107045" cy="416560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1158875">
              <a:lnSpc>
                <a:spcPts val="2590"/>
              </a:lnSpc>
              <a:spcBef>
                <a:spcPts val="425"/>
              </a:spcBef>
            </a:pPr>
            <a:r>
              <a:rPr sz="2400" spc="60" dirty="0">
                <a:latin typeface="Cambria"/>
                <a:cs typeface="Cambria"/>
              </a:rPr>
              <a:t>Директните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плащания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са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многофункционален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елемент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Общата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селскостопанска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политика.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ts val="2735"/>
              </a:lnSpc>
              <a:spcBef>
                <a:spcPts val="280"/>
              </a:spcBef>
            </a:pPr>
            <a:r>
              <a:rPr sz="2400" spc="60" dirty="0">
                <a:latin typeface="Cambria"/>
                <a:cs typeface="Cambria"/>
              </a:rPr>
              <a:t>Директните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плащания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подкрепят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доходите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endParaRPr sz="2400">
              <a:latin typeface="Cambria"/>
              <a:cs typeface="Cambria"/>
            </a:endParaRPr>
          </a:p>
          <a:p>
            <a:pPr marL="12700" marR="5080">
              <a:lnSpc>
                <a:spcPts val="2590"/>
              </a:lnSpc>
              <a:spcBef>
                <a:spcPts val="185"/>
              </a:spcBef>
            </a:pPr>
            <a:r>
              <a:rPr sz="2400" spc="45" dirty="0">
                <a:latin typeface="Cambria"/>
                <a:cs typeface="Cambria"/>
              </a:rPr>
              <a:t>стопанствата,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гарантирайки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устойчивостта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селското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стопанство,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поддържането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25" dirty="0">
                <a:latin typeface="Cambria"/>
                <a:cs typeface="Cambria"/>
              </a:rPr>
              <a:t>жизнеспособно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ts val="2555"/>
              </a:lnSpc>
            </a:pPr>
            <a:r>
              <a:rPr sz="2400" dirty="0">
                <a:latin typeface="Cambria"/>
                <a:cs typeface="Cambria"/>
              </a:rPr>
              <a:t>производство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храни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продоволствена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сигурност.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ts val="2735"/>
              </a:lnSpc>
              <a:spcBef>
                <a:spcPts val="315"/>
              </a:spcBef>
            </a:pPr>
            <a:r>
              <a:rPr sz="2400" spc="105" dirty="0">
                <a:latin typeface="Cambria"/>
                <a:cs typeface="Cambria"/>
              </a:rPr>
              <a:t>Тази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подкрепа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позволява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фермерите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endParaRPr sz="2400">
              <a:latin typeface="Cambria"/>
              <a:cs typeface="Cambria"/>
            </a:endParaRPr>
          </a:p>
          <a:p>
            <a:pPr marL="12700" marR="692785">
              <a:lnSpc>
                <a:spcPts val="2590"/>
              </a:lnSpc>
              <a:spcBef>
                <a:spcPts val="180"/>
              </a:spcBef>
            </a:pPr>
            <a:r>
              <a:rPr sz="2400" spc="40" dirty="0">
                <a:latin typeface="Cambria"/>
                <a:cs typeface="Cambria"/>
              </a:rPr>
              <a:t>предоставят,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допълнение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към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производството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храни,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жизненоважни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обществени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блага,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като</a:t>
            </a:r>
            <a:endParaRPr sz="2400">
              <a:latin typeface="Cambria"/>
              <a:cs typeface="Cambria"/>
            </a:endParaRPr>
          </a:p>
          <a:p>
            <a:pPr marL="12700" marR="91440">
              <a:lnSpc>
                <a:spcPts val="2590"/>
              </a:lnSpc>
              <a:spcBef>
                <a:spcPts val="5"/>
              </a:spcBef>
            </a:pPr>
            <a:r>
              <a:rPr sz="2400" spc="80" dirty="0">
                <a:latin typeface="Cambria"/>
                <a:cs typeface="Cambria"/>
              </a:rPr>
              <a:t>например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екосистемни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услуги,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заетост,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управление</a:t>
            </a:r>
            <a:r>
              <a:rPr sz="2400" spc="125" dirty="0">
                <a:latin typeface="Cambria"/>
                <a:cs typeface="Cambria"/>
              </a:rPr>
              <a:t> 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ландшафта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поддържане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жизнеспособността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ts val="2560"/>
              </a:lnSpc>
            </a:pPr>
            <a:r>
              <a:rPr sz="2400" spc="60" dirty="0">
                <a:latin typeface="Cambria"/>
                <a:cs typeface="Cambria"/>
              </a:rPr>
              <a:t>икономиката.</a:t>
            </a:r>
            <a:endParaRPr sz="2400">
              <a:latin typeface="Cambria"/>
              <a:cs typeface="Camb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8488" y="4940807"/>
            <a:ext cx="3398519" cy="19171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306070"/>
            <a:ext cx="407416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310" dirty="0"/>
              <a:t>Д</a:t>
            </a:r>
            <a:r>
              <a:rPr spc="310" dirty="0"/>
              <a:t>ИРЕКТНИ</a:t>
            </a:r>
            <a:r>
              <a:rPr spc="265" dirty="0"/>
              <a:t> </a:t>
            </a:r>
            <a:r>
              <a:rPr spc="320" dirty="0"/>
              <a:t>ПЛАЩАНИЯ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474370" y="865378"/>
            <a:ext cx="8061325" cy="4065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85875">
              <a:lnSpc>
                <a:spcPct val="100000"/>
              </a:lnSpc>
              <a:spcBef>
                <a:spcPts val="100"/>
              </a:spcBef>
            </a:pPr>
            <a:r>
              <a:rPr sz="2400" spc="265" dirty="0">
                <a:latin typeface="Cambria"/>
                <a:cs typeface="Cambria"/>
              </a:rPr>
              <a:t>В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периода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2023-2027</a:t>
            </a:r>
            <a:r>
              <a:rPr sz="2400" spc="16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г.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директните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плащания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осигуряват:</a:t>
            </a:r>
            <a:endParaRPr sz="2400">
              <a:latin typeface="Cambria"/>
              <a:cs typeface="Cambria"/>
            </a:endParaRPr>
          </a:p>
          <a:p>
            <a:pPr marL="370840" indent="-35814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370205" algn="l"/>
                <a:tab pos="370840" algn="l"/>
              </a:tabLst>
            </a:pPr>
            <a:r>
              <a:rPr sz="2400" spc="60" dirty="0">
                <a:latin typeface="Cambria"/>
                <a:cs typeface="Cambria"/>
              </a:rPr>
              <a:t>подкрепа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стабилизиране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30" dirty="0">
                <a:latin typeface="Cambria"/>
                <a:cs typeface="Cambria"/>
              </a:rPr>
              <a:t>селскостопанските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400" spc="15" dirty="0">
                <a:latin typeface="Cambria"/>
                <a:cs typeface="Cambria"/>
              </a:rPr>
              <a:t>доходи;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40" dirty="0">
                <a:latin typeface="Cambria"/>
                <a:cs typeface="Cambria"/>
              </a:rPr>
              <a:t>ефективно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използване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природните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ресурси;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20" dirty="0">
                <a:latin typeface="Cambria"/>
                <a:cs typeface="Cambria"/>
              </a:rPr>
              <a:t>равнопоставеност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единния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пазар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50" dirty="0">
                <a:latin typeface="Cambria"/>
                <a:cs typeface="Cambria"/>
              </a:rPr>
              <a:t>ЕС;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65" dirty="0">
                <a:latin typeface="Cambria"/>
                <a:cs typeface="Cambria"/>
              </a:rPr>
              <a:t>компенсация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за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прилагането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високи</a:t>
            </a:r>
            <a:endParaRPr sz="2400">
              <a:latin typeface="Cambria"/>
              <a:cs typeface="Cambria"/>
            </a:endParaRPr>
          </a:p>
          <a:p>
            <a:pPr marL="287020" marR="5080">
              <a:lnSpc>
                <a:spcPct val="100000"/>
              </a:lnSpc>
            </a:pPr>
            <a:r>
              <a:rPr sz="2400" spc="20" dirty="0">
                <a:latin typeface="Cambria"/>
                <a:cs typeface="Cambria"/>
              </a:rPr>
              <a:t>производствени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стандарти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екологични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изисквания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60" dirty="0">
                <a:latin typeface="Cambria"/>
                <a:cs typeface="Cambria"/>
              </a:rPr>
              <a:t>ЕС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60" dirty="0">
                <a:latin typeface="Cambria"/>
                <a:cs typeface="Cambria"/>
              </a:rPr>
              <a:t>подпомагане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уязвими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сектори.</a:t>
            </a:r>
            <a:endParaRPr sz="2400">
              <a:latin typeface="Cambria"/>
              <a:cs typeface="Camb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37503" y="4652771"/>
            <a:ext cx="2891028" cy="19888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306070"/>
            <a:ext cx="407416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310" dirty="0"/>
              <a:t>Д</a:t>
            </a:r>
            <a:r>
              <a:rPr spc="310" dirty="0"/>
              <a:t>ИРЕКТНИ</a:t>
            </a:r>
            <a:r>
              <a:rPr spc="265" dirty="0"/>
              <a:t> </a:t>
            </a:r>
            <a:r>
              <a:rPr spc="320" dirty="0"/>
              <a:t>ПЛАЩАНИЯ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402437" y="1225118"/>
            <a:ext cx="8061959" cy="4507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265" dirty="0">
                <a:latin typeface="Cambria"/>
                <a:cs typeface="Cambria"/>
              </a:rPr>
              <a:t>В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периода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2023-2027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г.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директните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плащания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35" dirty="0">
                <a:latin typeface="Cambria"/>
                <a:cs typeface="Cambria"/>
              </a:rPr>
              <a:t>осигуряват:</a:t>
            </a:r>
            <a:endParaRPr sz="2400">
              <a:latin typeface="Cambria"/>
              <a:cs typeface="Cambria"/>
            </a:endParaRPr>
          </a:p>
          <a:p>
            <a:pPr marL="286385" marR="504825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370205" algn="l"/>
                <a:tab pos="370840" algn="l"/>
              </a:tabLst>
            </a:pPr>
            <a:r>
              <a:rPr dirty="0"/>
              <a:t>	</a:t>
            </a:r>
            <a:r>
              <a:rPr sz="2400" spc="60" dirty="0">
                <a:latin typeface="Cambria"/>
                <a:cs typeface="Cambria"/>
              </a:rPr>
              <a:t>подкрепа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стабилизиране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30" dirty="0">
                <a:latin typeface="Cambria"/>
                <a:cs typeface="Cambria"/>
              </a:rPr>
              <a:t>селскостопанските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доходи;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40" dirty="0">
                <a:latin typeface="Cambria"/>
                <a:cs typeface="Cambria"/>
              </a:rPr>
              <a:t>ефективно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използване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природните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ресурси;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25" dirty="0">
                <a:latin typeface="Cambria"/>
                <a:cs typeface="Cambria"/>
              </a:rPr>
              <a:t>равнопоставеност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единния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пазар</a:t>
            </a:r>
            <a:r>
              <a:rPr sz="2400" spc="125" dirty="0">
                <a:latin typeface="Cambria"/>
                <a:cs typeface="Cambria"/>
              </a:rPr>
              <a:t> на </a:t>
            </a:r>
            <a:r>
              <a:rPr sz="2400" spc="245" dirty="0">
                <a:latin typeface="Cambria"/>
                <a:cs typeface="Cambria"/>
              </a:rPr>
              <a:t>ЕС;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65" dirty="0">
                <a:latin typeface="Cambria"/>
                <a:cs typeface="Cambria"/>
              </a:rPr>
              <a:t>компенсация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за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прилагането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високи</a:t>
            </a:r>
            <a:endParaRPr sz="2400">
              <a:latin typeface="Cambria"/>
              <a:cs typeface="Cambria"/>
            </a:endParaRPr>
          </a:p>
          <a:p>
            <a:pPr marL="286385">
              <a:lnSpc>
                <a:spcPct val="100000"/>
              </a:lnSpc>
            </a:pPr>
            <a:r>
              <a:rPr sz="2400" spc="20" dirty="0">
                <a:latin typeface="Cambria"/>
                <a:cs typeface="Cambria"/>
              </a:rPr>
              <a:t>производствени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стандарти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екологични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изисквания</a:t>
            </a:r>
            <a:endParaRPr sz="2400">
              <a:latin typeface="Cambria"/>
              <a:cs typeface="Cambria"/>
            </a:endParaRPr>
          </a:p>
          <a:p>
            <a:pPr marL="286385">
              <a:lnSpc>
                <a:spcPct val="100000"/>
              </a:lnSpc>
              <a:spcBef>
                <a:spcPts val="5"/>
              </a:spcBef>
            </a:pP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360" dirty="0">
                <a:latin typeface="Cambria"/>
                <a:cs typeface="Cambria"/>
              </a:rPr>
              <a:t>ЕС</a:t>
            </a:r>
            <a:endParaRPr sz="2400">
              <a:latin typeface="Cambria"/>
              <a:cs typeface="Cambria"/>
            </a:endParaRPr>
          </a:p>
          <a:p>
            <a:pPr marL="265430">
              <a:lnSpc>
                <a:spcPct val="100000"/>
              </a:lnSpc>
              <a:spcBef>
                <a:spcPts val="600"/>
              </a:spcBef>
            </a:pPr>
            <a:r>
              <a:rPr sz="2400" spc="70" dirty="0">
                <a:latin typeface="Cambria"/>
                <a:cs typeface="Cambria"/>
              </a:rPr>
              <a:t>и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60" dirty="0">
                <a:latin typeface="Cambria"/>
                <a:cs typeface="Cambria"/>
              </a:rPr>
              <a:t>подпомагане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65" dirty="0">
                <a:latin typeface="Cambria"/>
                <a:cs typeface="Cambria"/>
              </a:rPr>
              <a:t>уязвими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сектори.</a:t>
            </a:r>
            <a:endParaRPr sz="2400">
              <a:latin typeface="Cambria"/>
              <a:cs typeface="Camb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37503" y="4652771"/>
            <a:ext cx="2891028" cy="19888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761" y="761"/>
            <a:ext cx="0" cy="908050"/>
          </a:xfrm>
          <a:custGeom>
            <a:avLst/>
            <a:gdLst/>
            <a:ahLst/>
            <a:cxnLst/>
            <a:rect l="l" t="t" r="r" b="b"/>
            <a:pathLst>
              <a:path h="908050">
                <a:moveTo>
                  <a:pt x="0" y="0"/>
                </a:moveTo>
                <a:lnTo>
                  <a:pt x="0" y="907541"/>
                </a:lnTo>
              </a:path>
            </a:pathLst>
          </a:custGeom>
          <a:ln w="3175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7625" y="0"/>
            <a:ext cx="57150" cy="908685"/>
          </a:xfrm>
          <a:custGeom>
            <a:avLst/>
            <a:gdLst/>
            <a:ahLst/>
            <a:cxnLst/>
            <a:rect l="l" t="t" r="r" b="b"/>
            <a:pathLst>
              <a:path w="57150" h="908685">
                <a:moveTo>
                  <a:pt x="11430" y="0"/>
                </a:moveTo>
                <a:lnTo>
                  <a:pt x="0" y="0"/>
                </a:lnTo>
                <a:lnTo>
                  <a:pt x="0" y="908304"/>
                </a:lnTo>
                <a:lnTo>
                  <a:pt x="11430" y="908304"/>
                </a:lnTo>
                <a:lnTo>
                  <a:pt x="11430" y="0"/>
                </a:lnTo>
                <a:close/>
              </a:path>
              <a:path w="57150" h="908685">
                <a:moveTo>
                  <a:pt x="57150" y="0"/>
                </a:moveTo>
                <a:lnTo>
                  <a:pt x="22860" y="0"/>
                </a:lnTo>
                <a:lnTo>
                  <a:pt x="22860" y="908304"/>
                </a:lnTo>
                <a:lnTo>
                  <a:pt x="57150" y="908304"/>
                </a:lnTo>
                <a:lnTo>
                  <a:pt x="57150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35051" y="0"/>
            <a:ext cx="9109075" cy="6858000"/>
            <a:chOff x="35051" y="0"/>
            <a:chExt cx="9109075" cy="6858000"/>
          </a:xfrm>
        </p:grpSpPr>
        <p:sp>
          <p:nvSpPr>
            <p:cNvPr id="5" name="object 5"/>
            <p:cNvSpPr/>
            <p:nvPr/>
          </p:nvSpPr>
          <p:spPr>
            <a:xfrm>
              <a:off x="8839199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915399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525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5051" y="908303"/>
              <a:ext cx="8785860" cy="5949950"/>
            </a:xfrm>
            <a:custGeom>
              <a:avLst/>
              <a:gdLst/>
              <a:ahLst/>
              <a:cxnLst/>
              <a:rect l="l" t="t" r="r" b="b"/>
              <a:pathLst>
                <a:path w="8785860" h="5949950">
                  <a:moveTo>
                    <a:pt x="8785860" y="0"/>
                  </a:moveTo>
                  <a:lnTo>
                    <a:pt x="0" y="0"/>
                  </a:lnTo>
                  <a:lnTo>
                    <a:pt x="0" y="5949696"/>
                  </a:lnTo>
                  <a:lnTo>
                    <a:pt x="8785860" y="5949696"/>
                  </a:lnTo>
                  <a:lnTo>
                    <a:pt x="8785860" y="0"/>
                  </a:lnTo>
                  <a:close/>
                </a:path>
              </a:pathLst>
            </a:custGeom>
            <a:solidFill>
              <a:srgbClr val="FFE7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46303" y="174752"/>
            <a:ext cx="611949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400" dirty="0">
                <a:latin typeface="Cambria"/>
                <a:cs typeface="Cambria"/>
              </a:rPr>
              <a:t>О</a:t>
            </a:r>
            <a:r>
              <a:rPr b="1" spc="400" dirty="0">
                <a:latin typeface="Cambria"/>
                <a:cs typeface="Cambria"/>
              </a:rPr>
              <a:t>БЩА</a:t>
            </a:r>
            <a:r>
              <a:rPr b="1" spc="320" dirty="0">
                <a:latin typeface="Cambria"/>
                <a:cs typeface="Cambria"/>
              </a:rPr>
              <a:t> </a:t>
            </a:r>
            <a:r>
              <a:rPr b="1" spc="330" dirty="0">
                <a:latin typeface="Cambria"/>
                <a:cs typeface="Cambria"/>
              </a:rPr>
              <a:t>ОРГАНИЗАЦИЯ</a:t>
            </a:r>
            <a:r>
              <a:rPr b="1" spc="320" dirty="0">
                <a:latin typeface="Cambria"/>
                <a:cs typeface="Cambria"/>
              </a:rPr>
              <a:t> </a:t>
            </a:r>
            <a:r>
              <a:rPr b="1" spc="305" dirty="0">
                <a:latin typeface="Cambria"/>
                <a:cs typeface="Cambria"/>
              </a:rPr>
              <a:t>НА</a:t>
            </a:r>
            <a:r>
              <a:rPr b="1" spc="325" dirty="0">
                <a:latin typeface="Cambria"/>
                <a:cs typeface="Cambria"/>
              </a:rPr>
              <a:t> </a:t>
            </a:r>
            <a:r>
              <a:rPr b="1" spc="305" dirty="0">
                <a:latin typeface="Cambria"/>
                <a:cs typeface="Cambria"/>
              </a:rPr>
              <a:t>ПАЗАРА</a:t>
            </a:r>
            <a:endParaRPr sz="3000">
              <a:latin typeface="Cambria"/>
              <a:cs typeface="Cambri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4401" y="900810"/>
            <a:ext cx="8625840" cy="5557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ts val="2735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14" dirty="0">
                <a:latin typeface="Cambria"/>
                <a:cs typeface="Cambria"/>
              </a:rPr>
              <a:t>През </a:t>
            </a:r>
            <a:r>
              <a:rPr sz="2400" spc="35" dirty="0">
                <a:latin typeface="Cambria"/>
                <a:cs typeface="Cambria"/>
              </a:rPr>
              <a:t>последните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години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Общата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организация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endParaRPr sz="2400">
              <a:latin typeface="Cambria"/>
              <a:cs typeface="Cambria"/>
            </a:endParaRPr>
          </a:p>
          <a:p>
            <a:pPr marL="287020" marR="76200">
              <a:lnSpc>
                <a:spcPct val="89800"/>
              </a:lnSpc>
              <a:spcBef>
                <a:spcPts val="150"/>
              </a:spcBef>
            </a:pPr>
            <a:r>
              <a:rPr sz="2400" spc="110" dirty="0">
                <a:latin typeface="Cambria"/>
                <a:cs typeface="Cambria"/>
              </a:rPr>
              <a:t>пазара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доказа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-25" dirty="0">
                <a:latin typeface="Cambria"/>
                <a:cs typeface="Cambria"/>
              </a:rPr>
              <a:t>своето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значимо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място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в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10" dirty="0">
                <a:latin typeface="Cambria"/>
                <a:cs typeface="Cambria"/>
              </a:rPr>
              <a:t>ОСП.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45" dirty="0">
                <a:latin typeface="Cambria"/>
                <a:cs typeface="Cambria"/>
              </a:rPr>
              <a:t>Тя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съдържа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поредица </a:t>
            </a:r>
            <a:r>
              <a:rPr sz="2400" spc="90" dirty="0">
                <a:latin typeface="Cambria"/>
                <a:cs typeface="Cambria"/>
              </a:rPr>
              <a:t>механизми, </a:t>
            </a:r>
            <a:r>
              <a:rPr sz="2400" spc="-15" dirty="0">
                <a:latin typeface="Cambria"/>
                <a:cs typeface="Cambria"/>
              </a:rPr>
              <a:t>които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b="1" spc="120" dirty="0">
                <a:latin typeface="Cambria"/>
                <a:cs typeface="Cambria"/>
              </a:rPr>
              <a:t>насърчават </a:t>
            </a:r>
            <a:r>
              <a:rPr sz="2400" b="1" spc="125" dirty="0">
                <a:latin typeface="Cambria"/>
                <a:cs typeface="Cambria"/>
              </a:rPr>
              <a:t> конкурентоспособността</a:t>
            </a:r>
            <a:r>
              <a:rPr sz="2400" b="1" spc="190" dirty="0">
                <a:latin typeface="Cambria"/>
                <a:cs typeface="Cambria"/>
              </a:rPr>
              <a:t> </a:t>
            </a:r>
            <a:r>
              <a:rPr sz="2400" b="1" spc="165" dirty="0">
                <a:latin typeface="Cambria"/>
                <a:cs typeface="Cambria"/>
              </a:rPr>
              <a:t>на</a:t>
            </a:r>
            <a:r>
              <a:rPr sz="2400" b="1" spc="145" dirty="0">
                <a:latin typeface="Cambria"/>
                <a:cs typeface="Cambria"/>
              </a:rPr>
              <a:t> </a:t>
            </a:r>
            <a:r>
              <a:rPr sz="2400" b="1" spc="105" dirty="0">
                <a:latin typeface="Cambria"/>
                <a:cs typeface="Cambria"/>
              </a:rPr>
              <a:t>производството</a:t>
            </a:r>
            <a:r>
              <a:rPr sz="2400" b="1" spc="145" dirty="0">
                <a:latin typeface="Cambria"/>
                <a:cs typeface="Cambria"/>
              </a:rPr>
              <a:t> </a:t>
            </a:r>
            <a:r>
              <a:rPr sz="2400" b="1" spc="150" dirty="0">
                <a:latin typeface="Cambria"/>
                <a:cs typeface="Cambria"/>
              </a:rPr>
              <a:t>и</a:t>
            </a:r>
            <a:endParaRPr sz="2400">
              <a:latin typeface="Cambria"/>
              <a:cs typeface="Cambria"/>
            </a:endParaRPr>
          </a:p>
          <a:p>
            <a:pPr marL="287020" marR="170180">
              <a:lnSpc>
                <a:spcPts val="2590"/>
              </a:lnSpc>
              <a:spcBef>
                <a:spcPts val="40"/>
              </a:spcBef>
            </a:pPr>
            <a:r>
              <a:rPr sz="2400" b="1" spc="130" dirty="0">
                <a:latin typeface="Cambria"/>
                <a:cs typeface="Cambria"/>
              </a:rPr>
              <a:t>регулират</a:t>
            </a:r>
            <a:r>
              <a:rPr sz="2400" b="1" spc="145" dirty="0">
                <a:latin typeface="Cambria"/>
                <a:cs typeface="Cambria"/>
              </a:rPr>
              <a:t> </a:t>
            </a:r>
            <a:r>
              <a:rPr sz="2400" b="1" spc="165" dirty="0">
                <a:latin typeface="Cambria"/>
                <a:cs typeface="Cambria"/>
              </a:rPr>
              <a:t>пазара</a:t>
            </a:r>
            <a:r>
              <a:rPr sz="2400" b="1" spc="145" dirty="0">
                <a:latin typeface="Cambria"/>
                <a:cs typeface="Cambria"/>
              </a:rPr>
              <a:t> </a:t>
            </a:r>
            <a:r>
              <a:rPr sz="2400" b="1" spc="165" dirty="0">
                <a:latin typeface="Cambria"/>
                <a:cs typeface="Cambria"/>
              </a:rPr>
              <a:t>на</a:t>
            </a:r>
            <a:r>
              <a:rPr sz="2400" b="1" spc="160" dirty="0">
                <a:latin typeface="Cambria"/>
                <a:cs typeface="Cambria"/>
              </a:rPr>
              <a:t> </a:t>
            </a:r>
            <a:r>
              <a:rPr sz="2400" b="1" spc="105" dirty="0">
                <a:latin typeface="Cambria"/>
                <a:cs typeface="Cambria"/>
              </a:rPr>
              <a:t>чувствителните</a:t>
            </a:r>
            <a:r>
              <a:rPr sz="2400" b="1" spc="155" dirty="0">
                <a:latin typeface="Cambria"/>
                <a:cs typeface="Cambria"/>
              </a:rPr>
              <a:t> </a:t>
            </a:r>
            <a:r>
              <a:rPr sz="2400" b="1" spc="120" dirty="0">
                <a:latin typeface="Cambria"/>
                <a:cs typeface="Cambria"/>
              </a:rPr>
              <a:t>продукти</a:t>
            </a:r>
            <a:r>
              <a:rPr sz="2400" b="1" spc="17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 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рамките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0" dirty="0">
                <a:latin typeface="Cambria"/>
                <a:cs typeface="Cambria"/>
              </a:rPr>
              <a:t>ЕС.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Тези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механизми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b="1" spc="114" dirty="0">
                <a:latin typeface="Cambria"/>
                <a:cs typeface="Cambria"/>
              </a:rPr>
              <a:t>предлагат</a:t>
            </a:r>
            <a:r>
              <a:rPr sz="2400" b="1" spc="155" dirty="0">
                <a:latin typeface="Cambria"/>
                <a:cs typeface="Cambria"/>
              </a:rPr>
              <a:t> </a:t>
            </a:r>
            <a:r>
              <a:rPr sz="2400" b="1" spc="145" dirty="0">
                <a:latin typeface="Cambria"/>
                <a:cs typeface="Cambria"/>
              </a:rPr>
              <a:t>гаранции</a:t>
            </a:r>
            <a:endParaRPr sz="2400">
              <a:latin typeface="Cambria"/>
              <a:cs typeface="Cambria"/>
            </a:endParaRPr>
          </a:p>
          <a:p>
            <a:pPr marL="287020" marR="19050">
              <a:lnSpc>
                <a:spcPts val="2590"/>
              </a:lnSpc>
              <a:spcBef>
                <a:spcPts val="15"/>
              </a:spcBef>
            </a:pPr>
            <a:r>
              <a:rPr sz="2400" spc="30" dirty="0">
                <a:latin typeface="Cambria"/>
                <a:cs typeface="Cambria"/>
              </a:rPr>
              <a:t>в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зависимост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-70" dirty="0">
                <a:latin typeface="Cambria"/>
                <a:cs typeface="Cambria"/>
              </a:rPr>
              <a:t>от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спецификата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съответните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продукти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затова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са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важни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значението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10" dirty="0">
                <a:latin typeface="Cambria"/>
                <a:cs typeface="Cambria"/>
              </a:rPr>
              <a:t>ОСП.</a:t>
            </a:r>
            <a:endParaRPr sz="2400">
              <a:latin typeface="Cambria"/>
              <a:cs typeface="Cambria"/>
            </a:endParaRPr>
          </a:p>
          <a:p>
            <a:pPr marL="287020" marR="5080" indent="-274320">
              <a:lnSpc>
                <a:spcPct val="90200"/>
              </a:lnSpc>
              <a:spcBef>
                <a:spcPts val="55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60" dirty="0">
                <a:latin typeface="Cambria"/>
                <a:cs typeface="Cambria"/>
              </a:rPr>
              <a:t>Разработва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b="1" spc="150" dirty="0">
                <a:latin typeface="Cambria"/>
                <a:cs typeface="Cambria"/>
              </a:rPr>
              <a:t>правна</a:t>
            </a:r>
            <a:r>
              <a:rPr sz="2400" b="1" spc="160" dirty="0">
                <a:latin typeface="Cambria"/>
                <a:cs typeface="Cambria"/>
              </a:rPr>
              <a:t> </a:t>
            </a:r>
            <a:r>
              <a:rPr sz="2400" b="1" spc="150" dirty="0">
                <a:latin typeface="Cambria"/>
                <a:cs typeface="Cambria"/>
              </a:rPr>
              <a:t>база</a:t>
            </a:r>
            <a:r>
              <a:rPr sz="2400" spc="150" dirty="0">
                <a:latin typeface="Cambria"/>
                <a:cs typeface="Cambria"/>
              </a:rPr>
              <a:t>,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която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дава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възможност 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земеделските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производители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да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знаят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50" dirty="0">
                <a:latin typeface="Cambria"/>
                <a:cs typeface="Cambria"/>
              </a:rPr>
              <a:t>какво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могат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разчитат.</a:t>
            </a:r>
            <a:endParaRPr sz="2400">
              <a:latin typeface="Cambria"/>
              <a:cs typeface="Cambria"/>
            </a:endParaRPr>
          </a:p>
          <a:p>
            <a:pPr marL="287020" marR="1151255" indent="-274320">
              <a:lnSpc>
                <a:spcPts val="2590"/>
              </a:lnSpc>
              <a:spcBef>
                <a:spcPts val="63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85" dirty="0">
                <a:latin typeface="Cambria"/>
                <a:cs typeface="Cambria"/>
              </a:rPr>
              <a:t>Създават </a:t>
            </a:r>
            <a:r>
              <a:rPr sz="2400" spc="15" dirty="0">
                <a:latin typeface="Cambria"/>
                <a:cs typeface="Cambria"/>
              </a:rPr>
              <a:t>се </a:t>
            </a:r>
            <a:r>
              <a:rPr sz="2400" spc="25" dirty="0">
                <a:latin typeface="Cambria"/>
                <a:cs typeface="Cambria"/>
              </a:rPr>
              <a:t>възможности </a:t>
            </a:r>
            <a:r>
              <a:rPr sz="2400" spc="90" dirty="0">
                <a:latin typeface="Cambria"/>
                <a:cs typeface="Cambria"/>
              </a:rPr>
              <a:t>за </a:t>
            </a:r>
            <a:r>
              <a:rPr sz="2400" dirty="0">
                <a:latin typeface="Cambria"/>
                <a:cs typeface="Cambria"/>
              </a:rPr>
              <a:t>тяхното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b="1" spc="140" dirty="0">
                <a:latin typeface="Cambria"/>
                <a:cs typeface="Cambria"/>
              </a:rPr>
              <a:t>прилагане </a:t>
            </a:r>
            <a:r>
              <a:rPr sz="2400" b="1" spc="-515" dirty="0">
                <a:latin typeface="Cambria"/>
                <a:cs typeface="Cambria"/>
              </a:rPr>
              <a:t> </a:t>
            </a:r>
            <a:r>
              <a:rPr sz="2400" b="1" spc="125" dirty="0">
                <a:latin typeface="Cambria"/>
                <a:cs typeface="Cambria"/>
              </a:rPr>
              <a:t>съобразно</a:t>
            </a:r>
            <a:r>
              <a:rPr sz="2400" b="1" spc="170" dirty="0">
                <a:latin typeface="Cambria"/>
                <a:cs typeface="Cambria"/>
              </a:rPr>
              <a:t> </a:t>
            </a:r>
            <a:r>
              <a:rPr sz="2400" b="1" spc="145" dirty="0">
                <a:latin typeface="Cambria"/>
                <a:cs typeface="Cambria"/>
              </a:rPr>
              <a:t>спецификата</a:t>
            </a:r>
            <a:r>
              <a:rPr sz="2400" b="1" spc="150" dirty="0">
                <a:latin typeface="Cambria"/>
                <a:cs typeface="Cambria"/>
              </a:rPr>
              <a:t> </a:t>
            </a:r>
            <a:r>
              <a:rPr sz="2400" b="1" spc="165" dirty="0">
                <a:latin typeface="Cambria"/>
                <a:cs typeface="Cambria"/>
              </a:rPr>
              <a:t>на</a:t>
            </a:r>
            <a:r>
              <a:rPr sz="2400" b="1" spc="150" dirty="0">
                <a:latin typeface="Cambria"/>
                <a:cs typeface="Cambria"/>
              </a:rPr>
              <a:t> </a:t>
            </a:r>
            <a:r>
              <a:rPr sz="2400" b="1" spc="135" dirty="0">
                <a:latin typeface="Cambria"/>
                <a:cs typeface="Cambria"/>
              </a:rPr>
              <a:t>ситуацията</a:t>
            </a:r>
            <a:r>
              <a:rPr sz="2400" b="1" spc="175" dirty="0">
                <a:latin typeface="Cambria"/>
                <a:cs typeface="Cambria"/>
              </a:rPr>
              <a:t> </a:t>
            </a:r>
            <a:r>
              <a:rPr sz="2400" b="1" spc="65" dirty="0">
                <a:latin typeface="Cambria"/>
                <a:cs typeface="Cambria"/>
              </a:rPr>
              <a:t>в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ts val="2555"/>
              </a:lnSpc>
            </a:pPr>
            <a:r>
              <a:rPr sz="2400" b="1" spc="90" dirty="0">
                <a:latin typeface="Cambria"/>
                <a:cs typeface="Cambria"/>
              </a:rPr>
              <a:t>отделните</a:t>
            </a:r>
            <a:r>
              <a:rPr sz="2400" b="1" spc="145" dirty="0">
                <a:latin typeface="Cambria"/>
                <a:cs typeface="Cambria"/>
              </a:rPr>
              <a:t> </a:t>
            </a:r>
            <a:r>
              <a:rPr sz="2400" b="1" spc="130" dirty="0">
                <a:latin typeface="Cambria"/>
                <a:cs typeface="Cambria"/>
              </a:rPr>
              <a:t>държави</a:t>
            </a:r>
            <a:r>
              <a:rPr sz="2400" b="1" spc="155" dirty="0">
                <a:latin typeface="Cambria"/>
                <a:cs typeface="Cambria"/>
              </a:rPr>
              <a:t> </a:t>
            </a:r>
            <a:r>
              <a:rPr sz="2400" b="1" spc="114" dirty="0">
                <a:latin typeface="Cambria"/>
                <a:cs typeface="Cambria"/>
              </a:rPr>
              <a:t>членки</a:t>
            </a:r>
            <a:r>
              <a:rPr sz="2400" spc="114" dirty="0">
                <a:latin typeface="Cambria"/>
                <a:cs typeface="Cambria"/>
              </a:rPr>
              <a:t>.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ts val="2735"/>
              </a:lnSpc>
              <a:spcBef>
                <a:spcPts val="31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b="1" spc="175" dirty="0">
                <a:latin typeface="Cambria"/>
                <a:cs typeface="Cambria"/>
              </a:rPr>
              <a:t>Залага</a:t>
            </a:r>
            <a:r>
              <a:rPr sz="2400" b="1" spc="145" dirty="0">
                <a:latin typeface="Cambria"/>
                <a:cs typeface="Cambria"/>
              </a:rPr>
              <a:t> </a:t>
            </a:r>
            <a:r>
              <a:rPr sz="2400" b="1" spc="155" dirty="0">
                <a:latin typeface="Cambria"/>
                <a:cs typeface="Cambria"/>
              </a:rPr>
              <a:t>се </a:t>
            </a:r>
            <a:r>
              <a:rPr sz="2400" b="1" spc="170" dirty="0">
                <a:latin typeface="Cambria"/>
                <a:cs typeface="Cambria"/>
              </a:rPr>
              <a:t>на</a:t>
            </a:r>
            <a:r>
              <a:rPr sz="2400" b="1" spc="145" dirty="0">
                <a:latin typeface="Cambria"/>
                <a:cs typeface="Cambria"/>
              </a:rPr>
              <a:t> </a:t>
            </a:r>
            <a:r>
              <a:rPr sz="2400" b="1" spc="95" dirty="0">
                <a:latin typeface="Cambria"/>
                <a:cs typeface="Cambria"/>
              </a:rPr>
              <a:t>по</a:t>
            </a:r>
            <a:r>
              <a:rPr sz="2400" b="1" spc="95" dirty="0">
                <a:latin typeface="Tahoma"/>
                <a:cs typeface="Tahoma"/>
              </a:rPr>
              <a:t>-</a:t>
            </a:r>
            <a:r>
              <a:rPr sz="2400" b="1" spc="95" dirty="0">
                <a:latin typeface="Cambria"/>
                <a:cs typeface="Cambria"/>
              </a:rPr>
              <a:t>интензивно</a:t>
            </a:r>
            <a:r>
              <a:rPr sz="2400" b="1" spc="140" dirty="0">
                <a:latin typeface="Cambria"/>
                <a:cs typeface="Cambria"/>
              </a:rPr>
              <a:t> </a:t>
            </a:r>
            <a:r>
              <a:rPr sz="2400" b="1" spc="130" dirty="0">
                <a:latin typeface="Cambria"/>
                <a:cs typeface="Cambria"/>
              </a:rPr>
              <a:t>насърчаване</a:t>
            </a:r>
            <a:r>
              <a:rPr sz="2400" b="1" spc="175" dirty="0">
                <a:latin typeface="Cambria"/>
                <a:cs typeface="Cambria"/>
              </a:rPr>
              <a:t> </a:t>
            </a:r>
            <a:r>
              <a:rPr sz="2400" b="1" spc="165" dirty="0">
                <a:latin typeface="Cambria"/>
                <a:cs typeface="Cambria"/>
              </a:rPr>
              <a:t>на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ts val="2735"/>
              </a:lnSpc>
            </a:pPr>
            <a:r>
              <a:rPr sz="2400" b="1" spc="110" dirty="0">
                <a:latin typeface="Cambria"/>
                <a:cs typeface="Cambria"/>
              </a:rPr>
              <a:t>късите</a:t>
            </a:r>
            <a:r>
              <a:rPr sz="2400" b="1" spc="145" dirty="0">
                <a:latin typeface="Cambria"/>
                <a:cs typeface="Cambria"/>
              </a:rPr>
              <a:t> </a:t>
            </a:r>
            <a:r>
              <a:rPr sz="2400" b="1" spc="114" dirty="0">
                <a:latin typeface="Cambria"/>
                <a:cs typeface="Cambria"/>
              </a:rPr>
              <a:t>вериги</a:t>
            </a:r>
            <a:r>
              <a:rPr sz="2400" b="1" spc="125" dirty="0">
                <a:latin typeface="Cambria"/>
                <a:cs typeface="Cambria"/>
              </a:rPr>
              <a:t> </a:t>
            </a:r>
            <a:r>
              <a:rPr sz="2400" b="1" spc="150" dirty="0">
                <a:latin typeface="Cambria"/>
                <a:cs typeface="Cambria"/>
              </a:rPr>
              <a:t>за</a:t>
            </a:r>
            <a:r>
              <a:rPr sz="2400" b="1" spc="140" dirty="0">
                <a:latin typeface="Cambria"/>
                <a:cs typeface="Cambria"/>
              </a:rPr>
              <a:t> </a:t>
            </a:r>
            <a:r>
              <a:rPr sz="2400" b="1" spc="120" dirty="0">
                <a:latin typeface="Cambria"/>
                <a:cs typeface="Cambria"/>
              </a:rPr>
              <a:t>доставка</a:t>
            </a:r>
            <a:r>
              <a:rPr sz="2400" spc="120" dirty="0">
                <a:latin typeface="Cambria"/>
                <a:cs typeface="Cambria"/>
              </a:rPr>
              <a:t>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3088" y="761"/>
            <a:ext cx="8460105" cy="6858000"/>
            <a:chOff x="323088" y="761"/>
            <a:chExt cx="8460105" cy="6858000"/>
          </a:xfrm>
        </p:grpSpPr>
        <p:sp>
          <p:nvSpPr>
            <p:cNvPr id="3" name="object 3"/>
            <p:cNvSpPr/>
            <p:nvPr/>
          </p:nvSpPr>
          <p:spPr>
            <a:xfrm>
              <a:off x="8763761" y="761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8100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23088" y="765048"/>
              <a:ext cx="8425180" cy="5709285"/>
            </a:xfrm>
            <a:custGeom>
              <a:avLst/>
              <a:gdLst/>
              <a:ahLst/>
              <a:cxnLst/>
              <a:rect l="l" t="t" r="r" b="b"/>
              <a:pathLst>
                <a:path w="8425180" h="5709285">
                  <a:moveTo>
                    <a:pt x="8424672" y="0"/>
                  </a:moveTo>
                  <a:lnTo>
                    <a:pt x="0" y="0"/>
                  </a:lnTo>
                  <a:lnTo>
                    <a:pt x="0" y="5708904"/>
                  </a:lnTo>
                  <a:lnTo>
                    <a:pt x="8424672" y="5708904"/>
                  </a:lnTo>
                  <a:lnTo>
                    <a:pt x="8424672" y="0"/>
                  </a:lnTo>
                  <a:close/>
                </a:path>
              </a:pathLst>
            </a:custGeom>
            <a:solidFill>
              <a:srgbClr val="E2EA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7625" y="0"/>
            <a:ext cx="57150" cy="6858000"/>
          </a:xfrm>
          <a:custGeom>
            <a:avLst/>
            <a:gdLst/>
            <a:ahLst/>
            <a:cxnLst/>
            <a:rect l="l" t="t" r="r" b="b"/>
            <a:pathLst>
              <a:path w="57150" h="6858000">
                <a:moveTo>
                  <a:pt x="11430" y="0"/>
                </a:moveTo>
                <a:lnTo>
                  <a:pt x="0" y="0"/>
                </a:lnTo>
                <a:lnTo>
                  <a:pt x="0" y="6858000"/>
                </a:lnTo>
                <a:lnTo>
                  <a:pt x="11430" y="6858000"/>
                </a:lnTo>
                <a:lnTo>
                  <a:pt x="11430" y="0"/>
                </a:lnTo>
                <a:close/>
              </a:path>
              <a:path w="57150" h="6858000">
                <a:moveTo>
                  <a:pt x="57150" y="0"/>
                </a:moveTo>
                <a:lnTo>
                  <a:pt x="22860" y="0"/>
                </a:lnTo>
                <a:lnTo>
                  <a:pt x="22860" y="6858000"/>
                </a:lnTo>
                <a:lnTo>
                  <a:pt x="57150" y="6858000"/>
                </a:lnTo>
                <a:lnTo>
                  <a:pt x="57150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8000"/>
            <a:chOff x="8839200" y="0"/>
            <a:chExt cx="304800" cy="6858000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5400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525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74370" y="183641"/>
            <a:ext cx="490728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345" dirty="0">
                <a:latin typeface="Cambria"/>
                <a:cs typeface="Cambria"/>
              </a:rPr>
              <a:t>У</a:t>
            </a:r>
            <a:r>
              <a:rPr b="1" spc="345" dirty="0">
                <a:latin typeface="Cambria"/>
                <a:cs typeface="Cambria"/>
              </a:rPr>
              <a:t>ПРАВЛЕНИЕ</a:t>
            </a:r>
            <a:r>
              <a:rPr b="1" spc="315" dirty="0">
                <a:latin typeface="Cambria"/>
                <a:cs typeface="Cambria"/>
              </a:rPr>
              <a:t> </a:t>
            </a:r>
            <a:r>
              <a:rPr b="1" spc="305" dirty="0">
                <a:latin typeface="Cambria"/>
                <a:cs typeface="Cambria"/>
              </a:rPr>
              <a:t>НА</a:t>
            </a:r>
            <a:r>
              <a:rPr b="1" spc="310" dirty="0">
                <a:latin typeface="Cambria"/>
                <a:cs typeface="Cambria"/>
              </a:rPr>
              <a:t> </a:t>
            </a:r>
            <a:r>
              <a:rPr b="1" spc="330" dirty="0">
                <a:latin typeface="Cambria"/>
                <a:cs typeface="Cambria"/>
              </a:rPr>
              <a:t>КРИЗИТЕ</a:t>
            </a:r>
            <a:endParaRPr sz="30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2437" y="756920"/>
            <a:ext cx="8255000" cy="555879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86385" marR="5080" indent="-274320">
              <a:lnSpc>
                <a:spcPts val="2590"/>
              </a:lnSpc>
              <a:spcBef>
                <a:spcPts val="42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95" dirty="0">
                <a:latin typeface="Cambria"/>
                <a:cs typeface="Cambria"/>
              </a:rPr>
              <a:t>Едно </a:t>
            </a:r>
            <a:r>
              <a:rPr sz="2400" spc="-70" dirty="0">
                <a:latin typeface="Cambria"/>
                <a:cs typeface="Cambria"/>
              </a:rPr>
              <a:t>от</a:t>
            </a:r>
            <a:r>
              <a:rPr sz="2400" spc="-6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предизвикателствата </a:t>
            </a:r>
            <a:r>
              <a:rPr sz="2400" spc="55" dirty="0">
                <a:latin typeface="Cambria"/>
                <a:cs typeface="Cambria"/>
              </a:rPr>
              <a:t>пред </a:t>
            </a:r>
            <a:r>
              <a:rPr sz="2400" spc="350" dirty="0">
                <a:latin typeface="Cambria"/>
                <a:cs typeface="Cambria"/>
              </a:rPr>
              <a:t>ОСП </a:t>
            </a:r>
            <a:r>
              <a:rPr sz="2400" spc="50" dirty="0">
                <a:latin typeface="Cambria"/>
                <a:cs typeface="Cambria"/>
              </a:rPr>
              <a:t>след </a:t>
            </a:r>
            <a:r>
              <a:rPr sz="2400" dirty="0">
                <a:latin typeface="Cambria"/>
                <a:cs typeface="Cambria"/>
              </a:rPr>
              <a:t>2020 </a:t>
            </a:r>
            <a:r>
              <a:rPr sz="2400" spc="100" dirty="0">
                <a:latin typeface="Cambria"/>
                <a:cs typeface="Cambria"/>
              </a:rPr>
              <a:t>г. </a:t>
            </a:r>
            <a:r>
              <a:rPr sz="2400" spc="25" dirty="0">
                <a:latin typeface="Cambria"/>
                <a:cs typeface="Cambria"/>
              </a:rPr>
              <a:t>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увеличаването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устойчивостта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земеделския</a:t>
            </a:r>
            <a:endParaRPr sz="2400">
              <a:latin typeface="Cambria"/>
              <a:cs typeface="Cambria"/>
            </a:endParaRPr>
          </a:p>
          <a:p>
            <a:pPr marL="286385">
              <a:lnSpc>
                <a:spcPts val="2555"/>
              </a:lnSpc>
            </a:pPr>
            <a:r>
              <a:rPr sz="2400" dirty="0">
                <a:latin typeface="Cambria"/>
                <a:cs typeface="Cambria"/>
              </a:rPr>
              <a:t>сектор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цел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справяне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бъдещите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кризи.</a:t>
            </a:r>
            <a:endParaRPr sz="2400">
              <a:latin typeface="Cambria"/>
              <a:cs typeface="Cambria"/>
            </a:endParaRPr>
          </a:p>
          <a:p>
            <a:pPr marL="286385" marR="452755" indent="-274320">
              <a:lnSpc>
                <a:spcPts val="2590"/>
              </a:lnSpc>
              <a:spcBef>
                <a:spcPts val="64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355" dirty="0">
                <a:latin typeface="Cambria"/>
                <a:cs typeface="Cambria"/>
              </a:rPr>
              <a:t>ОСП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търси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средносрочни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решения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създаване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механизъм </a:t>
            </a:r>
            <a:r>
              <a:rPr sz="2400" spc="90" dirty="0">
                <a:latin typeface="Cambria"/>
                <a:cs typeface="Cambria"/>
              </a:rPr>
              <a:t>за прилагане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55" dirty="0">
                <a:latin typeface="Cambria"/>
                <a:cs typeface="Cambria"/>
              </a:rPr>
              <a:t>комплекс </a:t>
            </a:r>
            <a:r>
              <a:rPr sz="2400" spc="-70" dirty="0">
                <a:latin typeface="Cambria"/>
                <a:cs typeface="Cambria"/>
              </a:rPr>
              <a:t>от</a:t>
            </a:r>
            <a:r>
              <a:rPr sz="2400" spc="-6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взаимно 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допълващи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се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мерки,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които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прилагат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-25" dirty="0">
                <a:latin typeface="Cambria"/>
                <a:cs typeface="Cambria"/>
              </a:rPr>
              <a:t>до</a:t>
            </a:r>
            <a:endParaRPr sz="2400">
              <a:latin typeface="Cambria"/>
              <a:cs typeface="Cambria"/>
            </a:endParaRPr>
          </a:p>
          <a:p>
            <a:pPr marL="286385" marR="548005">
              <a:lnSpc>
                <a:spcPts val="2590"/>
              </a:lnSpc>
              <a:spcBef>
                <a:spcPts val="10"/>
              </a:spcBef>
            </a:pPr>
            <a:r>
              <a:rPr sz="2400" spc="40" dirty="0">
                <a:latin typeface="Cambria"/>
                <a:cs typeface="Cambria"/>
              </a:rPr>
              <a:t>постигане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трайно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възстановяване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нивата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цените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стабилизиране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пазара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продуктите.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ts val="2735"/>
              </a:lnSpc>
              <a:spcBef>
                <a:spcPts val="27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75" dirty="0">
                <a:latin typeface="Cambria"/>
                <a:cs typeface="Cambria"/>
              </a:rPr>
              <a:t>Осигуряват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нови,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гъвкави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бързоприложими</a:t>
            </a:r>
            <a:endParaRPr sz="2400">
              <a:latin typeface="Cambria"/>
              <a:cs typeface="Cambria"/>
            </a:endParaRPr>
          </a:p>
          <a:p>
            <a:pPr marL="286385">
              <a:lnSpc>
                <a:spcPts val="2595"/>
              </a:lnSpc>
            </a:pPr>
            <a:r>
              <a:rPr sz="2400" spc="45" dirty="0">
                <a:latin typeface="Cambria"/>
                <a:cs typeface="Cambria"/>
              </a:rPr>
              <a:t>инструменти,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които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подкрепят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фермерите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при</a:t>
            </a:r>
            <a:endParaRPr sz="2400">
              <a:latin typeface="Cambria"/>
              <a:cs typeface="Cambria"/>
            </a:endParaRPr>
          </a:p>
          <a:p>
            <a:pPr marL="286385" marR="235585">
              <a:lnSpc>
                <a:spcPts val="2590"/>
              </a:lnSpc>
              <a:spcBef>
                <a:spcPts val="185"/>
              </a:spcBef>
            </a:pPr>
            <a:r>
              <a:rPr sz="2400" spc="95" dirty="0">
                <a:latin typeface="Cambria"/>
                <a:cs typeface="Cambria"/>
              </a:rPr>
              <a:t>пазарни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кризи,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като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правото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вземане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решения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предоставя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самите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държави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членки.</a:t>
            </a:r>
            <a:endParaRPr sz="2400">
              <a:latin typeface="Cambria"/>
              <a:cs typeface="Cambria"/>
            </a:endParaRPr>
          </a:p>
          <a:p>
            <a:pPr marL="286385" marR="232410" indent="-274320">
              <a:lnSpc>
                <a:spcPct val="90000"/>
              </a:lnSpc>
              <a:spcBef>
                <a:spcPts val="56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85" dirty="0">
                <a:latin typeface="Cambria"/>
                <a:cs typeface="Cambria"/>
              </a:rPr>
              <a:t>Създават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ясни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правила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за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разходване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резерва,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така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че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средствата,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предназначени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справяне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 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извънредни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ситуации,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бъдат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лесно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достъпни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 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оптимално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разпределени.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4370" y="183641"/>
            <a:ext cx="716280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000" b="1" spc="350" dirty="0">
                <a:latin typeface="Cambria"/>
                <a:cs typeface="Cambria"/>
              </a:rPr>
              <a:t>В</a:t>
            </a:r>
            <a:r>
              <a:rPr b="1" spc="350" dirty="0">
                <a:latin typeface="Cambria"/>
                <a:cs typeface="Cambria"/>
              </a:rPr>
              <a:t>ЕРИГА </a:t>
            </a:r>
            <a:r>
              <a:rPr b="1" spc="300" dirty="0">
                <a:latin typeface="Cambria"/>
                <a:cs typeface="Cambria"/>
              </a:rPr>
              <a:t>НА</a:t>
            </a:r>
            <a:r>
              <a:rPr b="1" spc="325" dirty="0">
                <a:latin typeface="Cambria"/>
                <a:cs typeface="Cambria"/>
              </a:rPr>
              <a:t> ДОСТАВКИТЕ</a:t>
            </a:r>
            <a:r>
              <a:rPr b="1" spc="350" dirty="0">
                <a:latin typeface="Cambria"/>
                <a:cs typeface="Cambria"/>
              </a:rPr>
              <a:t> И</a:t>
            </a:r>
            <a:r>
              <a:rPr b="1" spc="325" dirty="0">
                <a:latin typeface="Cambria"/>
                <a:cs typeface="Cambria"/>
              </a:rPr>
              <a:t> </a:t>
            </a:r>
            <a:r>
              <a:rPr b="1" spc="350" dirty="0">
                <a:latin typeface="Cambria"/>
                <a:cs typeface="Cambria"/>
              </a:rPr>
              <a:t>НЕЛОЯЛНИ </a:t>
            </a:r>
            <a:r>
              <a:rPr b="1" spc="-515" dirty="0">
                <a:latin typeface="Cambria"/>
                <a:cs typeface="Cambria"/>
              </a:rPr>
              <a:t> </a:t>
            </a:r>
            <a:r>
              <a:rPr b="1" spc="340" dirty="0">
                <a:latin typeface="Cambria"/>
                <a:cs typeface="Cambria"/>
              </a:rPr>
              <a:t>ТЪРГОВСКИ</a:t>
            </a:r>
            <a:r>
              <a:rPr b="1" spc="310" dirty="0">
                <a:latin typeface="Cambria"/>
                <a:cs typeface="Cambria"/>
              </a:rPr>
              <a:t> </a:t>
            </a:r>
            <a:r>
              <a:rPr b="1" spc="315" dirty="0">
                <a:latin typeface="Cambria"/>
                <a:cs typeface="Cambria"/>
              </a:rPr>
              <a:t>ПРАКТИКИ</a:t>
            </a:r>
            <a:r>
              <a:rPr b="1" spc="360" dirty="0">
                <a:latin typeface="Cambria"/>
                <a:cs typeface="Cambria"/>
              </a:rPr>
              <a:t> </a:t>
            </a:r>
            <a:r>
              <a:rPr sz="3000" b="1" spc="210" dirty="0">
                <a:latin typeface="Cambria"/>
                <a:cs typeface="Cambria"/>
              </a:rPr>
              <a:t>(НТП)</a:t>
            </a:r>
            <a:endParaRPr sz="3000">
              <a:latin typeface="Cambria"/>
              <a:cs typeface="Cambr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51459" y="1629155"/>
            <a:ext cx="8425180" cy="4897120"/>
          </a:xfrm>
          <a:custGeom>
            <a:avLst/>
            <a:gdLst/>
            <a:ahLst/>
            <a:cxnLst/>
            <a:rect l="l" t="t" r="r" b="b"/>
            <a:pathLst>
              <a:path w="8425180" h="4897120">
                <a:moveTo>
                  <a:pt x="8424672" y="0"/>
                </a:moveTo>
                <a:lnTo>
                  <a:pt x="0" y="0"/>
                </a:lnTo>
                <a:lnTo>
                  <a:pt x="0" y="4896612"/>
                </a:lnTo>
                <a:lnTo>
                  <a:pt x="8424672" y="4896612"/>
                </a:lnTo>
                <a:lnTo>
                  <a:pt x="8424672" y="0"/>
                </a:lnTo>
                <a:close/>
              </a:path>
            </a:pathLst>
          </a:custGeom>
          <a:solidFill>
            <a:srgbClr val="FCF5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0200" y="1621028"/>
            <a:ext cx="8118475" cy="47478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87020" marR="74930" indent="-274955">
              <a:lnSpc>
                <a:spcPts val="2590"/>
              </a:lnSpc>
              <a:spcBef>
                <a:spcPts val="42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45" dirty="0">
                <a:latin typeface="Cambria"/>
                <a:cs typeface="Cambria"/>
              </a:rPr>
              <a:t>Дългосрочните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перспективи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селско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стопанство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ще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подобрят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само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ако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подобри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ts val="2415"/>
              </a:lnSpc>
            </a:pPr>
            <a:r>
              <a:rPr sz="2400" spc="10" dirty="0">
                <a:latin typeface="Cambria"/>
                <a:cs typeface="Cambria"/>
              </a:rPr>
              <a:t>конкурентоспособността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производството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endParaRPr sz="2400">
              <a:latin typeface="Cambria"/>
              <a:cs typeface="Cambria"/>
            </a:endParaRPr>
          </a:p>
          <a:p>
            <a:pPr marL="287020" marR="552450">
              <a:lnSpc>
                <a:spcPts val="2590"/>
              </a:lnSpc>
              <a:spcBef>
                <a:spcPts val="185"/>
              </a:spcBef>
            </a:pPr>
            <a:r>
              <a:rPr sz="2400" spc="60" dirty="0">
                <a:latin typeface="Cambria"/>
                <a:cs typeface="Cambria"/>
              </a:rPr>
              <a:t>повиши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делът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за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земеделските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производители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добавената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стойност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по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веригата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доставки.</a:t>
            </a:r>
            <a:endParaRPr sz="2400">
              <a:latin typeface="Cambria"/>
              <a:cs typeface="Cambria"/>
            </a:endParaRPr>
          </a:p>
          <a:p>
            <a:pPr marL="287020" indent="-274955">
              <a:lnSpc>
                <a:spcPts val="2740"/>
              </a:lnSpc>
              <a:spcBef>
                <a:spcPts val="27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380" dirty="0">
                <a:latin typeface="Cambria"/>
                <a:cs typeface="Cambria"/>
              </a:rPr>
              <a:t>С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цел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укрепване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позициите</a:t>
            </a:r>
            <a:r>
              <a:rPr sz="2400" spc="125" dirty="0">
                <a:latin typeface="Cambria"/>
                <a:cs typeface="Cambria"/>
              </a:rPr>
              <a:t> на </a:t>
            </a:r>
            <a:r>
              <a:rPr sz="2400" spc="40" dirty="0">
                <a:latin typeface="Cambria"/>
                <a:cs typeface="Cambria"/>
              </a:rPr>
              <a:t>земеделските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ts val="2595"/>
              </a:lnSpc>
            </a:pPr>
            <a:r>
              <a:rPr sz="2400" spc="30" dirty="0">
                <a:latin typeface="Cambria"/>
                <a:cs typeface="Cambria"/>
              </a:rPr>
              <a:t>производители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при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договаряне,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планира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endParaRPr sz="2400">
              <a:latin typeface="Cambria"/>
              <a:cs typeface="Cambria"/>
            </a:endParaRPr>
          </a:p>
          <a:p>
            <a:pPr marL="287020" marR="5080">
              <a:lnSpc>
                <a:spcPts val="2590"/>
              </a:lnSpc>
              <a:spcBef>
                <a:spcPts val="185"/>
              </a:spcBef>
            </a:pPr>
            <a:r>
              <a:rPr sz="2400" spc="60" dirty="0">
                <a:latin typeface="Cambria"/>
                <a:cs typeface="Cambria"/>
              </a:rPr>
              <a:t>предприемат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действия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насърчаване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сдружаването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производителите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организации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ts val="2410"/>
              </a:lnSpc>
            </a:pPr>
            <a:r>
              <a:rPr sz="2400" spc="40" dirty="0">
                <a:latin typeface="Cambria"/>
                <a:cs typeface="Cambria"/>
              </a:rPr>
              <a:t>производители,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както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по-добро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насочване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endParaRPr sz="2400">
              <a:latin typeface="Cambria"/>
              <a:cs typeface="Cambria"/>
            </a:endParaRPr>
          </a:p>
          <a:p>
            <a:pPr marL="287020" marR="36830">
              <a:lnSpc>
                <a:spcPct val="90000"/>
              </a:lnSpc>
              <a:spcBef>
                <a:spcPts val="145"/>
              </a:spcBef>
            </a:pPr>
            <a:r>
              <a:rPr sz="2400" spc="40" dirty="0">
                <a:latin typeface="Cambria"/>
                <a:cs typeface="Cambria"/>
              </a:rPr>
              <a:t>подпомагането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към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организации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40" dirty="0">
                <a:latin typeface="Cambria"/>
                <a:cs typeface="Cambria"/>
              </a:rPr>
              <a:t>производители. 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Именно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чрез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сдружаването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такива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структури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ще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укрепят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позициите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земеделските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производители 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във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веригата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доставки.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761" y="761"/>
            <a:ext cx="0" cy="4509135"/>
          </a:xfrm>
          <a:custGeom>
            <a:avLst/>
            <a:gdLst/>
            <a:ahLst/>
            <a:cxnLst/>
            <a:rect l="l" t="t" r="r" b="b"/>
            <a:pathLst>
              <a:path h="4509135">
                <a:moveTo>
                  <a:pt x="0" y="0"/>
                </a:moveTo>
                <a:lnTo>
                  <a:pt x="0" y="4508754"/>
                </a:lnTo>
              </a:path>
            </a:pathLst>
          </a:custGeom>
          <a:ln w="3175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7625" y="0"/>
            <a:ext cx="57150" cy="6858000"/>
          </a:xfrm>
          <a:custGeom>
            <a:avLst/>
            <a:gdLst/>
            <a:ahLst/>
            <a:cxnLst/>
            <a:rect l="l" t="t" r="r" b="b"/>
            <a:pathLst>
              <a:path w="57150" h="6858000">
                <a:moveTo>
                  <a:pt x="11430" y="0"/>
                </a:moveTo>
                <a:lnTo>
                  <a:pt x="0" y="0"/>
                </a:lnTo>
                <a:lnTo>
                  <a:pt x="0" y="6858000"/>
                </a:lnTo>
                <a:lnTo>
                  <a:pt x="11430" y="6858000"/>
                </a:lnTo>
                <a:lnTo>
                  <a:pt x="11430" y="0"/>
                </a:lnTo>
                <a:close/>
              </a:path>
              <a:path w="57150" h="6858000">
                <a:moveTo>
                  <a:pt x="57150" y="0"/>
                </a:moveTo>
                <a:lnTo>
                  <a:pt x="22860" y="0"/>
                </a:lnTo>
                <a:lnTo>
                  <a:pt x="22860" y="6858000"/>
                </a:lnTo>
                <a:lnTo>
                  <a:pt x="57150" y="6858000"/>
                </a:lnTo>
                <a:lnTo>
                  <a:pt x="57150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251459" y="0"/>
            <a:ext cx="8892540" cy="6867525"/>
            <a:chOff x="251459" y="0"/>
            <a:chExt cx="8892540" cy="6867525"/>
          </a:xfrm>
        </p:grpSpPr>
        <p:sp>
          <p:nvSpPr>
            <p:cNvPr id="5" name="object 5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915400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525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51459" y="4509515"/>
              <a:ext cx="8569960" cy="2348865"/>
            </a:xfrm>
            <a:custGeom>
              <a:avLst/>
              <a:gdLst/>
              <a:ahLst/>
              <a:cxnLst/>
              <a:rect l="l" t="t" r="r" b="b"/>
              <a:pathLst>
                <a:path w="8569960" h="2348865">
                  <a:moveTo>
                    <a:pt x="8569452" y="0"/>
                  </a:moveTo>
                  <a:lnTo>
                    <a:pt x="0" y="0"/>
                  </a:lnTo>
                  <a:lnTo>
                    <a:pt x="0" y="2348483"/>
                  </a:lnTo>
                  <a:lnTo>
                    <a:pt x="8569452" y="2348483"/>
                  </a:lnTo>
                  <a:lnTo>
                    <a:pt x="8569452" y="0"/>
                  </a:lnTo>
                  <a:close/>
                </a:path>
              </a:pathLst>
            </a:custGeom>
            <a:solidFill>
              <a:srgbClr val="FCF5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74370" y="72390"/>
            <a:ext cx="716280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000" b="1" spc="350" dirty="0">
                <a:latin typeface="Cambria"/>
                <a:cs typeface="Cambria"/>
              </a:rPr>
              <a:t>В</a:t>
            </a:r>
            <a:r>
              <a:rPr b="1" spc="350" dirty="0">
                <a:latin typeface="Cambria"/>
                <a:cs typeface="Cambria"/>
              </a:rPr>
              <a:t>ЕРИГА </a:t>
            </a:r>
            <a:r>
              <a:rPr b="1" spc="300" dirty="0">
                <a:latin typeface="Cambria"/>
                <a:cs typeface="Cambria"/>
              </a:rPr>
              <a:t>НА</a:t>
            </a:r>
            <a:r>
              <a:rPr b="1" spc="325" dirty="0">
                <a:latin typeface="Cambria"/>
                <a:cs typeface="Cambria"/>
              </a:rPr>
              <a:t> ДОСТАВКИТЕ</a:t>
            </a:r>
            <a:r>
              <a:rPr b="1" spc="350" dirty="0">
                <a:latin typeface="Cambria"/>
                <a:cs typeface="Cambria"/>
              </a:rPr>
              <a:t> И</a:t>
            </a:r>
            <a:r>
              <a:rPr b="1" spc="325" dirty="0">
                <a:latin typeface="Cambria"/>
                <a:cs typeface="Cambria"/>
              </a:rPr>
              <a:t> </a:t>
            </a:r>
            <a:r>
              <a:rPr b="1" spc="350" dirty="0">
                <a:latin typeface="Cambria"/>
                <a:cs typeface="Cambria"/>
              </a:rPr>
              <a:t>НЕЛОЯЛНИ </a:t>
            </a:r>
            <a:r>
              <a:rPr b="1" spc="-515" dirty="0">
                <a:latin typeface="Cambria"/>
                <a:cs typeface="Cambria"/>
              </a:rPr>
              <a:t> </a:t>
            </a:r>
            <a:r>
              <a:rPr b="1" spc="340" dirty="0">
                <a:latin typeface="Cambria"/>
                <a:cs typeface="Cambria"/>
              </a:rPr>
              <a:t>ТЪРГОВСКИ</a:t>
            </a:r>
            <a:r>
              <a:rPr b="1" spc="325" dirty="0">
                <a:latin typeface="Cambria"/>
                <a:cs typeface="Cambria"/>
              </a:rPr>
              <a:t> </a:t>
            </a:r>
            <a:r>
              <a:rPr b="1" spc="310" dirty="0">
                <a:latin typeface="Cambria"/>
                <a:cs typeface="Cambria"/>
              </a:rPr>
              <a:t>ПРАКТИКИ</a:t>
            </a:r>
            <a:r>
              <a:rPr b="1" spc="360" dirty="0">
                <a:latin typeface="Cambria"/>
                <a:cs typeface="Cambria"/>
              </a:rPr>
              <a:t> </a:t>
            </a:r>
            <a:r>
              <a:rPr sz="3000" b="1" spc="210" dirty="0">
                <a:latin typeface="Cambria"/>
                <a:cs typeface="Cambria"/>
              </a:rPr>
              <a:t>(НТП)</a:t>
            </a:r>
            <a:endParaRPr sz="3000">
              <a:latin typeface="Cambria"/>
              <a:cs typeface="Cambri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0200" y="4538598"/>
            <a:ext cx="8249920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56565">
              <a:lnSpc>
                <a:spcPct val="100000"/>
              </a:lnSpc>
              <a:spcBef>
                <a:spcPts val="100"/>
              </a:spcBef>
            </a:pPr>
            <a:r>
              <a:rPr sz="2400" spc="45" dirty="0">
                <a:latin typeface="Cambria"/>
                <a:cs typeface="Cambria"/>
              </a:rPr>
              <a:t>Работи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създаване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хоризонтална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нормативна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уредба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за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ограничаване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нелоялните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търговски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2400" spc="70" dirty="0">
                <a:latin typeface="Cambria"/>
                <a:cs typeface="Cambria"/>
              </a:rPr>
              <a:t>практики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в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агрохранителната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верига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ниво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0" dirty="0">
                <a:latin typeface="Cambria"/>
                <a:cs typeface="Cambria"/>
              </a:rPr>
              <a:t>ЕС,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която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обхваща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уреждането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обществените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отношения,</a:t>
            </a:r>
            <a:endParaRPr sz="2400">
              <a:latin typeface="Cambria"/>
              <a:cs typeface="Cambria"/>
            </a:endParaRPr>
          </a:p>
          <a:p>
            <a:pPr marL="12700" marR="95250">
              <a:lnSpc>
                <a:spcPct val="100000"/>
              </a:lnSpc>
            </a:pPr>
            <a:r>
              <a:rPr sz="2400" spc="50" dirty="0">
                <a:latin typeface="Cambria"/>
                <a:cs typeface="Cambria"/>
              </a:rPr>
              <a:t>свързани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със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стабилизирането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хранителната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верига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отделните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звена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-75" dirty="0">
                <a:latin typeface="Cambria"/>
                <a:cs typeface="Cambria"/>
              </a:rPr>
              <a:t>от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нея.</a:t>
            </a:r>
            <a:endParaRPr sz="2400">
              <a:latin typeface="Cambria"/>
              <a:cs typeface="Cambri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51304" y="1053083"/>
            <a:ext cx="4300728" cy="322478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290017"/>
            <a:ext cx="5315585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260" dirty="0"/>
              <a:t>Р</a:t>
            </a:r>
            <a:r>
              <a:rPr sz="2150" spc="260" dirty="0"/>
              <a:t>АЗВИТИЕ </a:t>
            </a:r>
            <a:r>
              <a:rPr sz="2150" spc="270" dirty="0"/>
              <a:t>НА </a:t>
            </a:r>
            <a:r>
              <a:rPr sz="2150" spc="295" dirty="0"/>
              <a:t>СЕЛСКИТЕ</a:t>
            </a:r>
            <a:r>
              <a:rPr sz="2150" spc="260" dirty="0"/>
              <a:t> </a:t>
            </a:r>
            <a:r>
              <a:rPr sz="2150" spc="285" dirty="0"/>
              <a:t>РАЙОНИ</a:t>
            </a:r>
            <a:endParaRPr sz="2150"/>
          </a:p>
        </p:txBody>
      </p:sp>
      <p:sp>
        <p:nvSpPr>
          <p:cNvPr id="3" name="object 3"/>
          <p:cNvSpPr txBox="1"/>
          <p:nvPr/>
        </p:nvSpPr>
        <p:spPr>
          <a:xfrm>
            <a:off x="330200" y="933449"/>
            <a:ext cx="8240395" cy="532066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2400" spc="55" dirty="0">
                <a:latin typeface="Cambria"/>
                <a:cs typeface="Cambria"/>
              </a:rPr>
              <a:t>Подпомагането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по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Втори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стълб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ще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допринася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за:</a:t>
            </a:r>
            <a:endParaRPr sz="2400">
              <a:latin typeface="Cambria"/>
              <a:cs typeface="Cambria"/>
            </a:endParaRPr>
          </a:p>
          <a:p>
            <a:pPr marL="287020" marR="1026160" indent="-274955">
              <a:lnSpc>
                <a:spcPts val="2590"/>
              </a:lnSpc>
              <a:spcBef>
                <a:spcPts val="64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370840" algn="l"/>
                <a:tab pos="371475" algn="l"/>
              </a:tabLst>
            </a:pPr>
            <a:r>
              <a:rPr dirty="0"/>
              <a:t>	</a:t>
            </a:r>
            <a:r>
              <a:rPr sz="2400" spc="50" dirty="0">
                <a:latin typeface="Cambria"/>
                <a:cs typeface="Cambria"/>
              </a:rPr>
              <a:t>изравняването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различията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развитието</a:t>
            </a:r>
            <a:r>
              <a:rPr sz="2400" spc="125" dirty="0">
                <a:latin typeface="Cambria"/>
                <a:cs typeface="Cambria"/>
              </a:rPr>
              <a:t> на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селскостопанския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сектор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регионите;</a:t>
            </a:r>
            <a:endParaRPr sz="2400">
              <a:latin typeface="Cambria"/>
              <a:cs typeface="Cambria"/>
            </a:endParaRPr>
          </a:p>
          <a:p>
            <a:pPr marL="287020" marR="5080" indent="-274955">
              <a:lnSpc>
                <a:spcPts val="259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65" dirty="0">
                <a:latin typeface="Cambria"/>
                <a:cs typeface="Cambria"/>
              </a:rPr>
              <a:t>укрепване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пазарните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позиции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производителите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преработвателите;</a:t>
            </a:r>
            <a:endParaRPr sz="2400">
              <a:latin typeface="Cambria"/>
              <a:cs typeface="Cambria"/>
            </a:endParaRPr>
          </a:p>
          <a:p>
            <a:pPr marL="287020" marR="164465" indent="-274955">
              <a:lnSpc>
                <a:spcPts val="259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75" dirty="0">
                <a:latin typeface="Cambria"/>
                <a:cs typeface="Cambria"/>
              </a:rPr>
              <a:t>насърчаване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развитието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икономически,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социални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екологични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дейности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селските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райони,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като</a:t>
            </a:r>
            <a:endParaRPr sz="2400">
              <a:latin typeface="Cambria"/>
              <a:cs typeface="Cambria"/>
            </a:endParaRPr>
          </a:p>
          <a:p>
            <a:pPr marL="287020" marR="69215">
              <a:lnSpc>
                <a:spcPts val="2590"/>
              </a:lnSpc>
              <a:spcBef>
                <a:spcPts val="5"/>
              </a:spcBef>
            </a:pPr>
            <a:r>
              <a:rPr sz="2400" spc="40" dirty="0">
                <a:latin typeface="Cambria"/>
                <a:cs typeface="Cambria"/>
              </a:rPr>
              <a:t>същевременно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гарантира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устойчивото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ефективно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използване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35" dirty="0">
                <a:latin typeface="Cambria"/>
                <a:cs typeface="Cambria"/>
              </a:rPr>
              <a:t>природните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ресурси;</a:t>
            </a:r>
            <a:endParaRPr sz="2400">
              <a:latin typeface="Cambria"/>
              <a:cs typeface="Cambria"/>
            </a:endParaRPr>
          </a:p>
          <a:p>
            <a:pPr marL="287020" indent="-274955">
              <a:lnSpc>
                <a:spcPct val="100000"/>
              </a:lnSpc>
              <a:spcBef>
                <a:spcPts val="28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65" dirty="0">
                <a:latin typeface="Cambria"/>
                <a:cs typeface="Cambria"/>
              </a:rPr>
              <a:t>опазване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биоразнообразието;</a:t>
            </a:r>
            <a:endParaRPr sz="2400">
              <a:latin typeface="Cambria"/>
              <a:cs typeface="Cambria"/>
            </a:endParaRPr>
          </a:p>
          <a:p>
            <a:pPr marL="287020" indent="-274955">
              <a:lnSpc>
                <a:spcPct val="100000"/>
              </a:lnSpc>
              <a:spcBef>
                <a:spcPts val="31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75" dirty="0">
                <a:latin typeface="Cambria"/>
                <a:cs typeface="Cambria"/>
              </a:rPr>
              <a:t>насърчаване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15" dirty="0">
                <a:latin typeface="Cambria"/>
                <a:cs typeface="Cambria"/>
              </a:rPr>
              <a:t>биоземеделието;</a:t>
            </a:r>
            <a:endParaRPr sz="2400">
              <a:latin typeface="Cambria"/>
              <a:cs typeface="Cambria"/>
            </a:endParaRPr>
          </a:p>
          <a:p>
            <a:pPr marL="265430" marR="3743960" indent="-253365">
              <a:lnSpc>
                <a:spcPts val="3190"/>
              </a:lnSpc>
              <a:spcBef>
                <a:spcPts val="16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100" dirty="0">
                <a:latin typeface="Cambria"/>
                <a:cs typeface="Cambria"/>
              </a:rPr>
              <a:t>Насърчаване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45" dirty="0">
                <a:latin typeface="Cambria"/>
                <a:cs typeface="Cambria"/>
              </a:rPr>
              <a:t>иновациите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endParaRPr sz="2400">
              <a:latin typeface="Cambria"/>
              <a:cs typeface="Cambria"/>
            </a:endParaRPr>
          </a:p>
          <a:p>
            <a:pPr marL="287020" indent="-274955">
              <a:lnSpc>
                <a:spcPct val="100000"/>
              </a:lnSpc>
              <a:spcBef>
                <a:spcPts val="16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55" dirty="0">
                <a:latin typeface="Cambria"/>
                <a:cs typeface="Cambria"/>
              </a:rPr>
              <a:t>навлизането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млади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нови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хора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сектора.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303" y="459104"/>
            <a:ext cx="525208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320" dirty="0"/>
              <a:t>Н</a:t>
            </a:r>
            <a:r>
              <a:rPr spc="320" dirty="0"/>
              <a:t>ЕОБХОДИМОСТ</a:t>
            </a:r>
            <a:r>
              <a:rPr spc="235" dirty="0"/>
              <a:t> </a:t>
            </a:r>
            <a:r>
              <a:rPr spc="240" dirty="0"/>
              <a:t>ОТ</a:t>
            </a:r>
            <a:r>
              <a:rPr spc="260" dirty="0"/>
              <a:t> </a:t>
            </a:r>
            <a:r>
              <a:rPr spc="295" dirty="0"/>
              <a:t>ПРОМЯНА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402437" y="1191590"/>
            <a:ext cx="7887334" cy="57163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510"/>
              </a:lnSpc>
              <a:spcBef>
                <a:spcPts val="95"/>
              </a:spcBef>
            </a:pPr>
            <a:r>
              <a:rPr sz="2200" spc="5" dirty="0">
                <a:latin typeface="Cambria"/>
                <a:cs typeface="Cambria"/>
              </a:rPr>
              <a:t>Производството</a:t>
            </a:r>
            <a:r>
              <a:rPr sz="2200" spc="175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земеделски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продукти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е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изправено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пред</a:t>
            </a:r>
            <a:endParaRPr sz="2200" dirty="0">
              <a:latin typeface="Cambria"/>
              <a:cs typeface="Cambria"/>
            </a:endParaRPr>
          </a:p>
          <a:p>
            <a:pPr marL="12700">
              <a:lnSpc>
                <a:spcPts val="2375"/>
              </a:lnSpc>
            </a:pPr>
            <a:r>
              <a:rPr sz="2200" spc="60" dirty="0">
                <a:latin typeface="Cambria"/>
                <a:cs typeface="Cambria"/>
              </a:rPr>
              <a:t>редица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икономически,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социални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екологични</a:t>
            </a:r>
            <a:endParaRPr sz="2200" dirty="0">
              <a:latin typeface="Cambria"/>
              <a:cs typeface="Cambria"/>
            </a:endParaRPr>
          </a:p>
          <a:p>
            <a:pPr marL="12700">
              <a:lnSpc>
                <a:spcPts val="2510"/>
              </a:lnSpc>
            </a:pPr>
            <a:r>
              <a:rPr sz="2200" spc="50" dirty="0">
                <a:latin typeface="Cambria"/>
                <a:cs typeface="Cambria"/>
              </a:rPr>
              <a:t>предизвикателства,</a:t>
            </a:r>
            <a:r>
              <a:rPr sz="2200" spc="170" dirty="0">
                <a:latin typeface="Cambria"/>
                <a:cs typeface="Cambria"/>
              </a:rPr>
              <a:t> </a:t>
            </a:r>
            <a:r>
              <a:rPr sz="2200" spc="-25" dirty="0">
                <a:latin typeface="Cambria"/>
                <a:cs typeface="Cambria"/>
              </a:rPr>
              <a:t>особено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в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условията</a:t>
            </a:r>
            <a:r>
              <a:rPr sz="2200" spc="160" dirty="0">
                <a:latin typeface="Cambria"/>
                <a:cs typeface="Cambria"/>
              </a:rPr>
              <a:t> </a:t>
            </a:r>
            <a:r>
              <a:rPr sz="2200" spc="110" dirty="0" err="1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lang="bg-BG" sz="2200" spc="130" dirty="0" smtClean="0">
                <a:latin typeface="Cambria"/>
                <a:cs typeface="Cambria"/>
              </a:rPr>
              <a:t>криза, война, след КОВИД </a:t>
            </a:r>
            <a:r>
              <a:rPr sz="2200" spc="85" dirty="0" err="1" smtClean="0">
                <a:latin typeface="Cambria"/>
                <a:cs typeface="Cambria"/>
              </a:rPr>
              <a:t>пандемия</a:t>
            </a:r>
            <a:r>
              <a:rPr sz="2200" spc="85" dirty="0">
                <a:latin typeface="Cambria"/>
                <a:cs typeface="Cambria"/>
              </a:rPr>
              <a:t>.</a:t>
            </a:r>
            <a:endParaRPr sz="2200" dirty="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2200" spc="45" dirty="0">
                <a:latin typeface="Cambria"/>
                <a:cs typeface="Cambria"/>
              </a:rPr>
              <a:t>То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трябва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да:</a:t>
            </a:r>
            <a:endParaRPr sz="2200" dirty="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33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45" dirty="0">
                <a:latin typeface="Cambria"/>
                <a:cs typeface="Cambria"/>
              </a:rPr>
              <a:t>осигурява</a:t>
            </a:r>
            <a:r>
              <a:rPr sz="2200" spc="16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едновременно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устойчивост</a:t>
            </a:r>
            <a:r>
              <a:rPr sz="2200" spc="18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стопанствата;</a:t>
            </a:r>
            <a:endParaRPr sz="2200" dirty="0">
              <a:latin typeface="Cambria"/>
              <a:cs typeface="Cambria"/>
            </a:endParaRPr>
          </a:p>
          <a:p>
            <a:pPr marL="286385" marR="598805" indent="-274320">
              <a:lnSpc>
                <a:spcPts val="2380"/>
              </a:lnSpc>
              <a:spcBef>
                <a:spcPts val="63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45" dirty="0">
                <a:latin typeface="Cambria"/>
                <a:cs typeface="Cambria"/>
              </a:rPr>
              <a:t>задоволява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потребностите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-65" dirty="0">
                <a:latin typeface="Cambria"/>
                <a:cs typeface="Cambria"/>
              </a:rPr>
              <a:t>от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достъпна</a:t>
            </a:r>
            <a:r>
              <a:rPr sz="2200" spc="16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качествена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храна;</a:t>
            </a:r>
            <a:endParaRPr sz="2200" dirty="0">
              <a:latin typeface="Cambria"/>
              <a:cs typeface="Cambria"/>
            </a:endParaRPr>
          </a:p>
          <a:p>
            <a:pPr marL="287020" indent="-274320">
              <a:lnSpc>
                <a:spcPts val="2510"/>
              </a:lnSpc>
              <a:spcBef>
                <a:spcPts val="29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70" dirty="0">
                <a:latin typeface="Cambria"/>
                <a:cs typeface="Cambria"/>
              </a:rPr>
              <a:t>повишава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добавената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стойност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чрез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високо</a:t>
            </a:r>
          </a:p>
          <a:p>
            <a:pPr marL="286385">
              <a:lnSpc>
                <a:spcPts val="2510"/>
              </a:lnSpc>
            </a:pPr>
            <a:r>
              <a:rPr sz="2200" spc="35" dirty="0">
                <a:latin typeface="Cambria"/>
                <a:cs typeface="Cambria"/>
              </a:rPr>
              <a:t>технологични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преработвателни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предприятия;</a:t>
            </a:r>
            <a:endParaRPr sz="2200" dirty="0">
              <a:latin typeface="Cambria"/>
              <a:cs typeface="Cambria"/>
            </a:endParaRPr>
          </a:p>
          <a:p>
            <a:pPr marL="287020" indent="-274320">
              <a:lnSpc>
                <a:spcPts val="2510"/>
              </a:lnSpc>
              <a:spcBef>
                <a:spcPts val="33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-10" dirty="0">
                <a:latin typeface="Cambria"/>
                <a:cs typeface="Cambria"/>
              </a:rPr>
              <a:t>бъде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съобразено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5" dirty="0">
                <a:latin typeface="Cambria"/>
                <a:cs typeface="Cambria"/>
              </a:rPr>
              <a:t>с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очакванията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 </a:t>
            </a:r>
            <a:r>
              <a:rPr sz="2200" spc="50" dirty="0">
                <a:latin typeface="Cambria"/>
                <a:cs typeface="Cambria"/>
              </a:rPr>
              <a:t>следващите</a:t>
            </a:r>
            <a:endParaRPr sz="2200" dirty="0">
              <a:latin typeface="Cambria"/>
              <a:cs typeface="Cambria"/>
            </a:endParaRPr>
          </a:p>
          <a:p>
            <a:pPr marL="286385" marR="152400">
              <a:lnSpc>
                <a:spcPts val="2380"/>
              </a:lnSpc>
              <a:spcBef>
                <a:spcPts val="165"/>
              </a:spcBef>
            </a:pPr>
            <a:r>
              <a:rPr sz="2200" spc="60" dirty="0">
                <a:latin typeface="Cambria"/>
                <a:cs typeface="Cambria"/>
              </a:rPr>
              <a:t>поколения,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като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използва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разумно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природните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ресурси </a:t>
            </a:r>
            <a:r>
              <a:rPr sz="2200" spc="-46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укрепи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жизнеспособността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селските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райони.</a:t>
            </a:r>
            <a:endParaRPr sz="2200" dirty="0">
              <a:latin typeface="Cambria"/>
              <a:cs typeface="Cambria"/>
            </a:endParaRPr>
          </a:p>
          <a:p>
            <a:pPr marL="287020" indent="-274320">
              <a:lnSpc>
                <a:spcPts val="2510"/>
              </a:lnSpc>
              <a:spcBef>
                <a:spcPts val="29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30" dirty="0">
                <a:latin typeface="Cambria"/>
                <a:cs typeface="Cambria"/>
              </a:rPr>
              <a:t>Необходимо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е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продължава</a:t>
            </a:r>
            <a:r>
              <a:rPr sz="2200" spc="16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концентрира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усилията</a:t>
            </a:r>
            <a:endParaRPr sz="2200" dirty="0">
              <a:latin typeface="Cambria"/>
              <a:cs typeface="Cambria"/>
            </a:endParaRPr>
          </a:p>
          <a:p>
            <a:pPr marL="286385">
              <a:lnSpc>
                <a:spcPts val="2375"/>
              </a:lnSpc>
            </a:pPr>
            <a:r>
              <a:rPr sz="2200" spc="80" dirty="0">
                <a:latin typeface="Cambria"/>
                <a:cs typeface="Cambria"/>
              </a:rPr>
              <a:t>за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насърчаване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и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lang="bg-BG" sz="2200" spc="114" dirty="0" smtClean="0">
                <a:latin typeface="Cambria"/>
                <a:cs typeface="Cambria"/>
              </a:rPr>
              <a:t>създаване</a:t>
            </a:r>
            <a:r>
              <a:rPr sz="2200" spc="130" dirty="0" smtClean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 </a:t>
            </a:r>
            <a:r>
              <a:rPr sz="2200" spc="15" dirty="0">
                <a:latin typeface="Cambria"/>
                <a:cs typeface="Cambria"/>
              </a:rPr>
              <a:t>конкурентоспособен</a:t>
            </a:r>
            <a:endParaRPr sz="2200" dirty="0">
              <a:latin typeface="Cambria"/>
              <a:cs typeface="Cambria"/>
            </a:endParaRPr>
          </a:p>
          <a:p>
            <a:pPr marL="286385" marR="45085">
              <a:lnSpc>
                <a:spcPts val="2380"/>
              </a:lnSpc>
              <a:spcBef>
                <a:spcPts val="165"/>
              </a:spcBef>
            </a:pPr>
            <a:r>
              <a:rPr sz="2200" spc="35" dirty="0">
                <a:latin typeface="Cambria"/>
                <a:cs typeface="Cambria"/>
              </a:rPr>
              <a:t>селскостопански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сектор,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способен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се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справи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с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кризи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рискове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-65" dirty="0">
                <a:latin typeface="Cambria"/>
                <a:cs typeface="Cambria"/>
              </a:rPr>
              <a:t>от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различно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5" dirty="0">
                <a:latin typeface="Cambria"/>
                <a:cs typeface="Cambria"/>
              </a:rPr>
              <a:t>естество.</a:t>
            </a:r>
            <a:endParaRPr sz="22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290017"/>
            <a:ext cx="5315585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260" dirty="0"/>
              <a:t>Р</a:t>
            </a:r>
            <a:r>
              <a:rPr sz="2150" spc="260" dirty="0"/>
              <a:t>АЗВИТИЕ </a:t>
            </a:r>
            <a:r>
              <a:rPr sz="2150" spc="270" dirty="0"/>
              <a:t>НА </a:t>
            </a:r>
            <a:r>
              <a:rPr sz="2150" spc="295" dirty="0"/>
              <a:t>СЕЛСКИТЕ</a:t>
            </a:r>
            <a:r>
              <a:rPr sz="2150" spc="260" dirty="0"/>
              <a:t> </a:t>
            </a:r>
            <a:r>
              <a:rPr sz="2150" spc="285" dirty="0"/>
              <a:t>РАЙОНИ</a:t>
            </a:r>
            <a:endParaRPr sz="2150"/>
          </a:p>
        </p:txBody>
      </p:sp>
      <p:sp>
        <p:nvSpPr>
          <p:cNvPr id="3" name="object 3"/>
          <p:cNvSpPr txBox="1"/>
          <p:nvPr/>
        </p:nvSpPr>
        <p:spPr>
          <a:xfrm>
            <a:off x="330200" y="933450"/>
            <a:ext cx="8248015" cy="500824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400" spc="85" dirty="0">
                <a:latin typeface="Cambria"/>
                <a:cs typeface="Cambria"/>
              </a:rPr>
              <a:t>Подкрепата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по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Втори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стълб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50" dirty="0">
                <a:latin typeface="Cambria"/>
                <a:cs typeface="Cambria"/>
              </a:rPr>
              <a:t>ОСП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осигурява:</a:t>
            </a:r>
            <a:endParaRPr sz="2400">
              <a:latin typeface="Cambria"/>
              <a:cs typeface="Cambria"/>
            </a:endParaRPr>
          </a:p>
          <a:p>
            <a:pPr marL="287020" indent="-274955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100" dirty="0">
                <a:latin typeface="Cambria"/>
                <a:cs typeface="Cambria"/>
              </a:rPr>
              <a:t>Разширяване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възможностите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специфична</a:t>
            </a:r>
            <a:endParaRPr sz="2400">
              <a:latin typeface="Cambria"/>
              <a:cs typeface="Cambria"/>
            </a:endParaRPr>
          </a:p>
          <a:p>
            <a:pPr marL="287020" marR="5080">
              <a:lnSpc>
                <a:spcPct val="100000"/>
              </a:lnSpc>
            </a:pPr>
            <a:r>
              <a:rPr sz="2400" spc="60" dirty="0">
                <a:latin typeface="Cambria"/>
                <a:cs typeface="Cambria"/>
              </a:rPr>
              <a:t>подкрепа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за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регионите,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удовлетвори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нуждите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земеделските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стопани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местното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население.</a:t>
            </a:r>
            <a:endParaRPr sz="2400">
              <a:latin typeface="Cambria"/>
              <a:cs typeface="Cambria"/>
            </a:endParaRPr>
          </a:p>
          <a:p>
            <a:pPr marL="287020" marR="163195" indent="-274955">
              <a:lnSpc>
                <a:spcPct val="998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85" dirty="0">
                <a:latin typeface="Cambria"/>
                <a:cs typeface="Cambria"/>
              </a:rPr>
              <a:t>Предвид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това,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че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голяма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част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-75" dirty="0">
                <a:latin typeface="Cambria"/>
                <a:cs typeface="Cambria"/>
              </a:rPr>
              <a:t>от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селските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райони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са 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разположени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територии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природни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ограничения,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където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b="1" spc="85" dirty="0">
                <a:latin typeface="Cambria"/>
                <a:cs typeface="Cambria"/>
              </a:rPr>
              <a:t>доходът</a:t>
            </a:r>
            <a:r>
              <a:rPr sz="2400" b="1" spc="160" dirty="0">
                <a:latin typeface="Cambria"/>
                <a:cs typeface="Cambria"/>
              </a:rPr>
              <a:t> </a:t>
            </a:r>
            <a:r>
              <a:rPr sz="2400" b="1" spc="165" dirty="0">
                <a:latin typeface="Cambria"/>
                <a:cs typeface="Cambria"/>
              </a:rPr>
              <a:t>на</a:t>
            </a:r>
            <a:r>
              <a:rPr sz="2400" b="1" spc="145" dirty="0">
                <a:latin typeface="Cambria"/>
                <a:cs typeface="Cambria"/>
              </a:rPr>
              <a:t> </a:t>
            </a:r>
            <a:r>
              <a:rPr sz="2400" b="1" spc="120" dirty="0">
                <a:latin typeface="Cambria"/>
                <a:cs typeface="Cambria"/>
              </a:rPr>
              <a:t>глава</a:t>
            </a:r>
            <a:r>
              <a:rPr sz="2400" b="1" spc="150" dirty="0">
                <a:latin typeface="Cambria"/>
                <a:cs typeface="Cambria"/>
              </a:rPr>
              <a:t> </a:t>
            </a:r>
            <a:r>
              <a:rPr sz="2400" b="1" spc="75" dirty="0">
                <a:latin typeface="Cambria"/>
                <a:cs typeface="Cambria"/>
              </a:rPr>
              <a:t>от</a:t>
            </a:r>
            <a:r>
              <a:rPr sz="2400" b="1" spc="155" dirty="0">
                <a:latin typeface="Cambria"/>
                <a:cs typeface="Cambria"/>
              </a:rPr>
              <a:t> </a:t>
            </a:r>
            <a:r>
              <a:rPr sz="2400" b="1" spc="125" dirty="0">
                <a:latin typeface="Cambria"/>
                <a:cs typeface="Cambria"/>
              </a:rPr>
              <a:t>населението</a:t>
            </a:r>
            <a:r>
              <a:rPr sz="2400" b="1" spc="150" dirty="0">
                <a:latin typeface="Cambria"/>
                <a:cs typeface="Cambria"/>
              </a:rPr>
              <a:t> </a:t>
            </a:r>
            <a:r>
              <a:rPr sz="2400" b="1" spc="100" dirty="0">
                <a:latin typeface="Cambria"/>
                <a:cs typeface="Cambria"/>
              </a:rPr>
              <a:t>е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400" b="1" spc="110" dirty="0">
                <a:latin typeface="Cambria"/>
                <a:cs typeface="Cambria"/>
              </a:rPr>
              <a:t>значително</a:t>
            </a:r>
            <a:r>
              <a:rPr sz="2400" b="1" spc="170" dirty="0">
                <a:latin typeface="Cambria"/>
                <a:cs typeface="Cambria"/>
              </a:rPr>
              <a:t> </a:t>
            </a:r>
            <a:r>
              <a:rPr sz="2400" b="1" spc="85" dirty="0">
                <a:latin typeface="Cambria"/>
                <a:cs typeface="Cambria"/>
              </a:rPr>
              <a:t>по</a:t>
            </a:r>
            <a:r>
              <a:rPr sz="2400" b="1" spc="85" dirty="0">
                <a:latin typeface="Tahoma"/>
                <a:cs typeface="Tahoma"/>
              </a:rPr>
              <a:t>-</a:t>
            </a:r>
            <a:r>
              <a:rPr sz="2400" b="1" spc="85" dirty="0">
                <a:latin typeface="Cambria"/>
                <a:cs typeface="Cambria"/>
              </a:rPr>
              <a:t>нисък</a:t>
            </a:r>
            <a:r>
              <a:rPr sz="2400" b="1" spc="160" dirty="0">
                <a:latin typeface="Cambria"/>
                <a:cs typeface="Cambria"/>
              </a:rPr>
              <a:t> </a:t>
            </a:r>
            <a:r>
              <a:rPr sz="2400" b="1" spc="75" dirty="0">
                <a:latin typeface="Cambria"/>
                <a:cs typeface="Cambria"/>
              </a:rPr>
              <a:t>от</a:t>
            </a:r>
            <a:r>
              <a:rPr sz="2400" b="1" spc="155" dirty="0">
                <a:latin typeface="Cambria"/>
                <a:cs typeface="Cambria"/>
              </a:rPr>
              <a:t> </a:t>
            </a:r>
            <a:r>
              <a:rPr sz="2400" b="1" spc="130" dirty="0">
                <a:latin typeface="Cambria"/>
                <a:cs typeface="Cambria"/>
              </a:rPr>
              <a:t>средния</a:t>
            </a:r>
            <a:r>
              <a:rPr sz="2400" b="1" spc="150" dirty="0">
                <a:latin typeface="Cambria"/>
                <a:cs typeface="Cambria"/>
              </a:rPr>
              <a:t> за</a:t>
            </a:r>
            <a:r>
              <a:rPr sz="2400" b="1" spc="160" dirty="0">
                <a:latin typeface="Cambria"/>
                <a:cs typeface="Cambria"/>
              </a:rPr>
              <a:t> </a:t>
            </a:r>
            <a:r>
              <a:rPr sz="2400" b="1" spc="185" dirty="0">
                <a:latin typeface="Cambria"/>
                <a:cs typeface="Cambria"/>
              </a:rPr>
              <a:t>Европа</a:t>
            </a:r>
            <a:r>
              <a:rPr sz="2400" spc="185" dirty="0">
                <a:latin typeface="Cambria"/>
                <a:cs typeface="Cambria"/>
              </a:rPr>
              <a:t>,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  <a:spcBef>
                <a:spcPts val="15"/>
              </a:spcBef>
            </a:pPr>
            <a:r>
              <a:rPr sz="2400" spc="15" dirty="0">
                <a:latin typeface="Cambria"/>
                <a:cs typeface="Cambria"/>
              </a:rPr>
              <a:t>развитието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им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продължава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бъде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важно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400" spc="35" dirty="0">
                <a:latin typeface="Cambria"/>
                <a:cs typeface="Cambria"/>
              </a:rPr>
              <a:t>предизвикателство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устойчиво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териториално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ts val="2875"/>
              </a:lnSpc>
            </a:pPr>
            <a:r>
              <a:rPr sz="2400" spc="90" dirty="0">
                <a:latin typeface="Cambria"/>
                <a:cs typeface="Cambria"/>
              </a:rPr>
              <a:t>сближаване,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-25" dirty="0">
                <a:latin typeface="Cambria"/>
                <a:cs typeface="Cambria"/>
              </a:rPr>
              <a:t>което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изисква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адекватна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финансова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ts val="2875"/>
              </a:lnSpc>
            </a:pPr>
            <a:r>
              <a:rPr sz="2400" spc="70" dirty="0">
                <a:latin typeface="Cambria"/>
                <a:cs typeface="Cambria"/>
              </a:rPr>
              <a:t>подкрепа,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насочена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към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b="1" spc="130" dirty="0">
                <a:latin typeface="Cambria"/>
                <a:cs typeface="Cambria"/>
              </a:rPr>
              <a:t>повишаване</a:t>
            </a:r>
            <a:r>
              <a:rPr sz="2400" b="1" spc="155" dirty="0">
                <a:latin typeface="Cambria"/>
                <a:cs typeface="Cambria"/>
              </a:rPr>
              <a:t> </a:t>
            </a:r>
            <a:r>
              <a:rPr sz="2400" b="1" spc="165" dirty="0">
                <a:latin typeface="Cambria"/>
                <a:cs typeface="Cambria"/>
              </a:rPr>
              <a:t>на</a:t>
            </a:r>
            <a:r>
              <a:rPr sz="2400" b="1" spc="160" dirty="0">
                <a:latin typeface="Cambria"/>
                <a:cs typeface="Cambria"/>
              </a:rPr>
              <a:t> </a:t>
            </a:r>
            <a:r>
              <a:rPr sz="2400" b="1" spc="110" dirty="0">
                <a:latin typeface="Cambria"/>
                <a:cs typeface="Cambria"/>
              </a:rPr>
              <a:t>заетостта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  <a:spcBef>
                <a:spcPts val="5"/>
              </a:spcBef>
            </a:pPr>
            <a:r>
              <a:rPr sz="2400" b="1" spc="150" dirty="0">
                <a:latin typeface="Cambria"/>
                <a:cs typeface="Cambria"/>
              </a:rPr>
              <a:t>и</a:t>
            </a:r>
            <a:r>
              <a:rPr sz="2400" b="1" spc="140" dirty="0">
                <a:latin typeface="Cambria"/>
                <a:cs typeface="Cambria"/>
              </a:rPr>
              <a:t> </a:t>
            </a:r>
            <a:r>
              <a:rPr sz="2400" b="1" spc="150" dirty="0">
                <a:latin typeface="Cambria"/>
                <a:cs typeface="Cambria"/>
              </a:rPr>
              <a:t>жизнения</a:t>
            </a:r>
            <a:r>
              <a:rPr sz="2400" b="1" spc="140" dirty="0">
                <a:latin typeface="Cambria"/>
                <a:cs typeface="Cambria"/>
              </a:rPr>
              <a:t> </a:t>
            </a:r>
            <a:r>
              <a:rPr sz="2400" b="1" spc="120" dirty="0">
                <a:latin typeface="Cambria"/>
                <a:cs typeface="Cambria"/>
              </a:rPr>
              <a:t>стандарт.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290017"/>
            <a:ext cx="5315585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260" dirty="0"/>
              <a:t>Р</a:t>
            </a:r>
            <a:r>
              <a:rPr sz="2150" spc="260" dirty="0"/>
              <a:t>АЗВИТИЕ </a:t>
            </a:r>
            <a:r>
              <a:rPr sz="2150" spc="270" dirty="0"/>
              <a:t>НА </a:t>
            </a:r>
            <a:r>
              <a:rPr sz="2150" spc="295" dirty="0"/>
              <a:t>СЕЛСКИТЕ</a:t>
            </a:r>
            <a:r>
              <a:rPr sz="2150" spc="260" dirty="0"/>
              <a:t> </a:t>
            </a:r>
            <a:r>
              <a:rPr sz="2150" spc="285" dirty="0"/>
              <a:t>РАЙОНИ</a:t>
            </a:r>
            <a:endParaRPr sz="2150"/>
          </a:p>
        </p:txBody>
      </p:sp>
      <p:sp>
        <p:nvSpPr>
          <p:cNvPr id="3" name="object 3"/>
          <p:cNvSpPr txBox="1"/>
          <p:nvPr/>
        </p:nvSpPr>
        <p:spPr>
          <a:xfrm>
            <a:off x="330200" y="1008126"/>
            <a:ext cx="8285480" cy="5224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marR="11430" indent="-274955">
              <a:lnSpc>
                <a:spcPct val="100200"/>
              </a:lnSpc>
              <a:spcBef>
                <a:spcPts val="9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b="1" spc="125" dirty="0">
                <a:latin typeface="Cambria"/>
                <a:cs typeface="Cambria"/>
              </a:rPr>
              <a:t>Гъвкавост</a:t>
            </a:r>
            <a:r>
              <a:rPr sz="2400" b="1" spc="155" dirty="0">
                <a:latin typeface="Cambria"/>
                <a:cs typeface="Cambria"/>
              </a:rPr>
              <a:t> </a:t>
            </a:r>
            <a:r>
              <a:rPr sz="2400" b="1" spc="165" dirty="0">
                <a:latin typeface="Cambria"/>
                <a:cs typeface="Cambria"/>
              </a:rPr>
              <a:t>при</a:t>
            </a:r>
            <a:r>
              <a:rPr sz="2400" b="1" spc="170" dirty="0">
                <a:latin typeface="Cambria"/>
                <a:cs typeface="Cambria"/>
              </a:rPr>
              <a:t> </a:t>
            </a:r>
            <a:r>
              <a:rPr sz="2400" b="1" spc="125" dirty="0">
                <a:latin typeface="Cambria"/>
                <a:cs typeface="Cambria"/>
              </a:rPr>
              <a:t>насочване</a:t>
            </a:r>
            <a:r>
              <a:rPr sz="2400" b="1" spc="165" dirty="0">
                <a:latin typeface="Cambria"/>
                <a:cs typeface="Cambria"/>
              </a:rPr>
              <a:t> на</a:t>
            </a:r>
            <a:r>
              <a:rPr sz="2400" b="1" spc="170" dirty="0">
                <a:latin typeface="Cambria"/>
                <a:cs typeface="Cambria"/>
              </a:rPr>
              <a:t> </a:t>
            </a:r>
            <a:r>
              <a:rPr sz="2400" b="1" spc="125" dirty="0">
                <a:latin typeface="Cambria"/>
                <a:cs typeface="Cambria"/>
              </a:rPr>
              <a:t>подпомагането</a:t>
            </a:r>
            <a:r>
              <a:rPr sz="2400" spc="125" dirty="0">
                <a:latin typeface="Cambria"/>
                <a:cs typeface="Cambria"/>
              </a:rPr>
              <a:t>.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При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подпомагането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по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Втори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стълб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предоставя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по- 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голяма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свобода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на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ниво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държава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при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определяне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на</a:t>
            </a:r>
            <a:endParaRPr sz="2400">
              <a:latin typeface="Cambria"/>
              <a:cs typeface="Cambria"/>
            </a:endParaRPr>
          </a:p>
          <a:p>
            <a:pPr marL="287020" marR="1300480">
              <a:lnSpc>
                <a:spcPct val="100000"/>
              </a:lnSpc>
            </a:pPr>
            <a:r>
              <a:rPr sz="2400" spc="20" dirty="0">
                <a:latin typeface="Cambria"/>
                <a:cs typeface="Cambria"/>
              </a:rPr>
              <a:t>приоритетните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области,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които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да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насочва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финансовата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подкрепа.</a:t>
            </a:r>
            <a:endParaRPr sz="2400">
              <a:latin typeface="Cambria"/>
              <a:cs typeface="Cambria"/>
            </a:endParaRPr>
          </a:p>
          <a:p>
            <a:pPr marL="287020" indent="-274955">
              <a:lnSpc>
                <a:spcPct val="100000"/>
              </a:lnSpc>
              <a:spcBef>
                <a:spcPts val="59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b="1" spc="140" dirty="0">
                <a:latin typeface="Cambria"/>
                <a:cs typeface="Cambria"/>
              </a:rPr>
              <a:t>Модернизация</a:t>
            </a:r>
            <a:r>
              <a:rPr sz="2400" b="1" spc="165" dirty="0">
                <a:latin typeface="Cambria"/>
                <a:cs typeface="Cambria"/>
              </a:rPr>
              <a:t> </a:t>
            </a:r>
            <a:r>
              <a:rPr sz="2400" b="1" spc="150" dirty="0">
                <a:latin typeface="Cambria"/>
                <a:cs typeface="Cambria"/>
              </a:rPr>
              <a:t>и</a:t>
            </a:r>
            <a:r>
              <a:rPr sz="2400" b="1" spc="155" dirty="0">
                <a:latin typeface="Cambria"/>
                <a:cs typeface="Cambria"/>
              </a:rPr>
              <a:t> </a:t>
            </a:r>
            <a:r>
              <a:rPr sz="2400" b="1" spc="114" dirty="0">
                <a:latin typeface="Cambria"/>
                <a:cs typeface="Cambria"/>
              </a:rPr>
              <a:t>въвеждане</a:t>
            </a:r>
            <a:r>
              <a:rPr sz="2400" b="1" spc="135" dirty="0">
                <a:latin typeface="Cambria"/>
                <a:cs typeface="Cambria"/>
              </a:rPr>
              <a:t> </a:t>
            </a:r>
            <a:r>
              <a:rPr sz="2400" b="1" spc="165" dirty="0">
                <a:latin typeface="Cambria"/>
                <a:cs typeface="Cambria"/>
              </a:rPr>
              <a:t>на </a:t>
            </a:r>
            <a:r>
              <a:rPr sz="2400" b="1" spc="140" dirty="0">
                <a:latin typeface="Cambria"/>
                <a:cs typeface="Cambria"/>
              </a:rPr>
              <a:t>иновации</a:t>
            </a:r>
            <a:r>
              <a:rPr sz="2400" spc="140" dirty="0">
                <a:latin typeface="Cambria"/>
                <a:cs typeface="Cambria"/>
              </a:rPr>
              <a:t>.</a:t>
            </a:r>
            <a:endParaRPr sz="2400">
              <a:latin typeface="Cambria"/>
              <a:cs typeface="Cambria"/>
            </a:endParaRPr>
          </a:p>
          <a:p>
            <a:pPr marL="287020" algn="just">
              <a:lnSpc>
                <a:spcPct val="100000"/>
              </a:lnSpc>
              <a:spcBef>
                <a:spcPts val="10"/>
              </a:spcBef>
            </a:pPr>
            <a:r>
              <a:rPr sz="2400" spc="85" dirty="0">
                <a:latin typeface="Cambria"/>
                <a:cs typeface="Cambria"/>
              </a:rPr>
              <a:t>Подкрепата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по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стратегиите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допринася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за</a:t>
            </a:r>
            <a:endParaRPr sz="2400">
              <a:latin typeface="Cambria"/>
              <a:cs typeface="Cambria"/>
            </a:endParaRPr>
          </a:p>
          <a:p>
            <a:pPr marL="287020" marR="119380" algn="just">
              <a:lnSpc>
                <a:spcPct val="100000"/>
              </a:lnSpc>
            </a:pPr>
            <a:r>
              <a:rPr sz="2400" spc="5" dirty="0">
                <a:latin typeface="Cambria"/>
                <a:cs typeface="Cambria"/>
              </a:rPr>
              <a:t>същественото </a:t>
            </a:r>
            <a:r>
              <a:rPr sz="2400" spc="75" dirty="0">
                <a:latin typeface="Cambria"/>
                <a:cs typeface="Cambria"/>
              </a:rPr>
              <a:t>повишаване </a:t>
            </a:r>
            <a:r>
              <a:rPr sz="2400" spc="120" dirty="0">
                <a:latin typeface="Cambria"/>
                <a:cs typeface="Cambria"/>
              </a:rPr>
              <a:t>на </a:t>
            </a:r>
            <a:r>
              <a:rPr sz="2400" spc="20" dirty="0">
                <a:latin typeface="Cambria"/>
                <a:cs typeface="Cambria"/>
              </a:rPr>
              <a:t>производителността </a:t>
            </a:r>
            <a:r>
              <a:rPr sz="2400" spc="120" dirty="0">
                <a:latin typeface="Cambria"/>
                <a:cs typeface="Cambria"/>
              </a:rPr>
              <a:t>на 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труда </a:t>
            </a:r>
            <a:r>
              <a:rPr sz="2400" spc="30" dirty="0">
                <a:latin typeface="Cambria"/>
                <a:cs typeface="Cambria"/>
              </a:rPr>
              <a:t>в </a:t>
            </a:r>
            <a:r>
              <a:rPr sz="2400" spc="40" dirty="0">
                <a:latin typeface="Cambria"/>
                <a:cs typeface="Cambria"/>
              </a:rPr>
              <a:t>селскостопанския </a:t>
            </a:r>
            <a:r>
              <a:rPr sz="2400" spc="25" dirty="0">
                <a:latin typeface="Cambria"/>
                <a:cs typeface="Cambria"/>
              </a:rPr>
              <a:t>сектор, </a:t>
            </a:r>
            <a:r>
              <a:rPr sz="2400" spc="55" dirty="0">
                <a:latin typeface="Cambria"/>
                <a:cs typeface="Cambria"/>
              </a:rPr>
              <a:t>преминаването </a:t>
            </a:r>
            <a:r>
              <a:rPr sz="2400" spc="50" dirty="0">
                <a:latin typeface="Cambria"/>
                <a:cs typeface="Cambria"/>
              </a:rPr>
              <a:t>към 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по-ефективни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методи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производство,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щадящи</a:t>
            </a:r>
            <a:endParaRPr sz="2400">
              <a:latin typeface="Cambria"/>
              <a:cs typeface="Cambria"/>
            </a:endParaRPr>
          </a:p>
          <a:p>
            <a:pPr marL="287020" marR="5080" algn="just">
              <a:lnSpc>
                <a:spcPct val="100000"/>
              </a:lnSpc>
            </a:pPr>
            <a:r>
              <a:rPr sz="2400" spc="50" dirty="0">
                <a:latin typeface="Cambria"/>
                <a:cs typeface="Cambria"/>
              </a:rPr>
              <a:t>околната </a:t>
            </a:r>
            <a:r>
              <a:rPr sz="2400" spc="70" dirty="0">
                <a:latin typeface="Cambria"/>
                <a:cs typeface="Cambria"/>
              </a:rPr>
              <a:t>среда, </a:t>
            </a:r>
            <a:r>
              <a:rPr sz="2400" spc="40" dirty="0">
                <a:latin typeface="Cambria"/>
                <a:cs typeface="Cambria"/>
              </a:rPr>
              <a:t>ефективно </a:t>
            </a:r>
            <a:r>
              <a:rPr sz="2400" spc="55" dirty="0">
                <a:latin typeface="Cambria"/>
                <a:cs typeface="Cambria"/>
              </a:rPr>
              <a:t>използване </a:t>
            </a:r>
            <a:r>
              <a:rPr sz="2400" spc="120" dirty="0">
                <a:latin typeface="Cambria"/>
                <a:cs typeface="Cambria"/>
              </a:rPr>
              <a:t>на </a:t>
            </a:r>
            <a:r>
              <a:rPr sz="2400" spc="35" dirty="0">
                <a:latin typeface="Cambria"/>
                <a:cs typeface="Cambria"/>
              </a:rPr>
              <a:t>природните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ресурси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осигуряването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възможности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за</a:t>
            </a:r>
            <a:endParaRPr sz="2400">
              <a:latin typeface="Cambria"/>
              <a:cs typeface="Cambria"/>
            </a:endParaRPr>
          </a:p>
          <a:p>
            <a:pPr marL="287020" marR="625475" algn="just">
              <a:lnSpc>
                <a:spcPct val="100000"/>
              </a:lnSpc>
              <a:spcBef>
                <a:spcPts val="5"/>
              </a:spcBef>
            </a:pPr>
            <a:r>
              <a:rPr sz="2400" spc="60" dirty="0">
                <a:latin typeface="Cambria"/>
                <a:cs typeface="Cambria"/>
              </a:rPr>
              <a:t>произвеждане </a:t>
            </a:r>
            <a:r>
              <a:rPr sz="2400" spc="120" dirty="0">
                <a:latin typeface="Cambria"/>
                <a:cs typeface="Cambria"/>
              </a:rPr>
              <a:t>на </a:t>
            </a:r>
            <a:r>
              <a:rPr sz="2400" spc="50" dirty="0">
                <a:latin typeface="Cambria"/>
                <a:cs typeface="Cambria"/>
              </a:rPr>
              <a:t>качествени </a:t>
            </a:r>
            <a:r>
              <a:rPr sz="2400" spc="90" dirty="0">
                <a:latin typeface="Cambria"/>
                <a:cs typeface="Cambria"/>
              </a:rPr>
              <a:t>храни </a:t>
            </a:r>
            <a:r>
              <a:rPr sz="2400" spc="70" dirty="0">
                <a:latin typeface="Cambria"/>
                <a:cs typeface="Cambria"/>
              </a:rPr>
              <a:t>и </a:t>
            </a:r>
            <a:r>
              <a:rPr sz="2400" spc="35" dirty="0">
                <a:latin typeface="Cambria"/>
                <a:cs typeface="Cambria"/>
              </a:rPr>
              <a:t>продукти </a:t>
            </a:r>
            <a:r>
              <a:rPr sz="2400" spc="95" dirty="0">
                <a:latin typeface="Cambria"/>
                <a:cs typeface="Cambria"/>
              </a:rPr>
              <a:t>за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населението.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290017"/>
            <a:ext cx="5315585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260" dirty="0"/>
              <a:t>Р</a:t>
            </a:r>
            <a:r>
              <a:rPr sz="2150" spc="260" dirty="0"/>
              <a:t>АЗВИТИЕ </a:t>
            </a:r>
            <a:r>
              <a:rPr sz="2150" spc="270" dirty="0"/>
              <a:t>НА </a:t>
            </a:r>
            <a:r>
              <a:rPr sz="2150" spc="295" dirty="0"/>
              <a:t>СЕЛСКИТЕ</a:t>
            </a:r>
            <a:r>
              <a:rPr sz="2150" spc="260" dirty="0"/>
              <a:t> </a:t>
            </a:r>
            <a:r>
              <a:rPr sz="2150" spc="285" dirty="0"/>
              <a:t>РАЙОНИ</a:t>
            </a:r>
            <a:endParaRPr sz="2150"/>
          </a:p>
        </p:txBody>
      </p:sp>
      <p:sp>
        <p:nvSpPr>
          <p:cNvPr id="3" name="object 3"/>
          <p:cNvSpPr txBox="1"/>
          <p:nvPr/>
        </p:nvSpPr>
        <p:spPr>
          <a:xfrm>
            <a:off x="330200" y="1369567"/>
            <a:ext cx="8333740" cy="44448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5080" indent="-274955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90" dirty="0">
                <a:latin typeface="Cambria"/>
                <a:cs typeface="Cambria"/>
              </a:rPr>
              <a:t>Гъвкави,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регионално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насочени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мерки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опазване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околната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среда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промените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климата.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Отчитайки 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регионалните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специфики</a:t>
            </a:r>
            <a:r>
              <a:rPr sz="2400" spc="16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6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настъпващите 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климатични </a:t>
            </a:r>
            <a:r>
              <a:rPr sz="2400" spc="65" dirty="0">
                <a:latin typeface="Cambria"/>
                <a:cs typeface="Cambria"/>
              </a:rPr>
              <a:t>промени, </a:t>
            </a:r>
            <a:r>
              <a:rPr sz="2400" spc="350" dirty="0">
                <a:latin typeface="Cambria"/>
                <a:cs typeface="Cambria"/>
              </a:rPr>
              <a:t>ОСП </a:t>
            </a:r>
            <a:r>
              <a:rPr sz="2400" spc="35" dirty="0" err="1" smtClean="0">
                <a:latin typeface="Cambria"/>
                <a:cs typeface="Cambria"/>
              </a:rPr>
              <a:t>осигур</a:t>
            </a:r>
            <a:r>
              <a:rPr lang="bg-BG" sz="2400" spc="35" dirty="0" err="1" smtClean="0">
                <a:latin typeface="Cambria"/>
                <a:cs typeface="Cambria"/>
              </a:rPr>
              <a:t>яв</a:t>
            </a:r>
            <a:r>
              <a:rPr sz="2400" spc="35" dirty="0" smtClean="0">
                <a:latin typeface="Cambria"/>
                <a:cs typeface="Cambria"/>
              </a:rPr>
              <a:t>a </a:t>
            </a:r>
            <a:r>
              <a:rPr sz="2400" spc="60" dirty="0">
                <a:latin typeface="Cambria"/>
                <a:cs typeface="Cambria"/>
              </a:rPr>
              <a:t>финансирането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достатъчно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гъвкави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адаптивни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практики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цел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опазването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биоразнообразието,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количеството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endParaRPr sz="2400" dirty="0">
              <a:latin typeface="Cambria"/>
              <a:cs typeface="Cambria"/>
            </a:endParaRPr>
          </a:p>
          <a:p>
            <a:pPr marL="287020" marR="167005">
              <a:lnSpc>
                <a:spcPct val="100000"/>
              </a:lnSpc>
            </a:pPr>
            <a:r>
              <a:rPr sz="2400" spc="10" dirty="0">
                <a:latin typeface="Cambria"/>
                <a:cs typeface="Cambria"/>
              </a:rPr>
              <a:t>качеството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25" dirty="0">
                <a:latin typeface="Cambria"/>
                <a:cs typeface="Cambria"/>
              </a:rPr>
              <a:t>водите,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намаляване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замърсяването 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при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източника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му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защитата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горските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територии,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които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допълват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по-широкото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навлизане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биологичното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производство,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осигуряващо</a:t>
            </a:r>
            <a:endParaRPr sz="2400" dirty="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  <a:spcBef>
                <a:spcPts val="5"/>
              </a:spcBef>
            </a:pPr>
            <a:r>
              <a:rPr sz="2400" spc="40" dirty="0">
                <a:latin typeface="Cambria"/>
                <a:cs typeface="Cambria"/>
              </a:rPr>
              <a:t>здравословни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качествени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хранителни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продукти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endParaRPr sz="2400" dirty="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400" spc="85" dirty="0">
                <a:latin typeface="Cambria"/>
                <a:cs typeface="Cambria"/>
              </a:rPr>
              <a:t>крайния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потребител.</a:t>
            </a:r>
            <a:endParaRPr sz="24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290017"/>
            <a:ext cx="5315585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260" dirty="0"/>
              <a:t>Р</a:t>
            </a:r>
            <a:r>
              <a:rPr sz="2150" spc="260" dirty="0"/>
              <a:t>АЗВИТИЕ </a:t>
            </a:r>
            <a:r>
              <a:rPr sz="2150" spc="270" dirty="0"/>
              <a:t>НА </a:t>
            </a:r>
            <a:r>
              <a:rPr sz="2150" spc="295" dirty="0"/>
              <a:t>СЕЛСКИТЕ</a:t>
            </a:r>
            <a:r>
              <a:rPr sz="2150" spc="260" dirty="0"/>
              <a:t> </a:t>
            </a:r>
            <a:r>
              <a:rPr sz="2150" spc="285" dirty="0"/>
              <a:t>РАЙОНИ</a:t>
            </a:r>
            <a:endParaRPr sz="2150"/>
          </a:p>
        </p:txBody>
      </p:sp>
      <p:sp>
        <p:nvSpPr>
          <p:cNvPr id="3" name="object 3"/>
          <p:cNvSpPr txBox="1"/>
          <p:nvPr/>
        </p:nvSpPr>
        <p:spPr>
          <a:xfrm>
            <a:off x="330200" y="937386"/>
            <a:ext cx="8065770" cy="4568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304800" indent="-274955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114" dirty="0">
                <a:latin typeface="Cambria"/>
                <a:cs typeface="Cambria"/>
              </a:rPr>
              <a:t>Увеличава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подкрепата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МИГ-овете,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като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 </a:t>
            </a:r>
            <a:r>
              <a:rPr sz="2400" spc="2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определят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унифицирани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правила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за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прилагане</a:t>
            </a:r>
            <a:r>
              <a:rPr sz="2400" spc="125" dirty="0">
                <a:latin typeface="Cambria"/>
                <a:cs typeface="Cambria"/>
              </a:rPr>
              <a:t> 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подхода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Лидер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включват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възможностите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многофондовото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финансиране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стратегиите.</a:t>
            </a:r>
            <a:endParaRPr sz="2400">
              <a:latin typeface="Cambria"/>
              <a:cs typeface="Cambria"/>
            </a:endParaRPr>
          </a:p>
          <a:p>
            <a:pPr marL="287020" marR="44450" indent="-274955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320" dirty="0">
                <a:latin typeface="Cambria"/>
                <a:cs typeface="Cambria"/>
              </a:rPr>
              <a:t>ЛИДЕР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продължaва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събира,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не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разделя 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местните общности, </a:t>
            </a:r>
            <a:r>
              <a:rPr sz="2400" spc="-25" dirty="0">
                <a:latin typeface="Cambria"/>
                <a:cs typeface="Cambria"/>
              </a:rPr>
              <a:t>което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ще </a:t>
            </a:r>
            <a:r>
              <a:rPr sz="2400" spc="10" dirty="0">
                <a:latin typeface="Cambria"/>
                <a:cs typeface="Cambria"/>
              </a:rPr>
              <a:t>доведе </a:t>
            </a:r>
            <a:r>
              <a:rPr sz="2400" spc="-25" dirty="0">
                <a:latin typeface="Cambria"/>
                <a:cs typeface="Cambria"/>
              </a:rPr>
              <a:t>до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подобряване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тяхното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благосъстояние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условията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им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живот,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като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продължи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процеса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подобряване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връзките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между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селските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градските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такива.</a:t>
            </a:r>
            <a:endParaRPr sz="2400">
              <a:latin typeface="Cambria"/>
              <a:cs typeface="Cambria"/>
            </a:endParaRPr>
          </a:p>
          <a:p>
            <a:pPr marL="287020" marR="5080" indent="-274955" algn="just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105" dirty="0">
                <a:latin typeface="Cambria"/>
                <a:cs typeface="Cambria"/>
              </a:rPr>
              <a:t>Продължава </a:t>
            </a:r>
            <a:r>
              <a:rPr sz="2400" spc="15" dirty="0">
                <a:latin typeface="Cambria"/>
                <a:cs typeface="Cambria"/>
              </a:rPr>
              <a:t>се </a:t>
            </a:r>
            <a:r>
              <a:rPr sz="2400" spc="5" dirty="0">
                <a:latin typeface="Cambria"/>
                <a:cs typeface="Cambria"/>
              </a:rPr>
              <a:t>с </a:t>
            </a:r>
            <a:r>
              <a:rPr sz="2400" spc="55" dirty="0">
                <a:latin typeface="Cambria"/>
                <a:cs typeface="Cambria"/>
              </a:rPr>
              <a:t>подкрепата </a:t>
            </a:r>
            <a:r>
              <a:rPr sz="2400" spc="90" dirty="0">
                <a:latin typeface="Cambria"/>
                <a:cs typeface="Cambria"/>
              </a:rPr>
              <a:t>за </a:t>
            </a:r>
            <a:r>
              <a:rPr sz="2400" spc="25" dirty="0">
                <a:latin typeface="Cambria"/>
                <a:cs typeface="Cambria"/>
              </a:rPr>
              <a:t>работата </a:t>
            </a:r>
            <a:r>
              <a:rPr sz="2400" spc="5" dirty="0">
                <a:latin typeface="Cambria"/>
                <a:cs typeface="Cambria"/>
              </a:rPr>
              <a:t>с </a:t>
            </a:r>
            <a:r>
              <a:rPr sz="2400" spc="105" dirty="0">
                <a:latin typeface="Cambria"/>
                <a:cs typeface="Cambria"/>
              </a:rPr>
              <a:t>мрежа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местно, </a:t>
            </a:r>
            <a:r>
              <a:rPr sz="2400" spc="55" dirty="0">
                <a:latin typeface="Cambria"/>
                <a:cs typeface="Cambria"/>
              </a:rPr>
              <a:t>регионално, </a:t>
            </a:r>
            <a:r>
              <a:rPr sz="2400" spc="70" dirty="0">
                <a:latin typeface="Cambria"/>
                <a:cs typeface="Cambria"/>
              </a:rPr>
              <a:t>национално и </a:t>
            </a:r>
            <a:r>
              <a:rPr sz="2400" spc="65" dirty="0">
                <a:latin typeface="Cambria"/>
                <a:cs typeface="Cambria"/>
              </a:rPr>
              <a:t>транснационално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ниво.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43789"/>
            <a:ext cx="6626859" cy="1019810"/>
          </a:xfrm>
          <a:prstGeom prst="rect">
            <a:avLst/>
          </a:prstGeom>
        </p:spPr>
        <p:txBody>
          <a:bodyPr vert="horz" wrap="square" lIns="0" tIns="31115" rIns="0" bIns="0" rtlCol="0">
            <a:spAutoFit/>
          </a:bodyPr>
          <a:lstStyle/>
          <a:p>
            <a:pPr marL="12700" marR="5080">
              <a:lnSpc>
                <a:spcPct val="116700"/>
              </a:lnSpc>
              <a:spcBef>
                <a:spcPts val="245"/>
              </a:spcBef>
            </a:pPr>
            <a:r>
              <a:rPr sz="3000" spc="295" dirty="0"/>
              <a:t>Н</a:t>
            </a:r>
            <a:r>
              <a:rPr spc="295" dirty="0"/>
              <a:t>АМАЛЯВАНЕ</a:t>
            </a:r>
            <a:r>
              <a:rPr spc="330" dirty="0"/>
              <a:t> </a:t>
            </a:r>
            <a:r>
              <a:rPr spc="290" dirty="0"/>
              <a:t>НА</a:t>
            </a:r>
            <a:r>
              <a:rPr spc="305" dirty="0"/>
              <a:t> </a:t>
            </a:r>
            <a:r>
              <a:rPr spc="275" dirty="0"/>
              <a:t>ЗАГУБИТЕ</a:t>
            </a:r>
            <a:r>
              <a:rPr spc="300" dirty="0"/>
              <a:t> </a:t>
            </a:r>
            <a:r>
              <a:rPr spc="250" dirty="0"/>
              <a:t>ЗА</a:t>
            </a:r>
            <a:r>
              <a:rPr spc="305" dirty="0"/>
              <a:t> </a:t>
            </a:r>
            <a:r>
              <a:rPr spc="270" dirty="0"/>
              <a:t>ХРАНА </a:t>
            </a:r>
            <a:r>
              <a:rPr spc="-515" dirty="0"/>
              <a:t> </a:t>
            </a:r>
            <a:r>
              <a:rPr spc="250" dirty="0"/>
              <a:t>ВЪВ</a:t>
            </a:r>
            <a:r>
              <a:rPr spc="325" dirty="0"/>
              <a:t> </a:t>
            </a:r>
            <a:r>
              <a:rPr spc="245" dirty="0"/>
              <a:t>ФЕРМАТА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35940" y="1628597"/>
            <a:ext cx="7947025" cy="4781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73355">
              <a:lnSpc>
                <a:spcPct val="100000"/>
              </a:lnSpc>
              <a:spcBef>
                <a:spcPts val="100"/>
              </a:spcBef>
            </a:pPr>
            <a:r>
              <a:rPr sz="2400" spc="75" dirty="0">
                <a:latin typeface="Cambria"/>
                <a:cs typeface="Cambria"/>
              </a:rPr>
              <a:t>Справянето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със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загубата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разхищението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храни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70" dirty="0">
                <a:latin typeface="Cambria"/>
                <a:cs typeface="Cambria"/>
              </a:rPr>
              <a:t>от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ключово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значение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постигането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устойчивост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170" dirty="0">
                <a:latin typeface="Cambria"/>
                <a:cs typeface="Cambria"/>
              </a:rPr>
              <a:t>.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Намаляването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разхищението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храни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води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-25" dirty="0">
                <a:latin typeface="Cambria"/>
                <a:cs typeface="Cambria"/>
              </a:rPr>
              <a:t>до 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икономии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потребителите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операторите,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15" dirty="0">
                <a:latin typeface="Cambria"/>
                <a:cs typeface="Cambria"/>
              </a:rPr>
              <a:t>оползотворяването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преразпределянето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2400" spc="70" dirty="0">
                <a:latin typeface="Cambria"/>
                <a:cs typeface="Cambria"/>
              </a:rPr>
              <a:t>хранителни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излишъци,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които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иначе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биха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били</a:t>
            </a:r>
            <a:endParaRPr sz="2400">
              <a:latin typeface="Cambria"/>
              <a:cs typeface="Cambria"/>
            </a:endParaRPr>
          </a:p>
          <a:p>
            <a:pPr marL="12700" marR="470534">
              <a:lnSpc>
                <a:spcPct val="100000"/>
              </a:lnSpc>
            </a:pPr>
            <a:r>
              <a:rPr sz="2400" spc="75" dirty="0">
                <a:latin typeface="Cambria"/>
                <a:cs typeface="Cambria"/>
              </a:rPr>
              <a:t>пропилени,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имат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важно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социално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измерение.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Това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също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така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има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връзка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политиките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endParaRPr sz="2400">
              <a:latin typeface="Cambria"/>
              <a:cs typeface="Cambria"/>
            </a:endParaRPr>
          </a:p>
          <a:p>
            <a:pPr marL="12700" marR="5080">
              <a:lnSpc>
                <a:spcPct val="100000"/>
              </a:lnSpc>
            </a:pPr>
            <a:r>
              <a:rPr sz="2400" spc="25" dirty="0">
                <a:latin typeface="Cambria"/>
                <a:cs typeface="Cambria"/>
              </a:rPr>
              <a:t>оползотворяване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хранителни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вещества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вторични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суровини,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-10" dirty="0">
                <a:latin typeface="Cambria"/>
                <a:cs typeface="Cambria"/>
              </a:rPr>
              <a:t>производството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30" dirty="0">
                <a:latin typeface="Cambria"/>
                <a:cs typeface="Cambria"/>
              </a:rPr>
              <a:t>фуражи,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безопасността </a:t>
            </a:r>
            <a:r>
              <a:rPr sz="2400" spc="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храните,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биологичното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разнообразие, 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биоикономиката,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управлението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30" dirty="0">
                <a:latin typeface="Cambria"/>
                <a:cs typeface="Cambria"/>
              </a:rPr>
              <a:t>отпадъците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 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енергията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-70" dirty="0">
                <a:latin typeface="Cambria"/>
                <a:cs typeface="Cambria"/>
              </a:rPr>
              <a:t>от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възобновяеми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източници.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13660" y="0"/>
            <a:ext cx="4434840" cy="664694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303" y="621538"/>
            <a:ext cx="488696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70" dirty="0"/>
              <a:t>О</a:t>
            </a:r>
            <a:r>
              <a:rPr spc="270" dirty="0"/>
              <a:t>Т</a:t>
            </a:r>
            <a:r>
              <a:rPr spc="300" dirty="0"/>
              <a:t> </a:t>
            </a:r>
            <a:r>
              <a:rPr spc="245" dirty="0"/>
              <a:t>ФЕРМАТА</a:t>
            </a:r>
            <a:r>
              <a:rPr spc="305" dirty="0"/>
              <a:t> </a:t>
            </a:r>
            <a:r>
              <a:rPr spc="315" dirty="0"/>
              <a:t>ДО</a:t>
            </a:r>
            <a:r>
              <a:rPr spc="290" dirty="0"/>
              <a:t> </a:t>
            </a:r>
            <a:r>
              <a:rPr spc="250" dirty="0"/>
              <a:t>ТРАПЕЗАТА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474370" y="1230629"/>
            <a:ext cx="8097520" cy="4908651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287020" marR="836294" indent="-274320" algn="just">
              <a:lnSpc>
                <a:spcPts val="2110"/>
              </a:lnSpc>
              <a:spcBef>
                <a:spcPts val="60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240" dirty="0">
                <a:latin typeface="Cambria"/>
                <a:cs typeface="Cambria"/>
              </a:rPr>
              <a:t>В </a:t>
            </a:r>
            <a:r>
              <a:rPr sz="2200" spc="40" dirty="0">
                <a:latin typeface="Cambria"/>
                <a:cs typeface="Cambria"/>
              </a:rPr>
              <a:t>условията </a:t>
            </a:r>
            <a:r>
              <a:rPr sz="2200" spc="110" dirty="0">
                <a:latin typeface="Cambria"/>
                <a:cs typeface="Cambria"/>
              </a:rPr>
              <a:t>на </a:t>
            </a:r>
            <a:r>
              <a:rPr sz="2200" spc="70" dirty="0">
                <a:latin typeface="Cambria"/>
                <a:cs typeface="Cambria"/>
              </a:rPr>
              <a:t>пандемията </a:t>
            </a:r>
            <a:r>
              <a:rPr sz="2200" spc="-65" dirty="0">
                <a:latin typeface="Cambria"/>
                <a:cs typeface="Cambria"/>
              </a:rPr>
              <a:t>от </a:t>
            </a:r>
            <a:r>
              <a:rPr sz="2200" spc="160" dirty="0">
                <a:latin typeface="Cambria"/>
                <a:cs typeface="Cambria"/>
              </a:rPr>
              <a:t>COVID-19 </a:t>
            </a:r>
            <a:r>
              <a:rPr sz="2200" spc="5" dirty="0">
                <a:latin typeface="Cambria"/>
                <a:cs typeface="Cambria"/>
              </a:rPr>
              <a:t>отчетливо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пролича </a:t>
            </a:r>
            <a:r>
              <a:rPr sz="2200" spc="25" dirty="0">
                <a:latin typeface="Cambria"/>
                <a:cs typeface="Cambria"/>
              </a:rPr>
              <a:t>колко </a:t>
            </a:r>
            <a:r>
              <a:rPr sz="2200" spc="20" dirty="0">
                <a:latin typeface="Cambria"/>
                <a:cs typeface="Cambria"/>
              </a:rPr>
              <a:t>е </a:t>
            </a:r>
            <a:r>
              <a:rPr sz="2200" spc="70" dirty="0">
                <a:latin typeface="Cambria"/>
                <a:cs typeface="Cambria"/>
              </a:rPr>
              <a:t>важно </a:t>
            </a:r>
            <a:r>
              <a:rPr sz="2200" spc="85" dirty="0">
                <a:latin typeface="Cambria"/>
                <a:cs typeface="Cambria"/>
              </a:rPr>
              <a:t>да </a:t>
            </a:r>
            <a:r>
              <a:rPr sz="2200" spc="90" dirty="0">
                <a:latin typeface="Cambria"/>
                <a:cs typeface="Cambria"/>
              </a:rPr>
              <a:t>има надеждна </a:t>
            </a:r>
            <a:r>
              <a:rPr sz="2200" spc="60" dirty="0">
                <a:latin typeface="Cambria"/>
                <a:cs typeface="Cambria"/>
              </a:rPr>
              <a:t>и </a:t>
            </a:r>
            <a:r>
              <a:rPr sz="2200" spc="65" dirty="0">
                <a:latin typeface="Cambria"/>
                <a:cs typeface="Cambria"/>
              </a:rPr>
              <a:t>гъвкава 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продоволствена</a:t>
            </a:r>
            <a:r>
              <a:rPr sz="2200" spc="16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система,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която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функционира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при</a:t>
            </a:r>
            <a:endParaRPr sz="2200" dirty="0">
              <a:latin typeface="Cambria"/>
              <a:cs typeface="Cambria"/>
            </a:endParaRPr>
          </a:p>
          <a:p>
            <a:pPr marL="287020" marR="5080" algn="just">
              <a:lnSpc>
                <a:spcPct val="80000"/>
              </a:lnSpc>
              <a:spcBef>
                <a:spcPts val="25"/>
              </a:spcBef>
            </a:pPr>
            <a:r>
              <a:rPr sz="2200" spc="60" dirty="0">
                <a:latin typeface="Cambria"/>
                <a:cs typeface="Cambria"/>
              </a:rPr>
              <a:t>всякакви </a:t>
            </a:r>
            <a:r>
              <a:rPr sz="2200" dirty="0">
                <a:latin typeface="Cambria"/>
                <a:cs typeface="Cambria"/>
              </a:rPr>
              <a:t>обстоятелства </a:t>
            </a:r>
            <a:r>
              <a:rPr sz="2200" spc="60" dirty="0">
                <a:latin typeface="Cambria"/>
                <a:cs typeface="Cambria"/>
              </a:rPr>
              <a:t>и </a:t>
            </a:r>
            <a:r>
              <a:rPr sz="2200" spc="20" dirty="0">
                <a:latin typeface="Cambria"/>
                <a:cs typeface="Cambria"/>
              </a:rPr>
              <a:t>е </a:t>
            </a:r>
            <a:r>
              <a:rPr sz="2200" spc="25" dirty="0">
                <a:latin typeface="Cambria"/>
                <a:cs typeface="Cambria"/>
              </a:rPr>
              <a:t>в </a:t>
            </a:r>
            <a:r>
              <a:rPr sz="2200" spc="15" dirty="0">
                <a:latin typeface="Cambria"/>
                <a:cs typeface="Cambria"/>
              </a:rPr>
              <a:t>състояние </a:t>
            </a:r>
            <a:r>
              <a:rPr sz="2200" spc="85" dirty="0">
                <a:latin typeface="Cambria"/>
                <a:cs typeface="Cambria"/>
              </a:rPr>
              <a:t>да </a:t>
            </a:r>
            <a:r>
              <a:rPr sz="2200" spc="25" dirty="0">
                <a:latin typeface="Cambria"/>
                <a:cs typeface="Cambria"/>
              </a:rPr>
              <a:t>осигури </a:t>
            </a:r>
            <a:r>
              <a:rPr sz="2200" spc="-5" dirty="0">
                <a:latin typeface="Cambria"/>
                <a:cs typeface="Cambria"/>
              </a:rPr>
              <a:t>достъп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30" dirty="0">
                <a:latin typeface="Cambria"/>
                <a:cs typeface="Cambria"/>
              </a:rPr>
              <a:t>до </a:t>
            </a:r>
            <a:r>
              <a:rPr sz="2200" spc="5" dirty="0">
                <a:latin typeface="Cambria"/>
                <a:cs typeface="Cambria"/>
              </a:rPr>
              <a:t>достатъчно </a:t>
            </a:r>
            <a:r>
              <a:rPr sz="2200" spc="25" dirty="0">
                <a:latin typeface="Cambria"/>
                <a:cs typeface="Cambria"/>
              </a:rPr>
              <a:t>доставки </a:t>
            </a:r>
            <a:r>
              <a:rPr sz="2200" spc="114" dirty="0">
                <a:latin typeface="Cambria"/>
                <a:cs typeface="Cambria"/>
              </a:rPr>
              <a:t>на </a:t>
            </a:r>
            <a:r>
              <a:rPr sz="2200" spc="85" dirty="0">
                <a:latin typeface="Cambria"/>
                <a:cs typeface="Cambria"/>
              </a:rPr>
              <a:t>храни </a:t>
            </a:r>
            <a:r>
              <a:rPr sz="2200" spc="80" dirty="0">
                <a:latin typeface="Cambria"/>
                <a:cs typeface="Cambria"/>
              </a:rPr>
              <a:t>за </a:t>
            </a:r>
            <a:r>
              <a:rPr sz="2200" spc="75" dirty="0">
                <a:latin typeface="Cambria"/>
                <a:cs typeface="Cambria"/>
              </a:rPr>
              <a:t>гражданите, </a:t>
            </a:r>
            <a:r>
              <a:rPr sz="2200" spc="-15" dirty="0">
                <a:latin typeface="Cambria"/>
                <a:cs typeface="Cambria"/>
              </a:rPr>
              <a:t>които те 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могат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си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позволят.</a:t>
            </a:r>
            <a:endParaRPr sz="2200" dirty="0">
              <a:latin typeface="Cambria"/>
              <a:cs typeface="Cambria"/>
            </a:endParaRPr>
          </a:p>
          <a:p>
            <a:pPr marL="287020" marR="619760" indent="-274320">
              <a:lnSpc>
                <a:spcPts val="2110"/>
              </a:lnSpc>
              <a:spcBef>
                <a:spcPts val="58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95" dirty="0">
                <a:latin typeface="Cambria"/>
                <a:cs typeface="Cambria"/>
              </a:rPr>
              <a:t>Пандемията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ни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05" dirty="0">
                <a:latin typeface="Cambria"/>
                <a:cs typeface="Cambria"/>
              </a:rPr>
              <a:t>накара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осъзнаем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пределно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ясно </a:t>
            </a:r>
            <a:r>
              <a:rPr sz="2200" spc="25" dirty="0">
                <a:latin typeface="Cambria"/>
                <a:cs typeface="Cambria"/>
              </a:rPr>
              <a:t> взаимовръзките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между </a:t>
            </a:r>
            <a:r>
              <a:rPr sz="2200" spc="45" dirty="0">
                <a:latin typeface="Cambria"/>
                <a:cs typeface="Cambria"/>
              </a:rPr>
              <a:t>нашето </a:t>
            </a:r>
            <a:r>
              <a:rPr sz="2200" spc="60" dirty="0">
                <a:latin typeface="Cambria"/>
                <a:cs typeface="Cambria"/>
              </a:rPr>
              <a:t>здраве, </a:t>
            </a:r>
            <a:r>
              <a:rPr sz="2200" spc="25" dirty="0">
                <a:latin typeface="Cambria"/>
                <a:cs typeface="Cambria"/>
              </a:rPr>
              <a:t>екосистемите,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веригите</a:t>
            </a:r>
            <a:r>
              <a:rPr sz="2200" spc="165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доставки,</a:t>
            </a:r>
            <a:r>
              <a:rPr sz="2200" spc="16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моделите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потребление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 </a:t>
            </a:r>
            <a:r>
              <a:rPr sz="2200" spc="6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ограничените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възможности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планетата.</a:t>
            </a:r>
            <a:endParaRPr sz="2200" dirty="0">
              <a:latin typeface="Cambria"/>
              <a:cs typeface="Cambria"/>
            </a:endParaRPr>
          </a:p>
          <a:p>
            <a:pPr marL="287020" marR="680720" indent="-274320">
              <a:lnSpc>
                <a:spcPct val="80000"/>
              </a:lnSpc>
              <a:spcBef>
                <a:spcPts val="62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60" dirty="0">
                <a:latin typeface="Cambria"/>
                <a:cs typeface="Cambria"/>
              </a:rPr>
              <a:t>Очевидно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е,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че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трябва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правим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5" dirty="0">
                <a:latin typeface="Cambria"/>
                <a:cs typeface="Cambria"/>
              </a:rPr>
              <a:t>много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повече,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за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поддържаме</a:t>
            </a:r>
            <a:r>
              <a:rPr sz="2200" spc="160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здравето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хората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планетата. 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lang="bg-BG" sz="2200" spc="85" dirty="0" smtClean="0">
                <a:latin typeface="Cambria"/>
                <a:cs typeface="Cambria"/>
              </a:rPr>
              <a:t>Отминалата </a:t>
            </a:r>
            <a:r>
              <a:rPr sz="2200" spc="145" dirty="0" smtClean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пандемия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е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само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един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пример.</a:t>
            </a:r>
            <a:endParaRPr sz="2200" dirty="0">
              <a:latin typeface="Cambria"/>
              <a:cs typeface="Cambria"/>
            </a:endParaRPr>
          </a:p>
          <a:p>
            <a:pPr marL="287020" indent="-274320">
              <a:lnSpc>
                <a:spcPts val="2375"/>
              </a:lnSpc>
              <a:spcBef>
                <a:spcPts val="7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55" dirty="0">
                <a:latin typeface="Cambria"/>
                <a:cs typeface="Cambria"/>
              </a:rPr>
              <a:t>Зачестилите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засушавания,</a:t>
            </a:r>
            <a:r>
              <a:rPr sz="2200" spc="16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наводнения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горски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пожари,</a:t>
            </a:r>
            <a:endParaRPr sz="2200" dirty="0">
              <a:latin typeface="Cambria"/>
              <a:cs typeface="Cambria"/>
            </a:endParaRPr>
          </a:p>
          <a:p>
            <a:pPr marL="287020">
              <a:lnSpc>
                <a:spcPts val="2115"/>
              </a:lnSpc>
            </a:pPr>
            <a:r>
              <a:rPr sz="2200" spc="35" dirty="0">
                <a:latin typeface="Cambria"/>
                <a:cs typeface="Cambria"/>
              </a:rPr>
              <a:t>както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и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появата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 </a:t>
            </a:r>
            <a:r>
              <a:rPr sz="2200" spc="25" dirty="0">
                <a:latin typeface="Cambria"/>
                <a:cs typeface="Cambria"/>
              </a:rPr>
              <a:t>нови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вредители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ни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напомнят</a:t>
            </a:r>
            <a:endParaRPr sz="2200" dirty="0">
              <a:latin typeface="Cambria"/>
              <a:cs typeface="Cambria"/>
            </a:endParaRPr>
          </a:p>
          <a:p>
            <a:pPr marL="287020">
              <a:lnSpc>
                <a:spcPts val="2115"/>
              </a:lnSpc>
            </a:pPr>
            <a:r>
              <a:rPr sz="2200" spc="25" dirty="0">
                <a:latin typeface="Cambria"/>
                <a:cs typeface="Cambria"/>
              </a:rPr>
              <a:t>постоянно,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че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нашата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продоволствена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система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е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под</a:t>
            </a:r>
            <a:endParaRPr sz="2200" dirty="0">
              <a:latin typeface="Cambria"/>
              <a:cs typeface="Cambria"/>
            </a:endParaRPr>
          </a:p>
          <a:p>
            <a:pPr marL="287020">
              <a:lnSpc>
                <a:spcPts val="2375"/>
              </a:lnSpc>
            </a:pPr>
            <a:r>
              <a:rPr sz="2200" spc="110" dirty="0">
                <a:latin typeface="Cambria"/>
                <a:cs typeface="Cambria"/>
              </a:rPr>
              <a:t>заплаха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трябва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стане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по-устойчива</a:t>
            </a:r>
            <a:r>
              <a:rPr sz="2200" spc="18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по-гъвкава.</a:t>
            </a:r>
            <a:endParaRPr sz="22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303" y="621538"/>
            <a:ext cx="488696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70" dirty="0"/>
              <a:t>О</a:t>
            </a:r>
            <a:r>
              <a:rPr spc="270" dirty="0"/>
              <a:t>Т</a:t>
            </a:r>
            <a:r>
              <a:rPr spc="300" dirty="0"/>
              <a:t> </a:t>
            </a:r>
            <a:r>
              <a:rPr spc="245" dirty="0"/>
              <a:t>ФЕРМАТА</a:t>
            </a:r>
            <a:r>
              <a:rPr spc="305" dirty="0"/>
              <a:t> </a:t>
            </a:r>
            <a:r>
              <a:rPr spc="315" dirty="0"/>
              <a:t>ДО</a:t>
            </a:r>
            <a:r>
              <a:rPr spc="290" dirty="0"/>
              <a:t> </a:t>
            </a:r>
            <a:r>
              <a:rPr spc="250" dirty="0"/>
              <a:t>ТРАПЕЗАТА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474370" y="1230629"/>
            <a:ext cx="8081645" cy="5126147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287020" marR="153035" indent="-274320">
              <a:lnSpc>
                <a:spcPts val="2110"/>
              </a:lnSpc>
              <a:spcBef>
                <a:spcPts val="60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45" dirty="0">
                <a:latin typeface="Cambria"/>
                <a:cs typeface="Cambria"/>
              </a:rPr>
              <a:t>Европейските</a:t>
            </a:r>
            <a:r>
              <a:rPr sz="2200" spc="16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храни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вече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са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5" dirty="0">
                <a:latin typeface="Cambria"/>
                <a:cs typeface="Cambria"/>
              </a:rPr>
              <a:t>световен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стандарт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за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95" dirty="0">
                <a:latin typeface="Cambria"/>
                <a:cs typeface="Cambria"/>
              </a:rPr>
              <a:t>храни,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които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са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безопасни,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изобилни,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питателни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endParaRPr sz="2200" dirty="0">
              <a:latin typeface="Cambria"/>
              <a:cs typeface="Cambria"/>
            </a:endParaRPr>
          </a:p>
          <a:p>
            <a:pPr marL="287020" marR="5080">
              <a:lnSpc>
                <a:spcPct val="80000"/>
              </a:lnSpc>
              <a:spcBef>
                <a:spcPts val="20"/>
              </a:spcBef>
            </a:pPr>
            <a:r>
              <a:rPr sz="2200" spc="35" dirty="0">
                <a:latin typeface="Cambria"/>
                <a:cs typeface="Cambria"/>
              </a:rPr>
              <a:t>висококачествени.</a:t>
            </a:r>
            <a:r>
              <a:rPr sz="2200" spc="16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Това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е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5" dirty="0" err="1" smtClean="0">
                <a:latin typeface="Cambria"/>
                <a:cs typeface="Cambria"/>
              </a:rPr>
              <a:t>плод</a:t>
            </a:r>
            <a:r>
              <a:rPr lang="bg-BG" sz="2200" spc="45" dirty="0" smtClean="0">
                <a:latin typeface="Cambria"/>
                <a:cs typeface="Cambria"/>
              </a:rPr>
              <a:t>,</a:t>
            </a:r>
            <a:r>
              <a:rPr sz="2200" spc="114" dirty="0" smtClean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както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дългогодишните 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усилия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330" dirty="0">
                <a:latin typeface="Cambria"/>
                <a:cs typeface="Cambria"/>
              </a:rPr>
              <a:t>ЕС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чрез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политиката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си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закриля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здравето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хората,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животните</a:t>
            </a:r>
            <a:r>
              <a:rPr sz="2200" spc="17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и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растенията,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така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и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труда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</a:t>
            </a:r>
            <a:endParaRPr sz="2200" dirty="0">
              <a:latin typeface="Cambria"/>
              <a:cs typeface="Cambria"/>
            </a:endParaRPr>
          </a:p>
          <a:p>
            <a:pPr marL="287020" marR="1657350">
              <a:lnSpc>
                <a:spcPct val="80000"/>
              </a:lnSpc>
              <a:spcBef>
                <a:spcPts val="5"/>
              </a:spcBef>
            </a:pPr>
            <a:r>
              <a:rPr sz="2200" spc="50" dirty="0">
                <a:latin typeface="Cambria"/>
                <a:cs typeface="Cambria"/>
              </a:rPr>
              <a:t>земеделците, </a:t>
            </a:r>
            <a:r>
              <a:rPr sz="2200" spc="25" dirty="0">
                <a:latin typeface="Cambria"/>
                <a:cs typeface="Cambria"/>
              </a:rPr>
              <a:t>рибарите </a:t>
            </a:r>
            <a:r>
              <a:rPr sz="2200" spc="60" dirty="0">
                <a:latin typeface="Cambria"/>
                <a:cs typeface="Cambria"/>
              </a:rPr>
              <a:t>и </a:t>
            </a:r>
            <a:r>
              <a:rPr sz="2200" spc="15" dirty="0">
                <a:latin typeface="Cambria"/>
                <a:cs typeface="Cambria"/>
              </a:rPr>
              <a:t>производителите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аквакултури.</a:t>
            </a:r>
            <a:endParaRPr sz="2200" dirty="0">
              <a:latin typeface="Cambria"/>
              <a:cs typeface="Cambria"/>
            </a:endParaRPr>
          </a:p>
          <a:p>
            <a:pPr marL="287020" indent="-274320">
              <a:lnSpc>
                <a:spcPts val="2375"/>
              </a:lnSpc>
              <a:spcBef>
                <a:spcPts val="7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130" dirty="0">
                <a:latin typeface="Cambria"/>
                <a:cs typeface="Cambria"/>
              </a:rPr>
              <a:t>Сега </a:t>
            </a:r>
            <a:r>
              <a:rPr sz="2200" spc="25" dirty="0">
                <a:latin typeface="Cambria"/>
                <a:cs typeface="Cambria"/>
              </a:rPr>
              <a:t>европейските</a:t>
            </a:r>
            <a:r>
              <a:rPr sz="2200" spc="16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храни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трябва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се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превърнат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в</a:t>
            </a:r>
            <a:endParaRPr sz="2200" dirty="0">
              <a:latin typeface="Cambria"/>
              <a:cs typeface="Cambria"/>
            </a:endParaRPr>
          </a:p>
          <a:p>
            <a:pPr marL="287020" marR="114300">
              <a:lnSpc>
                <a:spcPct val="80000"/>
              </a:lnSpc>
              <a:spcBef>
                <a:spcPts val="265"/>
              </a:spcBef>
            </a:pPr>
            <a:r>
              <a:rPr sz="2200" spc="5" dirty="0">
                <a:latin typeface="Cambria"/>
                <a:cs typeface="Cambria"/>
              </a:rPr>
              <a:t>световен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стандарт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за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устойчивост.</a:t>
            </a:r>
            <a:r>
              <a:rPr sz="2200" spc="17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Настоящата</a:t>
            </a:r>
            <a:r>
              <a:rPr sz="2200" spc="170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стратегия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има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за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цел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да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отдаде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дължимото</a:t>
            </a:r>
            <a:r>
              <a:rPr sz="2200" spc="160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 </a:t>
            </a:r>
            <a:r>
              <a:rPr sz="2200" spc="50" dirty="0">
                <a:latin typeface="Cambria"/>
                <a:cs typeface="Cambria"/>
              </a:rPr>
              <a:t>земеделците, </a:t>
            </a:r>
            <a:r>
              <a:rPr sz="2200" spc="5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рибарите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другите</a:t>
            </a:r>
            <a:r>
              <a:rPr sz="2200" spc="16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оператори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в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продоволствената 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верига,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които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вече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са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преминали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към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устойчиви</a:t>
            </a:r>
            <a:endParaRPr sz="2200" dirty="0">
              <a:latin typeface="Cambria"/>
              <a:cs typeface="Cambria"/>
            </a:endParaRPr>
          </a:p>
          <a:p>
            <a:pPr marL="287020" marR="132080" algn="just">
              <a:lnSpc>
                <a:spcPct val="80000"/>
              </a:lnSpc>
            </a:pPr>
            <a:r>
              <a:rPr sz="2200" spc="70" dirty="0">
                <a:latin typeface="Cambria"/>
                <a:cs typeface="Cambria"/>
              </a:rPr>
              <a:t>практики, </a:t>
            </a:r>
            <a:r>
              <a:rPr sz="2200" spc="85" dirty="0">
                <a:latin typeface="Cambria"/>
                <a:cs typeface="Cambria"/>
              </a:rPr>
              <a:t>да </a:t>
            </a:r>
            <a:r>
              <a:rPr sz="2200" spc="30" dirty="0">
                <a:latin typeface="Cambria"/>
                <a:cs typeface="Cambria"/>
              </a:rPr>
              <a:t>създаде </a:t>
            </a:r>
            <a:r>
              <a:rPr sz="2200" spc="40" dirty="0">
                <a:latin typeface="Cambria"/>
                <a:cs typeface="Cambria"/>
              </a:rPr>
              <a:t>условия </a:t>
            </a:r>
            <a:r>
              <a:rPr sz="2200" spc="60" dirty="0">
                <a:latin typeface="Cambria"/>
                <a:cs typeface="Cambria"/>
              </a:rPr>
              <a:t>и </a:t>
            </a:r>
            <a:r>
              <a:rPr sz="2200" spc="40" dirty="0">
                <a:latin typeface="Cambria"/>
                <a:cs typeface="Cambria"/>
              </a:rPr>
              <a:t>останалите </a:t>
            </a:r>
            <a:r>
              <a:rPr sz="2200" spc="85" dirty="0">
                <a:latin typeface="Cambria"/>
                <a:cs typeface="Cambria"/>
              </a:rPr>
              <a:t>да </a:t>
            </a:r>
            <a:r>
              <a:rPr sz="2200" spc="40" dirty="0">
                <a:latin typeface="Cambria"/>
                <a:cs typeface="Cambria"/>
              </a:rPr>
              <a:t>извършат 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този </a:t>
            </a:r>
            <a:r>
              <a:rPr sz="2200" spc="40" dirty="0">
                <a:latin typeface="Cambria"/>
                <a:cs typeface="Cambria"/>
              </a:rPr>
              <a:t>преход </a:t>
            </a:r>
            <a:r>
              <a:rPr sz="2200" spc="60" dirty="0">
                <a:latin typeface="Cambria"/>
                <a:cs typeface="Cambria"/>
              </a:rPr>
              <a:t>и </a:t>
            </a:r>
            <a:r>
              <a:rPr sz="2200" spc="85" dirty="0">
                <a:latin typeface="Cambria"/>
                <a:cs typeface="Cambria"/>
              </a:rPr>
              <a:t>да </a:t>
            </a:r>
            <a:r>
              <a:rPr sz="2200" spc="55" dirty="0">
                <a:latin typeface="Cambria"/>
                <a:cs typeface="Cambria"/>
              </a:rPr>
              <a:t>разкрие </a:t>
            </a:r>
            <a:r>
              <a:rPr sz="2200" spc="40" dirty="0">
                <a:latin typeface="Cambria"/>
                <a:cs typeface="Cambria"/>
              </a:rPr>
              <a:t>допълнителни </a:t>
            </a:r>
            <a:r>
              <a:rPr sz="2200" spc="20" dirty="0">
                <a:latin typeface="Cambria"/>
                <a:cs typeface="Cambria"/>
              </a:rPr>
              <a:t>възможности </a:t>
            </a:r>
            <a:r>
              <a:rPr sz="2200" spc="80" dirty="0">
                <a:latin typeface="Cambria"/>
                <a:cs typeface="Cambria"/>
              </a:rPr>
              <a:t>за 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техните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предприятия.</a:t>
            </a:r>
            <a:endParaRPr sz="2200" dirty="0">
              <a:latin typeface="Cambria"/>
              <a:cs typeface="Cambria"/>
            </a:endParaRPr>
          </a:p>
          <a:p>
            <a:pPr marL="287020" indent="-274320" algn="just">
              <a:lnSpc>
                <a:spcPts val="2375"/>
              </a:lnSpc>
              <a:spcBef>
                <a:spcPts val="7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45" dirty="0">
                <a:latin typeface="Cambria"/>
                <a:cs typeface="Cambria"/>
              </a:rPr>
              <a:t>Селското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стопанство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330" dirty="0">
                <a:latin typeface="Cambria"/>
                <a:cs typeface="Cambria"/>
              </a:rPr>
              <a:t>ЕС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е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единствената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голяма</a:t>
            </a:r>
            <a:endParaRPr sz="2200" dirty="0">
              <a:latin typeface="Cambria"/>
              <a:cs typeface="Cambria"/>
            </a:endParaRPr>
          </a:p>
          <a:p>
            <a:pPr marL="287020" marR="1432560" algn="just">
              <a:lnSpc>
                <a:spcPct val="80000"/>
              </a:lnSpc>
              <a:spcBef>
                <a:spcPts val="265"/>
              </a:spcBef>
            </a:pPr>
            <a:r>
              <a:rPr sz="2200" spc="35" dirty="0">
                <a:latin typeface="Cambria"/>
                <a:cs typeface="Cambria"/>
              </a:rPr>
              <a:t>система </a:t>
            </a:r>
            <a:r>
              <a:rPr sz="2200" spc="25" dirty="0">
                <a:latin typeface="Cambria"/>
                <a:cs typeface="Cambria"/>
              </a:rPr>
              <a:t>в </a:t>
            </a:r>
            <a:r>
              <a:rPr sz="2200" spc="50" dirty="0">
                <a:latin typeface="Cambria"/>
                <a:cs typeface="Cambria"/>
              </a:rPr>
              <a:t>света, </a:t>
            </a:r>
            <a:r>
              <a:rPr sz="2200" spc="-10" dirty="0">
                <a:latin typeface="Cambria"/>
                <a:cs typeface="Cambria"/>
              </a:rPr>
              <a:t>която </a:t>
            </a:r>
            <a:r>
              <a:rPr sz="2200" spc="20" dirty="0">
                <a:latin typeface="Cambria"/>
                <a:cs typeface="Cambria"/>
              </a:rPr>
              <a:t>е </a:t>
            </a:r>
            <a:r>
              <a:rPr sz="2200" spc="110" dirty="0">
                <a:latin typeface="Cambria"/>
                <a:cs typeface="Cambria"/>
              </a:rPr>
              <a:t>намалила </a:t>
            </a:r>
            <a:r>
              <a:rPr sz="2200" spc="25" dirty="0">
                <a:latin typeface="Cambria"/>
                <a:cs typeface="Cambria"/>
              </a:rPr>
              <a:t>емисиите </a:t>
            </a:r>
            <a:r>
              <a:rPr sz="2200" spc="110" dirty="0">
                <a:latin typeface="Cambria"/>
                <a:cs typeface="Cambria"/>
              </a:rPr>
              <a:t>на 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парникови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газове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-55" dirty="0">
                <a:latin typeface="Cambria"/>
                <a:cs typeface="Cambria"/>
              </a:rPr>
              <a:t>(с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5" dirty="0">
                <a:latin typeface="Cambria"/>
                <a:cs typeface="Cambria"/>
              </a:rPr>
              <a:t>20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-130" dirty="0">
                <a:latin typeface="Cambria"/>
                <a:cs typeface="Cambria"/>
              </a:rPr>
              <a:t>%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-65" dirty="0">
                <a:latin typeface="Cambria"/>
                <a:cs typeface="Cambria"/>
              </a:rPr>
              <a:t>от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1990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г.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насам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).</a:t>
            </a:r>
            <a:endParaRPr sz="22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303" y="621538"/>
            <a:ext cx="488696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70" dirty="0"/>
              <a:t>О</a:t>
            </a:r>
            <a:r>
              <a:rPr spc="270" dirty="0"/>
              <a:t>Т</a:t>
            </a:r>
            <a:r>
              <a:rPr spc="300" dirty="0"/>
              <a:t> </a:t>
            </a:r>
            <a:r>
              <a:rPr spc="245" dirty="0"/>
              <a:t>ФЕРМАТА</a:t>
            </a:r>
            <a:r>
              <a:rPr spc="305" dirty="0"/>
              <a:t> </a:t>
            </a:r>
            <a:r>
              <a:rPr spc="315" dirty="0"/>
              <a:t>ДО</a:t>
            </a:r>
            <a:r>
              <a:rPr spc="290" dirty="0"/>
              <a:t> </a:t>
            </a:r>
            <a:r>
              <a:rPr spc="250" dirty="0"/>
              <a:t>ТРАПЕЗАТА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474370" y="1264158"/>
            <a:ext cx="7940675" cy="534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indent="-274320">
              <a:lnSpc>
                <a:spcPts val="2510"/>
              </a:lnSpc>
              <a:spcBef>
                <a:spcPts val="9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70" dirty="0">
                <a:latin typeface="Cambria"/>
                <a:cs typeface="Cambria"/>
              </a:rPr>
              <a:t>Въпреки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това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производството,</a:t>
            </a:r>
            <a:r>
              <a:rPr sz="2200" spc="175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преработването,</a:t>
            </a:r>
            <a:endParaRPr sz="2200">
              <a:latin typeface="Cambria"/>
              <a:cs typeface="Cambria"/>
            </a:endParaRPr>
          </a:p>
          <a:p>
            <a:pPr marL="287020" marR="142240">
              <a:lnSpc>
                <a:spcPct val="90000"/>
              </a:lnSpc>
              <a:spcBef>
                <a:spcPts val="130"/>
              </a:spcBef>
            </a:pPr>
            <a:r>
              <a:rPr sz="2200" spc="20" dirty="0">
                <a:latin typeface="Cambria"/>
                <a:cs typeface="Cambria"/>
              </a:rPr>
              <a:t>търговията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 </a:t>
            </a:r>
            <a:r>
              <a:rPr sz="2200" spc="25" dirty="0">
                <a:latin typeface="Cambria"/>
                <a:cs typeface="Cambria"/>
              </a:rPr>
              <a:t>дребно, </a:t>
            </a:r>
            <a:r>
              <a:rPr sz="2200" spc="30" dirty="0">
                <a:latin typeface="Cambria"/>
                <a:cs typeface="Cambria"/>
              </a:rPr>
              <a:t>опаковането </a:t>
            </a:r>
            <a:r>
              <a:rPr sz="2200" spc="60" dirty="0">
                <a:latin typeface="Cambria"/>
                <a:cs typeface="Cambria"/>
              </a:rPr>
              <a:t>и </a:t>
            </a:r>
            <a:r>
              <a:rPr sz="2200" spc="25" dirty="0">
                <a:latin typeface="Cambria"/>
                <a:cs typeface="Cambria"/>
              </a:rPr>
              <a:t>транспортирането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храни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са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сериозен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източник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замърсяване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 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въздуха,</a:t>
            </a:r>
            <a:r>
              <a:rPr sz="2200" spc="16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почвите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водите,</a:t>
            </a:r>
            <a:r>
              <a:rPr sz="2200" spc="160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както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емисии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 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парникови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газове,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и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оказват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голямо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влияние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върху </a:t>
            </a:r>
            <a:r>
              <a:rPr sz="2200" spc="5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биологичното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разнообразие.</a:t>
            </a:r>
            <a:endParaRPr sz="2200">
              <a:latin typeface="Cambria"/>
              <a:cs typeface="Cambria"/>
            </a:endParaRPr>
          </a:p>
          <a:p>
            <a:pPr marL="287020" indent="-274320">
              <a:lnSpc>
                <a:spcPts val="2510"/>
              </a:lnSpc>
              <a:spcBef>
                <a:spcPts val="33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70" dirty="0">
                <a:latin typeface="Cambria"/>
                <a:cs typeface="Cambria"/>
              </a:rPr>
              <a:t>Въпреки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че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в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330" dirty="0">
                <a:latin typeface="Cambria"/>
                <a:cs typeface="Cambria"/>
              </a:rPr>
              <a:t>ЕС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преходът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към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устойчиви</a:t>
            </a:r>
            <a:endParaRPr sz="2200">
              <a:latin typeface="Cambria"/>
              <a:cs typeface="Cambria"/>
            </a:endParaRPr>
          </a:p>
          <a:p>
            <a:pPr marL="287020" marR="253365">
              <a:lnSpc>
                <a:spcPct val="90000"/>
              </a:lnSpc>
              <a:spcBef>
                <a:spcPts val="135"/>
              </a:spcBef>
            </a:pPr>
            <a:r>
              <a:rPr sz="2200" spc="15" dirty="0">
                <a:latin typeface="Cambria"/>
                <a:cs typeface="Cambria"/>
              </a:rPr>
              <a:t>продоволствени</a:t>
            </a:r>
            <a:r>
              <a:rPr sz="2200" spc="16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системи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вече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започна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в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5" dirty="0">
                <a:latin typeface="Cambria"/>
                <a:cs typeface="Cambria"/>
              </a:rPr>
              <a:t>много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области,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продоволствените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системи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продължават</a:t>
            </a:r>
            <a:r>
              <a:rPr sz="2200" spc="17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да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са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един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-65" dirty="0">
                <a:latin typeface="Cambria"/>
                <a:cs typeface="Cambria"/>
              </a:rPr>
              <a:t>от </a:t>
            </a:r>
            <a:r>
              <a:rPr sz="2200" spc="-60" dirty="0">
                <a:latin typeface="Cambria"/>
                <a:cs typeface="Cambria"/>
              </a:rPr>
              <a:t> </a:t>
            </a:r>
            <a:r>
              <a:rPr sz="2200" spc="5" dirty="0">
                <a:latin typeface="Cambria"/>
                <a:cs typeface="Cambria"/>
              </a:rPr>
              <a:t>основните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фактори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за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изменението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климата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 </a:t>
            </a:r>
            <a:r>
              <a:rPr sz="2200" spc="6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влошаването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състоянието</a:t>
            </a:r>
            <a:r>
              <a:rPr sz="2200" spc="16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околната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среда.</a:t>
            </a:r>
            <a:endParaRPr sz="2200">
              <a:latin typeface="Cambria"/>
              <a:cs typeface="Cambria"/>
            </a:endParaRPr>
          </a:p>
          <a:p>
            <a:pPr marL="287020" indent="-274320">
              <a:lnSpc>
                <a:spcPts val="2510"/>
              </a:lnSpc>
              <a:spcBef>
                <a:spcPts val="33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130" dirty="0">
                <a:latin typeface="Cambria"/>
                <a:cs typeface="Cambria"/>
              </a:rPr>
              <a:t>Налице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е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неотложна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необходимост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се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ограничи</a:t>
            </a:r>
            <a:endParaRPr sz="2200">
              <a:latin typeface="Cambria"/>
              <a:cs typeface="Cambria"/>
            </a:endParaRPr>
          </a:p>
          <a:p>
            <a:pPr marL="287020" marR="5080">
              <a:lnSpc>
                <a:spcPct val="90000"/>
              </a:lnSpc>
              <a:spcBef>
                <a:spcPts val="130"/>
              </a:spcBef>
            </a:pPr>
            <a:r>
              <a:rPr sz="2200" spc="25" dirty="0">
                <a:latin typeface="Cambria"/>
                <a:cs typeface="Cambria"/>
              </a:rPr>
              <a:t>зависимостта</a:t>
            </a:r>
            <a:r>
              <a:rPr sz="2200" spc="170" dirty="0">
                <a:latin typeface="Cambria"/>
                <a:cs typeface="Cambria"/>
              </a:rPr>
              <a:t> </a:t>
            </a:r>
            <a:r>
              <a:rPr sz="2200" spc="-65" dirty="0">
                <a:latin typeface="Cambria"/>
                <a:cs typeface="Cambria"/>
              </a:rPr>
              <a:t>от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пестициди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антимикробни</a:t>
            </a:r>
            <a:r>
              <a:rPr sz="2200" spc="165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средства,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се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105" dirty="0">
                <a:latin typeface="Cambria"/>
                <a:cs typeface="Cambria"/>
              </a:rPr>
              <a:t>намали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прекомерната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употреба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5" dirty="0">
                <a:latin typeface="Cambria"/>
                <a:cs typeface="Cambria"/>
              </a:rPr>
              <a:t>торове,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да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се 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разшири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биологичното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земеделие,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се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подобри 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хуманното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отношение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към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животните</a:t>
            </a:r>
            <a:r>
              <a:rPr sz="2200" spc="17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се 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възстановява</a:t>
            </a:r>
            <a:r>
              <a:rPr sz="2200" spc="17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биологичното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разнообразие.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303" y="162255"/>
            <a:ext cx="606869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340" dirty="0">
                <a:latin typeface="Cambria"/>
                <a:cs typeface="Cambria"/>
              </a:rPr>
              <a:t>Б</a:t>
            </a:r>
            <a:r>
              <a:rPr b="1" spc="340" dirty="0">
                <a:latin typeface="Cambria"/>
                <a:cs typeface="Cambria"/>
              </a:rPr>
              <a:t>ОРБА</a:t>
            </a:r>
            <a:r>
              <a:rPr b="1" spc="325" dirty="0">
                <a:latin typeface="Cambria"/>
                <a:cs typeface="Cambria"/>
              </a:rPr>
              <a:t> </a:t>
            </a:r>
            <a:r>
              <a:rPr b="1" spc="490" dirty="0">
                <a:latin typeface="Cambria"/>
                <a:cs typeface="Cambria"/>
              </a:rPr>
              <a:t>С</a:t>
            </a:r>
            <a:r>
              <a:rPr b="1" spc="320" dirty="0">
                <a:latin typeface="Cambria"/>
                <a:cs typeface="Cambria"/>
              </a:rPr>
              <a:t> ИЗМАМИТЕ</a:t>
            </a:r>
            <a:r>
              <a:rPr b="1" spc="340" dirty="0">
                <a:latin typeface="Cambria"/>
                <a:cs typeface="Cambria"/>
              </a:rPr>
              <a:t> </a:t>
            </a:r>
            <a:r>
              <a:rPr b="1" spc="490" dirty="0">
                <a:latin typeface="Cambria"/>
                <a:cs typeface="Cambria"/>
              </a:rPr>
              <a:t>С</a:t>
            </a:r>
            <a:r>
              <a:rPr b="1" spc="325" dirty="0">
                <a:latin typeface="Cambria"/>
                <a:cs typeface="Cambria"/>
              </a:rPr>
              <a:t> </a:t>
            </a:r>
            <a:r>
              <a:rPr b="1" spc="305" dirty="0">
                <a:latin typeface="Cambria"/>
                <a:cs typeface="Cambria"/>
              </a:rPr>
              <a:t>ХРАНИ</a:t>
            </a:r>
            <a:r>
              <a:rPr b="1" spc="345" dirty="0">
                <a:latin typeface="Cambria"/>
                <a:cs typeface="Cambria"/>
              </a:rPr>
              <a:t> </a:t>
            </a:r>
            <a:r>
              <a:rPr b="1" spc="355" dirty="0">
                <a:latin typeface="Cambria"/>
                <a:cs typeface="Cambria"/>
              </a:rPr>
              <a:t>ПО</a:t>
            </a:r>
            <a:endParaRPr sz="30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4370" y="696214"/>
            <a:ext cx="8101330" cy="5535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4455">
              <a:lnSpc>
                <a:spcPct val="100000"/>
              </a:lnSpc>
              <a:spcBef>
                <a:spcPts val="100"/>
              </a:spcBef>
            </a:pPr>
            <a:r>
              <a:rPr sz="2400" b="1" spc="315" dirty="0">
                <a:solidFill>
                  <a:srgbClr val="565F6C"/>
                </a:solidFill>
                <a:latin typeface="Cambria"/>
                <a:cs typeface="Cambria"/>
              </a:rPr>
              <a:t>ВЕРИГАТА</a:t>
            </a:r>
            <a:r>
              <a:rPr sz="2400" b="1" spc="320" dirty="0">
                <a:solidFill>
                  <a:srgbClr val="565F6C"/>
                </a:solidFill>
                <a:latin typeface="Cambria"/>
                <a:cs typeface="Cambria"/>
              </a:rPr>
              <a:t> </a:t>
            </a:r>
            <a:r>
              <a:rPr sz="2400" b="1" spc="300" dirty="0">
                <a:solidFill>
                  <a:srgbClr val="565F6C"/>
                </a:solidFill>
                <a:latin typeface="Cambria"/>
                <a:cs typeface="Cambria"/>
              </a:rPr>
              <a:t>ЗА</a:t>
            </a:r>
            <a:r>
              <a:rPr sz="2400" b="1" spc="325" dirty="0">
                <a:solidFill>
                  <a:srgbClr val="565F6C"/>
                </a:solidFill>
                <a:latin typeface="Cambria"/>
                <a:cs typeface="Cambria"/>
              </a:rPr>
              <a:t> </a:t>
            </a:r>
            <a:r>
              <a:rPr sz="2400" b="1" spc="330" dirty="0">
                <a:solidFill>
                  <a:srgbClr val="565F6C"/>
                </a:solidFill>
                <a:latin typeface="Cambria"/>
                <a:cs typeface="Cambria"/>
              </a:rPr>
              <a:t>ДОСТАВКИ</a:t>
            </a:r>
            <a:r>
              <a:rPr sz="2400" b="1" spc="325" dirty="0">
                <a:solidFill>
                  <a:srgbClr val="565F6C"/>
                </a:solidFill>
                <a:latin typeface="Cambria"/>
                <a:cs typeface="Cambria"/>
              </a:rPr>
              <a:t> </a:t>
            </a:r>
            <a:r>
              <a:rPr sz="2400" b="1" spc="300" dirty="0">
                <a:solidFill>
                  <a:srgbClr val="565F6C"/>
                </a:solidFill>
                <a:latin typeface="Cambria"/>
                <a:cs typeface="Cambria"/>
              </a:rPr>
              <a:t>НА</a:t>
            </a:r>
            <a:r>
              <a:rPr sz="2400" b="1" spc="320" dirty="0">
                <a:solidFill>
                  <a:srgbClr val="565F6C"/>
                </a:solidFill>
                <a:latin typeface="Cambria"/>
                <a:cs typeface="Cambria"/>
              </a:rPr>
              <a:t> </a:t>
            </a:r>
            <a:r>
              <a:rPr sz="2400" b="1" spc="305" dirty="0">
                <a:solidFill>
                  <a:srgbClr val="565F6C"/>
                </a:solidFill>
                <a:latin typeface="Cambria"/>
                <a:cs typeface="Cambria"/>
              </a:rPr>
              <a:t>ХРАНИ</a:t>
            </a:r>
            <a:endParaRPr sz="2400">
              <a:latin typeface="Cambria"/>
              <a:cs typeface="Cambria"/>
            </a:endParaRPr>
          </a:p>
          <a:p>
            <a:pPr marL="12700" marR="5080">
              <a:lnSpc>
                <a:spcPct val="100200"/>
              </a:lnSpc>
              <a:spcBef>
                <a:spcPts val="1835"/>
              </a:spcBef>
            </a:pPr>
            <a:r>
              <a:rPr sz="2400" b="1" spc="165" dirty="0">
                <a:latin typeface="Cambria"/>
                <a:cs typeface="Cambria"/>
              </a:rPr>
              <a:t>Измамите </a:t>
            </a:r>
            <a:r>
              <a:rPr sz="2400" b="1" spc="204" dirty="0">
                <a:latin typeface="Cambria"/>
                <a:cs typeface="Cambria"/>
              </a:rPr>
              <a:t>с </a:t>
            </a:r>
            <a:r>
              <a:rPr sz="2400" b="1" spc="170" dirty="0">
                <a:latin typeface="Cambria"/>
                <a:cs typeface="Cambria"/>
              </a:rPr>
              <a:t>храни </a:t>
            </a:r>
            <a:r>
              <a:rPr sz="2400" b="1" spc="135" dirty="0">
                <a:latin typeface="Cambria"/>
                <a:cs typeface="Cambria"/>
              </a:rPr>
              <a:t>застрашават </a:t>
            </a:r>
            <a:r>
              <a:rPr sz="2400" b="1" spc="114" dirty="0">
                <a:latin typeface="Cambria"/>
                <a:cs typeface="Cambria"/>
              </a:rPr>
              <a:t>устойчивостта </a:t>
            </a:r>
            <a:r>
              <a:rPr sz="2400" b="1" spc="165" dirty="0">
                <a:latin typeface="Cambria"/>
                <a:cs typeface="Cambria"/>
              </a:rPr>
              <a:t>на </a:t>
            </a:r>
            <a:r>
              <a:rPr sz="2400" b="1" spc="-515" dirty="0">
                <a:latin typeface="Cambria"/>
                <a:cs typeface="Cambria"/>
              </a:rPr>
              <a:t> </a:t>
            </a:r>
            <a:r>
              <a:rPr sz="2400" b="1" spc="105" dirty="0">
                <a:latin typeface="Cambria"/>
                <a:cs typeface="Cambria"/>
              </a:rPr>
              <a:t>продоволствените</a:t>
            </a:r>
            <a:r>
              <a:rPr sz="2400" b="1" spc="165" dirty="0">
                <a:latin typeface="Cambria"/>
                <a:cs typeface="Cambria"/>
              </a:rPr>
              <a:t> </a:t>
            </a:r>
            <a:r>
              <a:rPr sz="2400" b="1" spc="120" dirty="0">
                <a:latin typeface="Cambria"/>
                <a:cs typeface="Cambria"/>
              </a:rPr>
              <a:t>системи</a:t>
            </a:r>
            <a:r>
              <a:rPr sz="2400" b="1" spc="120" dirty="0">
                <a:latin typeface="Tahoma"/>
                <a:cs typeface="Tahoma"/>
              </a:rPr>
              <a:t>.</a:t>
            </a:r>
            <a:r>
              <a:rPr sz="2400" b="1" spc="-40" dirty="0">
                <a:latin typeface="Tahoma"/>
                <a:cs typeface="Tahoma"/>
              </a:rPr>
              <a:t> </a:t>
            </a:r>
            <a:r>
              <a:rPr sz="2400" spc="145" dirty="0">
                <a:latin typeface="Cambria"/>
                <a:cs typeface="Cambria"/>
              </a:rPr>
              <a:t>Така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потребителите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 </a:t>
            </a:r>
            <a:r>
              <a:rPr sz="2400" spc="2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заблуждават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не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могат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правят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информиран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избор.</a:t>
            </a:r>
            <a:endParaRPr sz="2400">
              <a:latin typeface="Cambria"/>
              <a:cs typeface="Cambria"/>
            </a:endParaRPr>
          </a:p>
          <a:p>
            <a:pPr marL="12700" marR="320675">
              <a:lnSpc>
                <a:spcPct val="100000"/>
              </a:lnSpc>
              <a:spcBef>
                <a:spcPts val="605"/>
              </a:spcBef>
            </a:pPr>
            <a:r>
              <a:rPr sz="2400" spc="75" dirty="0">
                <a:latin typeface="Cambria"/>
                <a:cs typeface="Cambria"/>
              </a:rPr>
              <a:t>Тези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измами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застрашават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безопасността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храните,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лоялните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търговски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практики,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гъвкавостта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endParaRPr sz="2400">
              <a:latin typeface="Cambria"/>
              <a:cs typeface="Cambria"/>
            </a:endParaRPr>
          </a:p>
          <a:p>
            <a:pPr marL="12700" marR="839469">
              <a:lnSpc>
                <a:spcPct val="100000"/>
              </a:lnSpc>
            </a:pPr>
            <a:r>
              <a:rPr sz="2400" spc="65" dirty="0">
                <a:latin typeface="Cambria"/>
                <a:cs typeface="Cambria"/>
              </a:rPr>
              <a:t>пазарите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храни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крайна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сметка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—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единния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пазар.</a:t>
            </a:r>
            <a:endParaRPr sz="2400">
              <a:latin typeface="Cambria"/>
              <a:cs typeface="Cambria"/>
            </a:endParaRPr>
          </a:p>
          <a:p>
            <a:pPr marL="12700" marR="66675">
              <a:lnSpc>
                <a:spcPct val="100000"/>
              </a:lnSpc>
              <a:spcBef>
                <a:spcPts val="600"/>
              </a:spcBef>
            </a:pPr>
            <a:r>
              <a:rPr sz="2400" spc="65" dirty="0">
                <a:latin typeface="Cambria"/>
                <a:cs typeface="Cambria"/>
              </a:rPr>
              <a:t>Ето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защо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-70" dirty="0">
                <a:latin typeface="Cambria"/>
                <a:cs typeface="Cambria"/>
              </a:rPr>
              <a:t>от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решаващо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значение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има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политика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нулева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толерантност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ефективни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възпиращи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мерки.</a:t>
            </a:r>
            <a:endParaRPr sz="2400">
              <a:latin typeface="Cambria"/>
              <a:cs typeface="Cambria"/>
            </a:endParaRPr>
          </a:p>
          <a:p>
            <a:pPr marL="12700" marR="710565">
              <a:lnSpc>
                <a:spcPct val="100000"/>
              </a:lnSpc>
            </a:pPr>
            <a:r>
              <a:rPr sz="2400" spc="65" dirty="0">
                <a:latin typeface="Cambria"/>
                <a:cs typeface="Cambria"/>
              </a:rPr>
              <a:t>Комисията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ще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активизира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борбата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измамите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 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храни,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постигнат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равноправни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условия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операторите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се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укрепят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правомощията</a:t>
            </a:r>
            <a:r>
              <a:rPr sz="2400" spc="125" dirty="0">
                <a:latin typeface="Cambria"/>
                <a:cs typeface="Cambria"/>
              </a:rPr>
              <a:t> на 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контролните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правоприлагащите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органи.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4370" y="306070"/>
            <a:ext cx="525208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320" dirty="0"/>
              <a:t>Н</a:t>
            </a:r>
            <a:r>
              <a:rPr spc="320" dirty="0"/>
              <a:t>ЕОБХОДИМОСТ</a:t>
            </a:r>
            <a:r>
              <a:rPr spc="240" dirty="0"/>
              <a:t> ОТ</a:t>
            </a:r>
            <a:r>
              <a:rPr spc="260" dirty="0"/>
              <a:t> </a:t>
            </a:r>
            <a:r>
              <a:rPr spc="295" dirty="0"/>
              <a:t>ПРОМЯНА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35940" y="1188541"/>
            <a:ext cx="7927340" cy="548322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286385" marR="28575" indent="-274320">
              <a:lnSpc>
                <a:spcPts val="2590"/>
              </a:lnSpc>
              <a:spcBef>
                <a:spcPts val="43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85" dirty="0">
                <a:latin typeface="Cambria"/>
                <a:cs typeface="Cambria"/>
              </a:rPr>
              <a:t>Нарастващите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предизвикателства</a:t>
            </a:r>
            <a:r>
              <a:rPr sz="2400" spc="18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в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световен 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мащаб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изискват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55" dirty="0">
                <a:latin typeface="Cambria"/>
                <a:cs typeface="Cambria"/>
              </a:rPr>
              <a:t>ОСП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продължи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да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бъде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силна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адекватно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финансирана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общностна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политика.</a:t>
            </a:r>
            <a:endParaRPr sz="2400">
              <a:latin typeface="Cambria"/>
              <a:cs typeface="Cambria"/>
            </a:endParaRPr>
          </a:p>
          <a:p>
            <a:pPr marL="286385" marR="1543685" indent="-274320">
              <a:lnSpc>
                <a:spcPts val="259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215" dirty="0">
                <a:latin typeface="Cambria"/>
                <a:cs typeface="Cambria"/>
              </a:rPr>
              <a:t>За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постигане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желаните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резултати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-70" dirty="0">
                <a:latin typeface="Cambria"/>
                <a:cs typeface="Cambria"/>
              </a:rPr>
              <a:t>от </a:t>
            </a:r>
            <a:r>
              <a:rPr sz="2400" spc="-6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предстоящия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процес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модернизиране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endParaRPr sz="2400">
              <a:latin typeface="Cambria"/>
              <a:cs typeface="Cambria"/>
            </a:endParaRPr>
          </a:p>
          <a:p>
            <a:pPr marL="286385" marR="5080">
              <a:lnSpc>
                <a:spcPts val="2590"/>
              </a:lnSpc>
              <a:spcBef>
                <a:spcPts val="10"/>
              </a:spcBef>
            </a:pPr>
            <a:r>
              <a:rPr sz="2400" spc="45" dirty="0">
                <a:latin typeface="Cambria"/>
                <a:cs typeface="Cambria"/>
              </a:rPr>
              <a:t>опростяване,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политиката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се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запазва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досегашния 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балансиран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подход,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основаващ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двата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стълба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конкретни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цели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сфери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подпомагане,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чрез </a:t>
            </a:r>
            <a:r>
              <a:rPr sz="2400" spc="50" dirty="0">
                <a:latin typeface="Cambria"/>
                <a:cs typeface="Cambria"/>
              </a:rPr>
              <a:t> взаимно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допълващи</a:t>
            </a:r>
            <a:r>
              <a:rPr sz="2400" spc="16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инструменти.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Възможността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трансфер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между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двата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стълба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запазва.</a:t>
            </a:r>
            <a:endParaRPr sz="2400">
              <a:latin typeface="Cambria"/>
              <a:cs typeface="Cambria"/>
            </a:endParaRPr>
          </a:p>
          <a:p>
            <a:pPr marL="286385" marR="67310" indent="-274320">
              <a:lnSpc>
                <a:spcPct val="90000"/>
              </a:lnSpc>
              <a:spcBef>
                <a:spcPts val="57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380" dirty="0">
                <a:latin typeface="Cambria"/>
                <a:cs typeface="Cambria"/>
              </a:rPr>
              <a:t>С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цел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гарантиране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дългосрочната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стабилност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 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предвидимост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селскостопанския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сектор,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фокусът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поставя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върху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подобряване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съществуващата 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структура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мерки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политиката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интегрирането 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им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други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политики,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не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върху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преразглеждането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основната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политика.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2437" y="306070"/>
            <a:ext cx="248602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320" dirty="0"/>
              <a:t>З</a:t>
            </a:r>
            <a:r>
              <a:rPr spc="235" dirty="0"/>
              <a:t>А</a:t>
            </a:r>
            <a:r>
              <a:rPr spc="240" dirty="0"/>
              <a:t>К</a:t>
            </a:r>
            <a:r>
              <a:rPr spc="370" dirty="0"/>
              <a:t>ЛЮЧ</a:t>
            </a:r>
            <a:r>
              <a:rPr spc="275" dirty="0"/>
              <a:t>Е</a:t>
            </a:r>
            <a:r>
              <a:rPr spc="355" dirty="0"/>
              <a:t>НИ</a:t>
            </a:r>
            <a:r>
              <a:rPr spc="350" dirty="0"/>
              <a:t>Е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35940" y="865378"/>
            <a:ext cx="8010525" cy="58788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6385" marR="5080" indent="-274320" algn="just">
              <a:lnSpc>
                <a:spcPct val="100000"/>
              </a:lnSpc>
              <a:spcBef>
                <a:spcPts val="9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55" dirty="0">
                <a:latin typeface="Cambria"/>
                <a:cs typeface="Cambria"/>
              </a:rPr>
              <a:t>Европейският зелен </a:t>
            </a:r>
            <a:r>
              <a:rPr sz="2200" spc="65" dirty="0">
                <a:latin typeface="Cambria"/>
                <a:cs typeface="Cambria"/>
              </a:rPr>
              <a:t>пакт </a:t>
            </a:r>
            <a:r>
              <a:rPr sz="2200" spc="20" dirty="0">
                <a:latin typeface="Cambria"/>
                <a:cs typeface="Cambria"/>
              </a:rPr>
              <a:t>е възможност </a:t>
            </a:r>
            <a:r>
              <a:rPr sz="2200" spc="80" dirty="0">
                <a:latin typeface="Cambria"/>
                <a:cs typeface="Cambria"/>
              </a:rPr>
              <a:t>за </a:t>
            </a:r>
            <a:r>
              <a:rPr sz="2200" spc="45" dirty="0">
                <a:latin typeface="Cambria"/>
                <a:cs typeface="Cambria"/>
              </a:rPr>
              <a:t>съчетаване </a:t>
            </a:r>
            <a:r>
              <a:rPr sz="2200" spc="114" dirty="0">
                <a:latin typeface="Cambria"/>
                <a:cs typeface="Cambria"/>
              </a:rPr>
              <a:t>на 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нашата </a:t>
            </a:r>
            <a:r>
              <a:rPr sz="2200" spc="20" dirty="0">
                <a:latin typeface="Cambria"/>
                <a:cs typeface="Cambria"/>
              </a:rPr>
              <a:t>продоволствена </a:t>
            </a:r>
            <a:r>
              <a:rPr sz="2200" spc="35" dirty="0">
                <a:latin typeface="Cambria"/>
                <a:cs typeface="Cambria"/>
              </a:rPr>
              <a:t>система </a:t>
            </a:r>
            <a:r>
              <a:rPr sz="2200" dirty="0">
                <a:latin typeface="Cambria"/>
                <a:cs typeface="Cambria"/>
              </a:rPr>
              <a:t>с </a:t>
            </a:r>
            <a:r>
              <a:rPr sz="2200" spc="50" dirty="0">
                <a:latin typeface="Cambria"/>
                <a:cs typeface="Cambria"/>
              </a:rPr>
              <a:t>нуждите </a:t>
            </a:r>
            <a:r>
              <a:rPr sz="2200" spc="110" dirty="0">
                <a:latin typeface="Cambria"/>
                <a:cs typeface="Cambria"/>
              </a:rPr>
              <a:t>на </a:t>
            </a:r>
            <a:r>
              <a:rPr sz="2200" spc="70" dirty="0">
                <a:latin typeface="Cambria"/>
                <a:cs typeface="Cambria"/>
              </a:rPr>
              <a:t>планетата </a:t>
            </a:r>
            <a:r>
              <a:rPr sz="2200" spc="7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и </a:t>
            </a:r>
            <a:r>
              <a:rPr sz="2200" spc="80" dirty="0">
                <a:latin typeface="Cambria"/>
                <a:cs typeface="Cambria"/>
              </a:rPr>
              <a:t>за </a:t>
            </a:r>
            <a:r>
              <a:rPr sz="2200" spc="50" dirty="0">
                <a:latin typeface="Cambria"/>
                <a:cs typeface="Cambria"/>
              </a:rPr>
              <a:t>положителен </a:t>
            </a:r>
            <a:r>
              <a:rPr sz="2200" spc="-25" dirty="0">
                <a:latin typeface="Cambria"/>
                <a:cs typeface="Cambria"/>
              </a:rPr>
              <a:t>отговор </a:t>
            </a:r>
            <a:r>
              <a:rPr sz="2200" spc="114" dirty="0">
                <a:latin typeface="Cambria"/>
                <a:cs typeface="Cambria"/>
              </a:rPr>
              <a:t>на </a:t>
            </a:r>
            <a:r>
              <a:rPr sz="2200" spc="30" dirty="0">
                <a:latin typeface="Cambria"/>
                <a:cs typeface="Cambria"/>
              </a:rPr>
              <a:t>стремежите </a:t>
            </a:r>
            <a:r>
              <a:rPr sz="2200" spc="114" dirty="0">
                <a:latin typeface="Cambria"/>
                <a:cs typeface="Cambria"/>
              </a:rPr>
              <a:t>на </a:t>
            </a:r>
            <a:r>
              <a:rPr sz="2200" spc="30" dirty="0">
                <a:latin typeface="Cambria"/>
                <a:cs typeface="Cambria"/>
              </a:rPr>
              <a:t>европейците 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за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здравословна,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отговаряща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условията</a:t>
            </a:r>
            <a:r>
              <a:rPr sz="2200" spc="16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за</a:t>
            </a:r>
            <a:endParaRPr sz="2200">
              <a:latin typeface="Cambria"/>
              <a:cs typeface="Cambria"/>
            </a:endParaRPr>
          </a:p>
          <a:p>
            <a:pPr marL="286385" algn="just">
              <a:lnSpc>
                <a:spcPct val="100000"/>
              </a:lnSpc>
              <a:spcBef>
                <a:spcPts val="5"/>
              </a:spcBef>
            </a:pPr>
            <a:r>
              <a:rPr sz="2200" spc="65" dirty="0">
                <a:latin typeface="Cambria"/>
                <a:cs typeface="Cambria"/>
              </a:rPr>
              <a:t>справедлива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търговия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щадяща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околната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среда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храна.</a:t>
            </a:r>
            <a:endParaRPr sz="2200">
              <a:latin typeface="Cambria"/>
              <a:cs typeface="Cambria"/>
            </a:endParaRPr>
          </a:p>
          <a:p>
            <a:pPr marL="287020" indent="-274320" algn="just">
              <a:lnSpc>
                <a:spcPct val="100000"/>
              </a:lnSpc>
              <a:spcBef>
                <a:spcPts val="59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b="1" spc="145" dirty="0">
                <a:latin typeface="Cambria"/>
                <a:cs typeface="Cambria"/>
              </a:rPr>
              <a:t>Целта</a:t>
            </a:r>
            <a:r>
              <a:rPr sz="2200" b="1" spc="155" dirty="0">
                <a:latin typeface="Cambria"/>
                <a:cs typeface="Cambria"/>
              </a:rPr>
              <a:t> </a:t>
            </a:r>
            <a:r>
              <a:rPr sz="2200" b="1" spc="150" dirty="0">
                <a:latin typeface="Cambria"/>
                <a:cs typeface="Cambria"/>
              </a:rPr>
              <a:t>на</a:t>
            </a:r>
            <a:r>
              <a:rPr sz="2200" b="1" spc="170" dirty="0">
                <a:latin typeface="Cambria"/>
                <a:cs typeface="Cambria"/>
              </a:rPr>
              <a:t> </a:t>
            </a:r>
            <a:r>
              <a:rPr sz="2200" b="1" spc="100" dirty="0">
                <a:latin typeface="Cambria"/>
                <a:cs typeface="Cambria"/>
              </a:rPr>
              <a:t>стратегията</a:t>
            </a:r>
            <a:r>
              <a:rPr sz="2200" b="1" spc="170" dirty="0">
                <a:latin typeface="Cambria"/>
                <a:cs typeface="Cambria"/>
              </a:rPr>
              <a:t> </a:t>
            </a:r>
            <a:r>
              <a:rPr sz="2200" b="1" spc="160" dirty="0">
                <a:latin typeface="Cambria"/>
                <a:cs typeface="Cambria"/>
              </a:rPr>
              <a:t>а</a:t>
            </a:r>
            <a:r>
              <a:rPr sz="2200" b="1" spc="165" dirty="0">
                <a:latin typeface="Cambria"/>
                <a:cs typeface="Cambria"/>
              </a:rPr>
              <a:t> </a:t>
            </a:r>
            <a:r>
              <a:rPr sz="2200" b="1" spc="105" dirty="0">
                <a:latin typeface="Cambria"/>
                <a:cs typeface="Cambria"/>
              </a:rPr>
              <a:t>зеления</a:t>
            </a:r>
            <a:r>
              <a:rPr sz="2200" b="1" spc="175" dirty="0">
                <a:latin typeface="Cambria"/>
                <a:cs typeface="Cambria"/>
              </a:rPr>
              <a:t> </a:t>
            </a:r>
            <a:r>
              <a:rPr sz="2200" b="1" spc="114" dirty="0">
                <a:latin typeface="Cambria"/>
                <a:cs typeface="Cambria"/>
              </a:rPr>
              <a:t>пакт</a:t>
            </a:r>
            <a:r>
              <a:rPr sz="2200" b="1" spc="155" dirty="0">
                <a:latin typeface="Cambria"/>
                <a:cs typeface="Cambria"/>
              </a:rPr>
              <a:t> </a:t>
            </a:r>
            <a:r>
              <a:rPr sz="2200" b="1" spc="90" dirty="0">
                <a:latin typeface="Cambria"/>
                <a:cs typeface="Cambria"/>
              </a:rPr>
              <a:t>е</a:t>
            </a:r>
            <a:endParaRPr sz="2200">
              <a:latin typeface="Cambria"/>
              <a:cs typeface="Cambria"/>
            </a:endParaRPr>
          </a:p>
          <a:p>
            <a:pPr marL="286385" algn="just">
              <a:lnSpc>
                <a:spcPct val="100000"/>
              </a:lnSpc>
            </a:pPr>
            <a:r>
              <a:rPr sz="2200" b="1" spc="105" dirty="0">
                <a:latin typeface="Cambria"/>
                <a:cs typeface="Cambria"/>
              </a:rPr>
              <a:t>продоволствената</a:t>
            </a:r>
            <a:r>
              <a:rPr sz="2200" b="1" spc="170" dirty="0">
                <a:latin typeface="Cambria"/>
                <a:cs typeface="Cambria"/>
              </a:rPr>
              <a:t> </a:t>
            </a:r>
            <a:r>
              <a:rPr sz="2200" b="1" spc="135" dirty="0">
                <a:latin typeface="Cambria"/>
                <a:cs typeface="Cambria"/>
              </a:rPr>
              <a:t>система</a:t>
            </a:r>
            <a:r>
              <a:rPr sz="2200" b="1" spc="160" dirty="0">
                <a:latin typeface="Cambria"/>
                <a:cs typeface="Cambria"/>
              </a:rPr>
              <a:t> </a:t>
            </a:r>
            <a:r>
              <a:rPr sz="2200" b="1" spc="150" dirty="0">
                <a:latin typeface="Cambria"/>
                <a:cs typeface="Cambria"/>
              </a:rPr>
              <a:t>на</a:t>
            </a:r>
            <a:r>
              <a:rPr sz="2200" b="1" spc="170" dirty="0">
                <a:latin typeface="Cambria"/>
                <a:cs typeface="Cambria"/>
              </a:rPr>
              <a:t> </a:t>
            </a:r>
            <a:r>
              <a:rPr sz="2200" b="1" spc="420" dirty="0">
                <a:latin typeface="Cambria"/>
                <a:cs typeface="Cambria"/>
              </a:rPr>
              <a:t>ЕС</a:t>
            </a:r>
            <a:r>
              <a:rPr sz="2200" b="1" spc="165" dirty="0">
                <a:latin typeface="Cambria"/>
                <a:cs typeface="Cambria"/>
              </a:rPr>
              <a:t> </a:t>
            </a:r>
            <a:r>
              <a:rPr sz="2200" b="1" spc="105" dirty="0">
                <a:latin typeface="Cambria"/>
                <a:cs typeface="Cambria"/>
              </a:rPr>
              <a:t>да</a:t>
            </a:r>
            <a:r>
              <a:rPr sz="2200" b="1" spc="145" dirty="0">
                <a:latin typeface="Cambria"/>
                <a:cs typeface="Cambria"/>
              </a:rPr>
              <a:t> се</a:t>
            </a:r>
            <a:r>
              <a:rPr sz="2200" b="1" spc="165" dirty="0">
                <a:latin typeface="Cambria"/>
                <a:cs typeface="Cambria"/>
              </a:rPr>
              <a:t> </a:t>
            </a:r>
            <a:r>
              <a:rPr sz="2200" b="1" spc="110" dirty="0">
                <a:latin typeface="Cambria"/>
                <a:cs typeface="Cambria"/>
              </a:rPr>
              <a:t>превърне</a:t>
            </a:r>
            <a:r>
              <a:rPr sz="2200" b="1" spc="170" dirty="0">
                <a:latin typeface="Cambria"/>
                <a:cs typeface="Cambria"/>
              </a:rPr>
              <a:t> </a:t>
            </a:r>
            <a:r>
              <a:rPr sz="2200" b="1" spc="55" dirty="0">
                <a:latin typeface="Cambria"/>
                <a:cs typeface="Cambria"/>
              </a:rPr>
              <a:t>в</a:t>
            </a:r>
            <a:endParaRPr sz="2200">
              <a:latin typeface="Cambria"/>
              <a:cs typeface="Cambria"/>
            </a:endParaRPr>
          </a:p>
          <a:p>
            <a:pPr marL="286385" algn="just">
              <a:lnSpc>
                <a:spcPct val="100000"/>
              </a:lnSpc>
              <a:spcBef>
                <a:spcPts val="5"/>
              </a:spcBef>
            </a:pPr>
            <a:r>
              <a:rPr sz="2200" b="1" spc="95" dirty="0">
                <a:latin typeface="Cambria"/>
                <a:cs typeface="Cambria"/>
              </a:rPr>
              <a:t>световен</a:t>
            </a:r>
            <a:r>
              <a:rPr sz="2200" b="1" spc="155" dirty="0">
                <a:latin typeface="Cambria"/>
                <a:cs typeface="Cambria"/>
              </a:rPr>
              <a:t> </a:t>
            </a:r>
            <a:r>
              <a:rPr sz="2200" b="1" spc="114" dirty="0">
                <a:latin typeface="Cambria"/>
                <a:cs typeface="Cambria"/>
              </a:rPr>
              <a:t>стандарт</a:t>
            </a:r>
            <a:r>
              <a:rPr sz="2200" b="1" spc="125" dirty="0">
                <a:latin typeface="Cambria"/>
                <a:cs typeface="Cambria"/>
              </a:rPr>
              <a:t> </a:t>
            </a:r>
            <a:r>
              <a:rPr sz="2200" b="1" spc="135" dirty="0">
                <a:latin typeface="Cambria"/>
                <a:cs typeface="Cambria"/>
              </a:rPr>
              <a:t>за</a:t>
            </a:r>
            <a:r>
              <a:rPr sz="2200" b="1" spc="160" dirty="0">
                <a:latin typeface="Cambria"/>
                <a:cs typeface="Cambria"/>
              </a:rPr>
              <a:t> </a:t>
            </a:r>
            <a:r>
              <a:rPr sz="2200" b="1" spc="90" dirty="0">
                <a:latin typeface="Cambria"/>
                <a:cs typeface="Cambria"/>
              </a:rPr>
              <a:t>устойчивост</a:t>
            </a:r>
            <a:r>
              <a:rPr sz="2200" b="1" spc="90" dirty="0">
                <a:latin typeface="Tahoma"/>
                <a:cs typeface="Tahoma"/>
              </a:rPr>
              <a:t>.</a:t>
            </a:r>
            <a:endParaRPr sz="2200">
              <a:latin typeface="Tahoma"/>
              <a:cs typeface="Tahoma"/>
            </a:endParaRPr>
          </a:p>
          <a:p>
            <a:pPr marL="286385" marR="36195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50" dirty="0">
                <a:latin typeface="Cambria"/>
                <a:cs typeface="Cambria"/>
              </a:rPr>
              <a:t>Преходът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към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устойчиви</a:t>
            </a:r>
            <a:r>
              <a:rPr sz="2200" spc="170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продоволствени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системи 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изисква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колективен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подход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с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участието</a:t>
            </a:r>
            <a:r>
              <a:rPr sz="2200" spc="18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публичните </a:t>
            </a:r>
            <a:r>
              <a:rPr sz="2200" spc="45" dirty="0">
                <a:latin typeface="Cambria"/>
                <a:cs typeface="Cambria"/>
              </a:rPr>
              <a:t> органи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всички</a:t>
            </a:r>
            <a:r>
              <a:rPr sz="2200" spc="17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равнища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управление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(включително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градовете,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селските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крайбрежните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5" dirty="0">
                <a:latin typeface="Cambria"/>
                <a:cs typeface="Cambria"/>
              </a:rPr>
              <a:t>общности), 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участниците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-65" dirty="0">
                <a:latin typeface="Cambria"/>
                <a:cs typeface="Cambria"/>
              </a:rPr>
              <a:t>от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частния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сектор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по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цялата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верига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за</a:t>
            </a:r>
            <a:endParaRPr sz="2200">
              <a:latin typeface="Cambria"/>
              <a:cs typeface="Cambria"/>
            </a:endParaRPr>
          </a:p>
          <a:p>
            <a:pPr marL="286385" marR="1436370">
              <a:lnSpc>
                <a:spcPct val="100000"/>
              </a:lnSpc>
            </a:pPr>
            <a:r>
              <a:rPr sz="2200" spc="50" dirty="0">
                <a:latin typeface="Cambria"/>
                <a:cs typeface="Cambria"/>
              </a:rPr>
              <a:t>създаване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стойност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в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областта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храните, 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неправителствените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организации,</a:t>
            </a:r>
            <a:r>
              <a:rPr sz="2200" spc="15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социалните</a:t>
            </a:r>
            <a:endParaRPr sz="2200">
              <a:latin typeface="Cambria"/>
              <a:cs typeface="Cambria"/>
            </a:endParaRPr>
          </a:p>
          <a:p>
            <a:pPr marL="286385">
              <a:lnSpc>
                <a:spcPct val="100000"/>
              </a:lnSpc>
            </a:pPr>
            <a:r>
              <a:rPr sz="2200" spc="50" dirty="0">
                <a:latin typeface="Cambria"/>
                <a:cs typeface="Cambria"/>
              </a:rPr>
              <a:t>партньори,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представителите</a:t>
            </a:r>
            <a:r>
              <a:rPr sz="2200" spc="170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академичните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среди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и</a:t>
            </a:r>
            <a:endParaRPr sz="2200">
              <a:latin typeface="Cambria"/>
              <a:cs typeface="Cambria"/>
            </a:endParaRPr>
          </a:p>
          <a:p>
            <a:pPr marL="286385">
              <a:lnSpc>
                <a:spcPct val="100000"/>
              </a:lnSpc>
              <a:spcBef>
                <a:spcPts val="5"/>
              </a:spcBef>
            </a:pPr>
            <a:r>
              <a:rPr sz="2200" spc="70" dirty="0">
                <a:latin typeface="Cambria"/>
                <a:cs typeface="Cambria"/>
              </a:rPr>
              <a:t>гражданите.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4313" y="358266"/>
            <a:ext cx="7335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8740">
              <a:lnSpc>
                <a:spcPct val="100000"/>
              </a:lnSpc>
              <a:spcBef>
                <a:spcPts val="100"/>
              </a:spcBef>
            </a:pP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Проект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„Подкрепа на 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предприемачеството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в 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областта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на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вътрешната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преработка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 на</a:t>
            </a:r>
            <a:r>
              <a:rPr sz="1800" i="1" spc="-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качествени селскостопански продукти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в</a:t>
            </a:r>
            <a:r>
              <a:rPr sz="180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областите</a:t>
            </a:r>
            <a:r>
              <a:rPr sz="180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Еврос,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5149" y="906907"/>
            <a:ext cx="767969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5080" algn="ctr">
              <a:lnSpc>
                <a:spcPct val="100000"/>
              </a:lnSpc>
              <a:spcBef>
                <a:spcPts val="100"/>
              </a:spcBef>
            </a:pPr>
            <a:r>
              <a:rPr sz="1800" i="1" spc="-15" dirty="0">
                <a:solidFill>
                  <a:srgbClr val="292934"/>
                </a:solidFill>
                <a:latin typeface="Times New Roman"/>
                <a:cs typeface="Times New Roman"/>
              </a:rPr>
              <a:t>Хасково,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Смолян</a:t>
            </a:r>
            <a:r>
              <a:rPr sz="180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и</a:t>
            </a:r>
            <a:r>
              <a:rPr sz="1800" i="1" spc="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20" dirty="0">
                <a:solidFill>
                  <a:srgbClr val="292934"/>
                </a:solidFill>
                <a:latin typeface="Times New Roman"/>
                <a:cs typeface="Times New Roman"/>
              </a:rPr>
              <a:t>Кърджали“(QUALFARM),</a:t>
            </a:r>
            <a:r>
              <a:rPr sz="1800" i="1" spc="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е</a:t>
            </a:r>
            <a:r>
              <a:rPr sz="1800" i="1" spc="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съфинансиран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от</a:t>
            </a:r>
            <a:r>
              <a:rPr sz="1800" i="1" spc="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Европейския </a:t>
            </a:r>
            <a:r>
              <a:rPr sz="1800" i="1" spc="-434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фонд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 за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 регионално развитие</a:t>
            </a:r>
            <a:r>
              <a:rPr sz="180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(ЕФРР)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и</a:t>
            </a:r>
            <a:r>
              <a:rPr sz="1800" i="1" spc="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от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национални</a:t>
            </a:r>
            <a:r>
              <a:rPr sz="180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фондове</a:t>
            </a:r>
            <a:r>
              <a:rPr sz="180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на страните, </a:t>
            </a:r>
            <a:r>
              <a:rPr sz="1800" i="1" spc="-434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участващи</a:t>
            </a:r>
            <a:r>
              <a:rPr sz="1800" i="1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в</a:t>
            </a:r>
            <a:r>
              <a:rPr sz="1800" i="1" spc="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Програмата 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за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трансгранично </a:t>
            </a:r>
            <a:r>
              <a:rPr sz="1800" i="1" spc="-10" dirty="0">
                <a:solidFill>
                  <a:srgbClr val="292934"/>
                </a:solidFill>
                <a:latin typeface="Times New Roman"/>
                <a:cs typeface="Times New Roman"/>
              </a:rPr>
              <a:t>сътрудничество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 ИНТЕРРЕГ</a:t>
            </a:r>
            <a:r>
              <a:rPr sz="1800" i="1" spc="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25" dirty="0">
                <a:solidFill>
                  <a:srgbClr val="292934"/>
                </a:solidFill>
                <a:latin typeface="Times New Roman"/>
                <a:cs typeface="Times New Roman"/>
              </a:rPr>
              <a:t>V-A </a:t>
            </a:r>
            <a:r>
              <a:rPr sz="1800" i="1" spc="-434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292934"/>
                </a:solidFill>
                <a:latin typeface="Times New Roman"/>
                <a:cs typeface="Times New Roman"/>
              </a:rPr>
              <a:t>Гърция-България</a:t>
            </a:r>
            <a:r>
              <a:rPr sz="1800" i="1" dirty="0">
                <a:solidFill>
                  <a:srgbClr val="292934"/>
                </a:solidFill>
                <a:latin typeface="Times New Roman"/>
                <a:cs typeface="Times New Roman"/>
              </a:rPr>
              <a:t> 2014–2020.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3981" y="2080640"/>
            <a:ext cx="8074025" cy="9079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000" dirty="0">
              <a:latin typeface="Times New Roman"/>
              <a:cs typeface="Times New Roman"/>
            </a:endParaRPr>
          </a:p>
          <a:p>
            <a:pPr marL="1270" algn="ctr">
              <a:lnSpc>
                <a:spcPct val="100000"/>
              </a:lnSpc>
              <a:spcBef>
                <a:spcPts val="1675"/>
              </a:spcBef>
            </a:pPr>
            <a:r>
              <a:rPr sz="2400" b="1" spc="325" dirty="0">
                <a:latin typeface="Cambria"/>
                <a:cs typeface="Cambria"/>
              </a:rPr>
              <a:t>БЛАГОДАРЯ</a:t>
            </a:r>
            <a:r>
              <a:rPr sz="2400" b="1" spc="130" dirty="0">
                <a:latin typeface="Cambria"/>
                <a:cs typeface="Cambria"/>
              </a:rPr>
              <a:t> </a:t>
            </a:r>
            <a:r>
              <a:rPr sz="2400" b="1" spc="300" dirty="0">
                <a:latin typeface="Cambria"/>
                <a:cs typeface="Cambria"/>
              </a:rPr>
              <a:t>ЗА</a:t>
            </a:r>
            <a:r>
              <a:rPr sz="2400" b="1" spc="155" dirty="0">
                <a:latin typeface="Cambria"/>
                <a:cs typeface="Cambria"/>
              </a:rPr>
              <a:t> </a:t>
            </a:r>
            <a:r>
              <a:rPr sz="2400" b="1" spc="285" dirty="0">
                <a:latin typeface="Cambria"/>
                <a:cs typeface="Cambria"/>
              </a:rPr>
              <a:t>ВНИМАНИЕТО!</a:t>
            </a:r>
            <a:endParaRPr sz="2400" dirty="0">
              <a:latin typeface="Cambria"/>
              <a:cs typeface="Cambri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7564" y="4203190"/>
            <a:ext cx="3989832" cy="265480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233629"/>
            <a:ext cx="525399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315" dirty="0"/>
              <a:t>Н</a:t>
            </a:r>
            <a:r>
              <a:rPr spc="315" dirty="0"/>
              <a:t>ЕОБХОДИМОСТ</a:t>
            </a:r>
            <a:r>
              <a:rPr spc="250" dirty="0"/>
              <a:t> </a:t>
            </a:r>
            <a:r>
              <a:rPr spc="240" dirty="0"/>
              <a:t>ОТ</a:t>
            </a:r>
            <a:r>
              <a:rPr spc="270" dirty="0"/>
              <a:t> </a:t>
            </a:r>
            <a:r>
              <a:rPr spc="300" dirty="0"/>
              <a:t>ПРОМЯНА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330200" y="876426"/>
            <a:ext cx="8361045" cy="5681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7020" indent="-274955" algn="just">
              <a:lnSpc>
                <a:spcPts val="2160"/>
              </a:lnSpc>
              <a:spcBef>
                <a:spcPts val="105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655" algn="l"/>
              </a:tabLst>
            </a:pPr>
            <a:r>
              <a:rPr sz="2000" spc="90" dirty="0">
                <a:latin typeface="Cambria"/>
                <a:cs typeface="Cambria"/>
              </a:rPr>
              <a:t>Общата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35" dirty="0">
                <a:latin typeface="Cambria"/>
                <a:cs typeface="Cambria"/>
              </a:rPr>
              <a:t>селскостопанска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политика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25" dirty="0">
                <a:latin typeface="Cambria"/>
                <a:cs typeface="Cambria"/>
              </a:rPr>
              <a:t>е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пазарно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ориентирана,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5" dirty="0">
                <a:latin typeface="Cambria"/>
                <a:cs typeface="Cambria"/>
              </a:rPr>
              <a:t>с</a:t>
            </a:r>
            <a:endParaRPr sz="2000" dirty="0">
              <a:latin typeface="Cambria"/>
              <a:cs typeface="Cambria"/>
            </a:endParaRPr>
          </a:p>
          <a:p>
            <a:pPr marL="287020" algn="just">
              <a:lnSpc>
                <a:spcPts val="1920"/>
              </a:lnSpc>
            </a:pPr>
            <a:r>
              <a:rPr sz="2000" spc="10" dirty="0">
                <a:latin typeface="Cambria"/>
                <a:cs typeface="Cambria"/>
              </a:rPr>
              <a:t>опростени</a:t>
            </a:r>
            <a:r>
              <a:rPr sz="2000" spc="60" dirty="0">
                <a:latin typeface="Cambria"/>
                <a:cs typeface="Cambria"/>
              </a:rPr>
              <a:t> </a:t>
            </a:r>
            <a:r>
              <a:rPr sz="2000" spc="90" dirty="0">
                <a:latin typeface="Cambria"/>
                <a:cs typeface="Cambria"/>
              </a:rPr>
              <a:t>правила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и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гарантиращи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финансиране </a:t>
            </a:r>
            <a:r>
              <a:rPr sz="2000" spc="80" dirty="0">
                <a:latin typeface="Cambria"/>
                <a:cs typeface="Cambria"/>
              </a:rPr>
              <a:t>за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5" dirty="0">
                <a:latin typeface="Cambria"/>
                <a:cs typeface="Cambria"/>
              </a:rPr>
              <a:t>тяхното</a:t>
            </a:r>
            <a:endParaRPr sz="2000" dirty="0">
              <a:latin typeface="Cambria"/>
              <a:cs typeface="Cambria"/>
            </a:endParaRPr>
          </a:p>
          <a:p>
            <a:pPr marL="287020" marR="186055" algn="just">
              <a:lnSpc>
                <a:spcPct val="80000"/>
              </a:lnSpc>
              <a:spcBef>
                <a:spcPts val="240"/>
              </a:spcBef>
            </a:pPr>
            <a:r>
              <a:rPr sz="2000" spc="80" dirty="0">
                <a:latin typeface="Cambria"/>
                <a:cs typeface="Cambria"/>
              </a:rPr>
              <a:t>прилагане, </a:t>
            </a:r>
            <a:r>
              <a:rPr sz="2000" spc="40" dirty="0">
                <a:latin typeface="Cambria"/>
                <a:cs typeface="Cambria"/>
              </a:rPr>
              <a:t>основана </a:t>
            </a:r>
            <a:r>
              <a:rPr sz="2000" spc="105" dirty="0">
                <a:latin typeface="Cambria"/>
                <a:cs typeface="Cambria"/>
              </a:rPr>
              <a:t>на </a:t>
            </a:r>
            <a:r>
              <a:rPr sz="2000" spc="55" dirty="0">
                <a:latin typeface="Cambria"/>
                <a:cs typeface="Cambria"/>
              </a:rPr>
              <a:t>принципите </a:t>
            </a:r>
            <a:r>
              <a:rPr sz="2000" spc="105" dirty="0">
                <a:latin typeface="Cambria"/>
                <a:cs typeface="Cambria"/>
              </a:rPr>
              <a:t>на </a:t>
            </a:r>
            <a:r>
              <a:rPr sz="2000" spc="25" dirty="0">
                <a:latin typeface="Cambria"/>
                <a:cs typeface="Cambria"/>
              </a:rPr>
              <a:t>солидарност </a:t>
            </a:r>
            <a:r>
              <a:rPr sz="2000" spc="60" dirty="0">
                <a:latin typeface="Cambria"/>
                <a:cs typeface="Cambria"/>
              </a:rPr>
              <a:t>и </a:t>
            </a:r>
            <a:r>
              <a:rPr sz="2000" spc="70" dirty="0">
                <a:latin typeface="Cambria"/>
                <a:cs typeface="Cambria"/>
              </a:rPr>
              <a:t>социална </a:t>
            </a:r>
            <a:r>
              <a:rPr sz="2000" spc="-430" dirty="0">
                <a:latin typeface="Cambria"/>
                <a:cs typeface="Cambria"/>
              </a:rPr>
              <a:t> </a:t>
            </a:r>
            <a:r>
              <a:rPr sz="2000" spc="40" dirty="0">
                <a:latin typeface="Cambria"/>
                <a:cs typeface="Cambria"/>
              </a:rPr>
              <a:t>справедливост. </a:t>
            </a:r>
            <a:r>
              <a:rPr sz="2000" spc="120" dirty="0">
                <a:latin typeface="Cambria"/>
                <a:cs typeface="Cambria"/>
              </a:rPr>
              <a:t>Тя </a:t>
            </a:r>
            <a:r>
              <a:rPr sz="2000" spc="25" dirty="0">
                <a:latin typeface="Cambria"/>
                <a:cs typeface="Cambria"/>
              </a:rPr>
              <a:t>е </a:t>
            </a:r>
            <a:r>
              <a:rPr sz="2000" spc="55" dirty="0">
                <a:latin typeface="Cambria"/>
                <a:cs typeface="Cambria"/>
              </a:rPr>
              <a:t>гъвкава </a:t>
            </a:r>
            <a:r>
              <a:rPr sz="2000" spc="60" dirty="0">
                <a:latin typeface="Cambria"/>
                <a:cs typeface="Cambria"/>
              </a:rPr>
              <a:t>и </a:t>
            </a:r>
            <a:r>
              <a:rPr sz="2000" spc="70" dirty="0">
                <a:latin typeface="Cambria"/>
                <a:cs typeface="Cambria"/>
              </a:rPr>
              <a:t>прозрачна, </a:t>
            </a:r>
            <a:r>
              <a:rPr sz="2000" spc="45" dirty="0">
                <a:latin typeface="Cambria"/>
                <a:cs typeface="Cambria"/>
              </a:rPr>
              <a:t>осигурява оптимално </a:t>
            </a:r>
            <a:r>
              <a:rPr sz="2000" spc="50" dirty="0">
                <a:latin typeface="Cambria"/>
                <a:cs typeface="Cambria"/>
              </a:rPr>
              <a:t> </a:t>
            </a:r>
            <a:r>
              <a:rPr sz="2000" spc="25" dirty="0">
                <a:latin typeface="Cambria"/>
                <a:cs typeface="Cambria"/>
              </a:rPr>
              <a:t>оползотворяване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на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25" dirty="0">
                <a:latin typeface="Cambria"/>
                <a:cs typeface="Cambria"/>
              </a:rPr>
              <a:t>предоставените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за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нейното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реализиране</a:t>
            </a:r>
            <a:endParaRPr sz="2000" dirty="0">
              <a:latin typeface="Cambria"/>
              <a:cs typeface="Cambria"/>
            </a:endParaRPr>
          </a:p>
          <a:p>
            <a:pPr marL="287020" algn="just">
              <a:lnSpc>
                <a:spcPts val="1680"/>
              </a:lnSpc>
            </a:pPr>
            <a:r>
              <a:rPr sz="2000" spc="60" dirty="0">
                <a:latin typeface="Cambria"/>
                <a:cs typeface="Cambria"/>
              </a:rPr>
              <a:t>финансови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25" dirty="0">
                <a:latin typeface="Cambria"/>
                <a:cs typeface="Cambria"/>
              </a:rPr>
              <a:t>средства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и</a:t>
            </a:r>
            <a:r>
              <a:rPr sz="2000" spc="105" dirty="0">
                <a:latin typeface="Cambria"/>
                <a:cs typeface="Cambria"/>
              </a:rPr>
              <a:t> </a:t>
            </a:r>
            <a:r>
              <a:rPr sz="2000" spc="50" dirty="0" err="1" smtClean="0">
                <a:latin typeface="Cambria"/>
                <a:cs typeface="Cambria"/>
              </a:rPr>
              <a:t>показва</a:t>
            </a:r>
            <a:r>
              <a:rPr sz="2000" spc="100" dirty="0" smtClean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на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5" dirty="0">
                <a:latin typeface="Cambria"/>
                <a:cs typeface="Cambria"/>
              </a:rPr>
              <a:t>обществеността</a:t>
            </a:r>
            <a:endParaRPr sz="2000" dirty="0">
              <a:latin typeface="Cambria"/>
              <a:cs typeface="Cambria"/>
            </a:endParaRPr>
          </a:p>
          <a:p>
            <a:pPr marL="287020" marR="5080" algn="just">
              <a:lnSpc>
                <a:spcPts val="1920"/>
              </a:lnSpc>
              <a:spcBef>
                <a:spcPts val="220"/>
              </a:spcBef>
            </a:pPr>
            <a:r>
              <a:rPr sz="2000" spc="10" dirty="0">
                <a:latin typeface="Cambria"/>
                <a:cs typeface="Cambria"/>
              </a:rPr>
              <a:t>необходимостта </a:t>
            </a:r>
            <a:r>
              <a:rPr sz="2000" spc="60" dirty="0">
                <a:latin typeface="Cambria"/>
                <a:cs typeface="Cambria"/>
              </a:rPr>
              <a:t>и </a:t>
            </a:r>
            <a:r>
              <a:rPr sz="2000" spc="25" dirty="0">
                <a:latin typeface="Cambria"/>
                <a:cs typeface="Cambria"/>
              </a:rPr>
              <a:t>ефективността </a:t>
            </a:r>
            <a:r>
              <a:rPr sz="2000" spc="-55" dirty="0">
                <a:latin typeface="Cambria"/>
                <a:cs typeface="Cambria"/>
              </a:rPr>
              <a:t>от </a:t>
            </a:r>
            <a:r>
              <a:rPr sz="2000" spc="25" dirty="0">
                <a:latin typeface="Cambria"/>
                <a:cs typeface="Cambria"/>
              </a:rPr>
              <a:t>инвестирането </a:t>
            </a:r>
            <a:r>
              <a:rPr sz="2000" spc="105" dirty="0">
                <a:latin typeface="Cambria"/>
                <a:cs typeface="Cambria"/>
              </a:rPr>
              <a:t>на </a:t>
            </a:r>
            <a:r>
              <a:rPr sz="2000" spc="15" dirty="0">
                <a:latin typeface="Cambria"/>
                <a:cs typeface="Cambria"/>
              </a:rPr>
              <a:t>обществени </a:t>
            </a:r>
            <a:r>
              <a:rPr sz="2000" spc="20" dirty="0">
                <a:latin typeface="Cambria"/>
                <a:cs typeface="Cambria"/>
              </a:rPr>
              <a:t> </a:t>
            </a:r>
            <a:r>
              <a:rPr sz="2000" spc="25" dirty="0">
                <a:latin typeface="Cambria"/>
                <a:cs typeface="Cambria"/>
              </a:rPr>
              <a:t>средства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за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нейното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реализиране.</a:t>
            </a:r>
            <a:endParaRPr sz="2000" dirty="0">
              <a:latin typeface="Cambria"/>
              <a:cs typeface="Cambria"/>
            </a:endParaRPr>
          </a:p>
          <a:p>
            <a:pPr marL="287020" marR="271145" indent="-274955" algn="just">
              <a:lnSpc>
                <a:spcPct val="80000"/>
              </a:lnSpc>
              <a:spcBef>
                <a:spcPts val="620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655" algn="l"/>
              </a:tabLst>
            </a:pPr>
            <a:r>
              <a:rPr sz="2000" spc="65" dirty="0">
                <a:latin typeface="Cambria"/>
                <a:cs typeface="Cambria"/>
              </a:rPr>
              <a:t>Проблем </a:t>
            </a:r>
            <a:r>
              <a:rPr sz="2000" spc="75" dirty="0">
                <a:latin typeface="Cambria"/>
                <a:cs typeface="Cambria"/>
              </a:rPr>
              <a:t>за </a:t>
            </a:r>
            <a:r>
              <a:rPr sz="2000" spc="40" dirty="0">
                <a:latin typeface="Cambria"/>
                <a:cs typeface="Cambria"/>
              </a:rPr>
              <a:t>фермерите </a:t>
            </a:r>
            <a:r>
              <a:rPr sz="2000" spc="60" dirty="0">
                <a:latin typeface="Cambria"/>
                <a:cs typeface="Cambria"/>
              </a:rPr>
              <a:t>и </a:t>
            </a:r>
            <a:r>
              <a:rPr sz="2000" spc="75" dirty="0">
                <a:latin typeface="Cambria"/>
                <a:cs typeface="Cambria"/>
              </a:rPr>
              <a:t>за </a:t>
            </a:r>
            <a:r>
              <a:rPr sz="2000" spc="55" dirty="0">
                <a:latin typeface="Cambria"/>
                <a:cs typeface="Cambria"/>
              </a:rPr>
              <a:t>администрацията представлява </a:t>
            </a:r>
            <a:r>
              <a:rPr sz="2000" spc="60" dirty="0">
                <a:latin typeface="Cambria"/>
                <a:cs typeface="Cambria"/>
              </a:rPr>
              <a:t>и 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непрекъснатото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усложняване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на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прилаганите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схеми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и</a:t>
            </a:r>
            <a:r>
              <a:rPr sz="2000" spc="10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мерки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за</a:t>
            </a:r>
            <a:endParaRPr sz="2000" dirty="0">
              <a:latin typeface="Cambria"/>
              <a:cs typeface="Cambria"/>
            </a:endParaRPr>
          </a:p>
          <a:p>
            <a:pPr marL="287020" marR="38735" algn="just">
              <a:lnSpc>
                <a:spcPct val="80000"/>
              </a:lnSpc>
            </a:pPr>
            <a:r>
              <a:rPr sz="2000" spc="55" dirty="0">
                <a:latin typeface="Cambria"/>
                <a:cs typeface="Cambria"/>
              </a:rPr>
              <a:t>подпомагане, </a:t>
            </a:r>
            <a:r>
              <a:rPr sz="2000" spc="35" dirty="0">
                <a:latin typeface="Cambria"/>
                <a:cs typeface="Cambria"/>
              </a:rPr>
              <a:t>затова </a:t>
            </a:r>
            <a:r>
              <a:rPr sz="2000" spc="70" dirty="0">
                <a:latin typeface="Cambria"/>
                <a:cs typeface="Cambria"/>
              </a:rPr>
              <a:t>са </a:t>
            </a:r>
            <a:r>
              <a:rPr sz="2000" spc="85" dirty="0">
                <a:latin typeface="Cambria"/>
                <a:cs typeface="Cambria"/>
              </a:rPr>
              <a:t>планирани </a:t>
            </a:r>
            <a:r>
              <a:rPr sz="2000" spc="75" dirty="0">
                <a:latin typeface="Cambria"/>
                <a:cs typeface="Cambria"/>
              </a:rPr>
              <a:t>реални </a:t>
            </a:r>
            <a:r>
              <a:rPr sz="2000" spc="60" dirty="0">
                <a:latin typeface="Cambria"/>
                <a:cs typeface="Cambria"/>
              </a:rPr>
              <a:t>и </a:t>
            </a:r>
            <a:r>
              <a:rPr sz="2000" spc="50" dirty="0">
                <a:latin typeface="Cambria"/>
                <a:cs typeface="Cambria"/>
              </a:rPr>
              <a:t>ефективни </a:t>
            </a:r>
            <a:r>
              <a:rPr sz="2000" spc="30" dirty="0">
                <a:latin typeface="Cambria"/>
                <a:cs typeface="Cambria"/>
              </a:rPr>
              <a:t>действия </a:t>
            </a:r>
            <a:r>
              <a:rPr sz="2000" spc="-43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за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опростяване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на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254" dirty="0">
                <a:latin typeface="Cambria"/>
                <a:cs typeface="Cambria"/>
              </a:rPr>
              <a:t>ОСП.</a:t>
            </a:r>
            <a:endParaRPr sz="2000" dirty="0">
              <a:latin typeface="Cambria"/>
              <a:cs typeface="Cambria"/>
            </a:endParaRPr>
          </a:p>
          <a:p>
            <a:pPr marL="287020" indent="-274955" algn="just">
              <a:lnSpc>
                <a:spcPts val="2160"/>
              </a:lnSpc>
              <a:spcBef>
                <a:spcPts val="120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655" algn="l"/>
              </a:tabLst>
            </a:pPr>
            <a:r>
              <a:rPr sz="2000" spc="320" dirty="0">
                <a:latin typeface="Cambria"/>
                <a:cs typeface="Cambria"/>
              </a:rPr>
              <a:t>С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цел </a:t>
            </a:r>
            <a:r>
              <a:rPr sz="2000" spc="60" dirty="0">
                <a:latin typeface="Cambria"/>
                <a:cs typeface="Cambria"/>
              </a:rPr>
              <a:t>минимизиране</a:t>
            </a:r>
            <a:r>
              <a:rPr sz="2000" spc="55" dirty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на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изкривяванията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в</a:t>
            </a:r>
            <a:endParaRPr sz="2000" dirty="0">
              <a:latin typeface="Cambria"/>
              <a:cs typeface="Cambria"/>
            </a:endParaRPr>
          </a:p>
          <a:p>
            <a:pPr marL="287020" marR="179705" algn="just">
              <a:lnSpc>
                <a:spcPct val="80000"/>
              </a:lnSpc>
              <a:spcBef>
                <a:spcPts val="240"/>
              </a:spcBef>
            </a:pPr>
            <a:r>
              <a:rPr sz="2000" spc="5" dirty="0">
                <a:latin typeface="Cambria"/>
                <a:cs typeface="Cambria"/>
              </a:rPr>
              <a:t>конкурентоспособността </a:t>
            </a:r>
            <a:r>
              <a:rPr sz="2000" spc="75" dirty="0">
                <a:latin typeface="Cambria"/>
                <a:cs typeface="Cambria"/>
              </a:rPr>
              <a:t>между </a:t>
            </a:r>
            <a:r>
              <a:rPr sz="2000" spc="35" dirty="0">
                <a:latin typeface="Cambria"/>
                <a:cs typeface="Cambria"/>
              </a:rPr>
              <a:t>земеделските </a:t>
            </a:r>
            <a:r>
              <a:rPr sz="2000" spc="30" dirty="0">
                <a:latin typeface="Cambria"/>
                <a:cs typeface="Cambria"/>
              </a:rPr>
              <a:t>стопанства в </a:t>
            </a:r>
            <a:r>
              <a:rPr sz="2000" spc="305" dirty="0">
                <a:latin typeface="Cambria"/>
                <a:cs typeface="Cambria"/>
              </a:rPr>
              <a:t>ЕС </a:t>
            </a:r>
            <a:r>
              <a:rPr sz="2000" spc="15" dirty="0">
                <a:latin typeface="Cambria"/>
                <a:cs typeface="Cambria"/>
              </a:rPr>
              <a:t>се </a:t>
            </a:r>
            <a:r>
              <a:rPr sz="2000" spc="-430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въвежда </a:t>
            </a:r>
            <a:r>
              <a:rPr sz="2000" spc="80" dirty="0">
                <a:latin typeface="Cambria"/>
                <a:cs typeface="Cambria"/>
              </a:rPr>
              <a:t>регулация, </a:t>
            </a:r>
            <a:r>
              <a:rPr sz="2000" spc="-5" dirty="0">
                <a:latin typeface="Cambria"/>
                <a:cs typeface="Cambria"/>
              </a:rPr>
              <a:t>която </a:t>
            </a:r>
            <a:r>
              <a:rPr sz="2000" spc="50" dirty="0">
                <a:latin typeface="Cambria"/>
                <a:cs typeface="Cambria"/>
              </a:rPr>
              <a:t>подпомага </a:t>
            </a:r>
            <a:r>
              <a:rPr sz="2000" spc="45" dirty="0">
                <a:latin typeface="Cambria"/>
                <a:cs typeface="Cambria"/>
              </a:rPr>
              <a:t>процеса към </a:t>
            </a:r>
            <a:r>
              <a:rPr sz="2000" spc="20" dirty="0">
                <a:latin typeface="Cambria"/>
                <a:cs typeface="Cambria"/>
              </a:rPr>
              <a:t>действително </a:t>
            </a:r>
            <a:r>
              <a:rPr sz="2000" spc="-430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сближаване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между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държавите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членки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и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осигуряване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на</a:t>
            </a:r>
            <a:endParaRPr sz="2000" dirty="0">
              <a:latin typeface="Cambria"/>
              <a:cs typeface="Cambria"/>
            </a:endParaRPr>
          </a:p>
          <a:p>
            <a:pPr marL="287020" algn="just">
              <a:lnSpc>
                <a:spcPts val="1920"/>
              </a:lnSpc>
            </a:pPr>
            <a:r>
              <a:rPr sz="2000" spc="35" dirty="0">
                <a:latin typeface="Cambria"/>
                <a:cs typeface="Cambria"/>
              </a:rPr>
              <a:t>равнопоставени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40" dirty="0">
                <a:latin typeface="Cambria"/>
                <a:cs typeface="Cambria"/>
              </a:rPr>
              <a:t>условия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на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25" dirty="0">
                <a:latin typeface="Cambria"/>
                <a:cs typeface="Cambria"/>
              </a:rPr>
              <a:t>ниво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245" dirty="0">
                <a:latin typeface="Cambria"/>
                <a:cs typeface="Cambria"/>
              </a:rPr>
              <a:t>ЕС.</a:t>
            </a:r>
            <a:endParaRPr sz="2000" dirty="0">
              <a:latin typeface="Cambria"/>
              <a:cs typeface="Cambria"/>
            </a:endParaRPr>
          </a:p>
          <a:p>
            <a:pPr marL="287020" indent="-274955" algn="just">
              <a:lnSpc>
                <a:spcPts val="2160"/>
              </a:lnSpc>
              <a:spcBef>
                <a:spcPts val="120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655" algn="l"/>
              </a:tabLst>
            </a:pPr>
            <a:r>
              <a:rPr sz="2000" spc="50" dirty="0">
                <a:latin typeface="Cambria"/>
                <a:cs typeface="Cambria"/>
              </a:rPr>
              <a:t>Европейският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фонд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за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гарантиране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на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25" dirty="0">
                <a:latin typeface="Cambria"/>
                <a:cs typeface="Cambria"/>
              </a:rPr>
              <a:t>земеделието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и</a:t>
            </a:r>
            <a:endParaRPr sz="2000" dirty="0">
              <a:latin typeface="Cambria"/>
              <a:cs typeface="Cambria"/>
            </a:endParaRPr>
          </a:p>
          <a:p>
            <a:pPr marL="287020" marR="214629">
              <a:lnSpc>
                <a:spcPct val="80000"/>
              </a:lnSpc>
              <a:spcBef>
                <a:spcPts val="240"/>
              </a:spcBef>
            </a:pPr>
            <a:r>
              <a:rPr sz="2000" spc="50" dirty="0">
                <a:latin typeface="Cambria"/>
                <a:cs typeface="Cambria"/>
              </a:rPr>
              <a:t>Европейският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земеделски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фонд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за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spc="35" dirty="0">
                <a:latin typeface="Cambria"/>
                <a:cs typeface="Cambria"/>
              </a:rPr>
              <a:t>развитие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на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селските</a:t>
            </a:r>
            <a:r>
              <a:rPr sz="2000" spc="105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райони </a:t>
            </a:r>
            <a:r>
              <a:rPr sz="2000" spc="-425" dirty="0">
                <a:latin typeface="Cambria"/>
                <a:cs typeface="Cambria"/>
              </a:rPr>
              <a:t> </a:t>
            </a:r>
            <a:r>
              <a:rPr sz="2000" spc="35" dirty="0">
                <a:latin typeface="Cambria"/>
                <a:cs typeface="Cambria"/>
              </a:rPr>
              <a:t>си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25" dirty="0">
                <a:latin typeface="Cambria"/>
                <a:cs typeface="Cambria"/>
              </a:rPr>
              <a:t>взаимодействат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5" dirty="0">
                <a:latin typeface="Cambria"/>
                <a:cs typeface="Cambria"/>
              </a:rPr>
              <a:t>с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spc="40" dirty="0">
                <a:latin typeface="Cambria"/>
                <a:cs typeface="Cambria"/>
              </a:rPr>
              <a:t>останалите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Европейски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структурни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и 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35" dirty="0">
                <a:latin typeface="Cambria"/>
                <a:cs typeface="Cambria"/>
              </a:rPr>
              <a:t>инвестиционни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25" dirty="0">
                <a:latin typeface="Cambria"/>
                <a:cs typeface="Cambria"/>
              </a:rPr>
              <a:t>фондове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15" dirty="0">
                <a:latin typeface="Cambria"/>
                <a:cs typeface="Cambria"/>
              </a:rPr>
              <a:t>по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ефективен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и</a:t>
            </a:r>
            <a:r>
              <a:rPr sz="2000" spc="105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опростен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95" dirty="0">
                <a:latin typeface="Cambria"/>
                <a:cs typeface="Cambria"/>
              </a:rPr>
              <a:t>начин,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5" dirty="0">
                <a:latin typeface="Cambria"/>
                <a:cs typeface="Cambria"/>
              </a:rPr>
              <a:t>с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цел 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40" dirty="0">
                <a:latin typeface="Cambria"/>
                <a:cs typeface="Cambria"/>
              </a:rPr>
              <a:t>интегрирано</a:t>
            </a:r>
            <a:r>
              <a:rPr sz="2000" spc="60" dirty="0">
                <a:latin typeface="Cambria"/>
                <a:cs typeface="Cambria"/>
              </a:rPr>
              <a:t> </a:t>
            </a:r>
            <a:r>
              <a:rPr sz="2000" spc="35" dirty="0">
                <a:latin typeface="Cambria"/>
                <a:cs typeface="Cambria"/>
              </a:rPr>
              <a:t>развитие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на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териториите.</a:t>
            </a:r>
            <a:endParaRPr sz="20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2437" y="3550157"/>
            <a:ext cx="7978775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6385" marR="156210" indent="-274320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265" dirty="0">
                <a:latin typeface="Cambria"/>
                <a:cs typeface="Cambria"/>
              </a:rPr>
              <a:t>В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контекста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намаляващия</a:t>
            </a:r>
            <a:r>
              <a:rPr sz="2400" spc="17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общ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бюджет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305" dirty="0">
                <a:latin typeface="Cambria"/>
                <a:cs typeface="Cambria"/>
              </a:rPr>
              <a:t>ОСП,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увеличаващите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се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зелени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мерки,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допринасящи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 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по-голяма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степен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изпълнението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общите</a:t>
            </a:r>
            <a:endParaRPr sz="2400">
              <a:latin typeface="Cambria"/>
              <a:cs typeface="Cambria"/>
            </a:endParaRPr>
          </a:p>
          <a:p>
            <a:pPr marL="286385" marR="5080">
              <a:lnSpc>
                <a:spcPct val="100000"/>
              </a:lnSpc>
            </a:pPr>
            <a:r>
              <a:rPr sz="2400" spc="35" dirty="0">
                <a:latin typeface="Cambria"/>
                <a:cs typeface="Cambria"/>
              </a:rPr>
              <a:t>ключови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цели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360" dirty="0">
                <a:latin typeface="Cambria"/>
                <a:cs typeface="Cambria"/>
              </a:rPr>
              <a:t>ЕС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областта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околната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среда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климата,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основния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въпрос,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водещ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към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промяната 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05" dirty="0">
                <a:latin typeface="Cambria"/>
                <a:cs typeface="Cambria"/>
              </a:rPr>
              <a:t>ОСП.</a:t>
            </a:r>
            <a:endParaRPr sz="2400">
              <a:latin typeface="Cambria"/>
              <a:cs typeface="Cambri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20011" y="426719"/>
            <a:ext cx="5695188" cy="273557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05384"/>
            <a:ext cx="9143999" cy="612800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335" dirty="0"/>
              <a:t>П</a:t>
            </a:r>
            <a:r>
              <a:rPr spc="335" dirty="0"/>
              <a:t>РОМЕНИ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35940" y="931787"/>
            <a:ext cx="7650480" cy="5690870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2200" spc="95" dirty="0">
                <a:latin typeface="Cambria"/>
                <a:cs typeface="Cambria"/>
              </a:rPr>
              <a:t>Други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основни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въпроси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в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новата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315" dirty="0">
                <a:latin typeface="Cambria"/>
                <a:cs typeface="Cambria"/>
              </a:rPr>
              <a:t>ОСП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са:</a:t>
            </a:r>
            <a:endParaRPr sz="2200">
              <a:latin typeface="Cambria"/>
              <a:cs typeface="Cambria"/>
            </a:endParaRPr>
          </a:p>
          <a:p>
            <a:pPr marL="287020" indent="-274320">
              <a:lnSpc>
                <a:spcPts val="2510"/>
              </a:lnSpc>
              <a:spcBef>
                <a:spcPts val="34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50" dirty="0">
                <a:latin typeface="Cambria"/>
                <a:cs typeface="Cambria"/>
              </a:rPr>
              <a:t>намирането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начини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за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опростяване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endParaRPr sz="2200">
              <a:latin typeface="Cambria"/>
              <a:cs typeface="Cambria"/>
            </a:endParaRPr>
          </a:p>
          <a:p>
            <a:pPr marL="286385" marR="928369">
              <a:lnSpc>
                <a:spcPts val="2380"/>
              </a:lnSpc>
              <a:spcBef>
                <a:spcPts val="165"/>
              </a:spcBef>
            </a:pPr>
            <a:r>
              <a:rPr sz="2200" spc="45" dirty="0">
                <a:latin typeface="Cambria"/>
                <a:cs typeface="Cambria"/>
              </a:rPr>
              <a:t>модернизиране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политиката,</a:t>
            </a:r>
            <a:r>
              <a:rPr sz="2200" spc="16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насърчаване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иновациите;</a:t>
            </a:r>
            <a:endParaRPr sz="2200">
              <a:latin typeface="Cambria"/>
              <a:cs typeface="Cambria"/>
            </a:endParaRPr>
          </a:p>
          <a:p>
            <a:pPr marL="287020" indent="-274320">
              <a:lnSpc>
                <a:spcPts val="2510"/>
              </a:lnSpc>
              <a:spcBef>
                <a:spcPts val="29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75" dirty="0">
                <a:latin typeface="Cambria"/>
                <a:cs typeface="Cambria"/>
              </a:rPr>
              <a:t>даване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ясен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-25" dirty="0">
                <a:latin typeface="Cambria"/>
                <a:cs typeface="Cambria"/>
              </a:rPr>
              <a:t>отговор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обществените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опасения</a:t>
            </a:r>
            <a:endParaRPr sz="2200">
              <a:latin typeface="Cambria"/>
              <a:cs typeface="Cambria"/>
            </a:endParaRPr>
          </a:p>
          <a:p>
            <a:pPr marL="286385" marR="1055370">
              <a:lnSpc>
                <a:spcPts val="2380"/>
              </a:lnSpc>
              <a:spcBef>
                <a:spcPts val="165"/>
              </a:spcBef>
            </a:pPr>
            <a:r>
              <a:rPr sz="2200" spc="-15" dirty="0">
                <a:latin typeface="Cambria"/>
                <a:cs typeface="Cambria"/>
              </a:rPr>
              <a:t>относно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качеството</a:t>
            </a:r>
            <a:r>
              <a:rPr sz="2200" spc="16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храните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използваните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производствени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методи;</a:t>
            </a:r>
            <a:endParaRPr sz="2200">
              <a:latin typeface="Cambria"/>
              <a:cs typeface="Cambria"/>
            </a:endParaRPr>
          </a:p>
          <a:p>
            <a:pPr marL="286385" marR="452120" indent="-274320">
              <a:lnSpc>
                <a:spcPts val="2380"/>
              </a:lnSpc>
              <a:spcBef>
                <a:spcPts val="59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70" dirty="0">
                <a:latin typeface="Cambria"/>
                <a:cs typeface="Cambria"/>
              </a:rPr>
              <a:t>насърчаване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по-голям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растеж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работни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места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в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селските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райони.</a:t>
            </a:r>
            <a:endParaRPr sz="2200">
              <a:latin typeface="Cambria"/>
              <a:cs typeface="Cambria"/>
            </a:endParaRPr>
          </a:p>
          <a:p>
            <a:pPr marL="12700" marR="70485">
              <a:lnSpc>
                <a:spcPts val="2380"/>
              </a:lnSpc>
              <a:spcBef>
                <a:spcPts val="595"/>
              </a:spcBef>
            </a:pPr>
            <a:r>
              <a:rPr sz="2200" spc="155" dirty="0">
                <a:latin typeface="Cambria"/>
                <a:cs typeface="Cambria"/>
              </a:rPr>
              <a:t>Бяха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направени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две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основни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структурни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промени,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за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да </a:t>
            </a:r>
            <a:r>
              <a:rPr sz="2200" spc="-465" dirty="0">
                <a:latin typeface="Cambria"/>
                <a:cs typeface="Cambria"/>
              </a:rPr>
              <a:t> </a:t>
            </a:r>
            <a:r>
              <a:rPr sz="2200" spc="10" dirty="0">
                <a:latin typeface="Cambria"/>
                <a:cs typeface="Cambria"/>
              </a:rPr>
              <a:t>се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постигне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това:</a:t>
            </a:r>
            <a:endParaRPr sz="2200">
              <a:latin typeface="Cambria"/>
              <a:cs typeface="Cambria"/>
            </a:endParaRPr>
          </a:p>
          <a:p>
            <a:pPr marL="287020" indent="-274320">
              <a:lnSpc>
                <a:spcPts val="2510"/>
              </a:lnSpc>
              <a:spcBef>
                <a:spcPts val="29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60" dirty="0">
                <a:latin typeface="Cambria"/>
                <a:cs typeface="Cambria"/>
              </a:rPr>
              <a:t>1).преразглеждане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преструктуриране</a:t>
            </a:r>
            <a:r>
              <a:rPr sz="2200" spc="20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endParaRPr sz="2200">
              <a:latin typeface="Cambria"/>
              <a:cs typeface="Cambria"/>
            </a:endParaRPr>
          </a:p>
          <a:p>
            <a:pPr marL="286385">
              <a:lnSpc>
                <a:spcPts val="2510"/>
              </a:lnSpc>
            </a:pPr>
            <a:r>
              <a:rPr sz="2200" spc="-15" dirty="0">
                <a:latin typeface="Cambria"/>
                <a:cs typeface="Cambria"/>
              </a:rPr>
              <a:t>отговорностите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между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330" dirty="0">
                <a:latin typeface="Cambria"/>
                <a:cs typeface="Cambria"/>
              </a:rPr>
              <a:t>ЕС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и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държавите-членки;</a:t>
            </a:r>
            <a:endParaRPr sz="2200">
              <a:latin typeface="Cambria"/>
              <a:cs typeface="Cambria"/>
            </a:endParaRPr>
          </a:p>
          <a:p>
            <a:pPr marL="287020" indent="-274320">
              <a:lnSpc>
                <a:spcPts val="2510"/>
              </a:lnSpc>
              <a:spcBef>
                <a:spcPts val="34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15" dirty="0">
                <a:latin typeface="Cambria"/>
                <a:cs typeface="Cambria"/>
              </a:rPr>
              <a:t>2).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прехвърляне</a:t>
            </a:r>
            <a:r>
              <a:rPr sz="2200" spc="160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фокуса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95" dirty="0">
                <a:latin typeface="Cambria"/>
                <a:cs typeface="Cambria"/>
              </a:rPr>
              <a:t>плащанията</a:t>
            </a:r>
            <a:r>
              <a:rPr sz="2200" spc="15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и</a:t>
            </a:r>
            <a:endParaRPr sz="2200">
              <a:latin typeface="Cambria"/>
              <a:cs typeface="Cambria"/>
            </a:endParaRPr>
          </a:p>
          <a:p>
            <a:pPr marL="286385" marR="5080">
              <a:lnSpc>
                <a:spcPts val="2380"/>
              </a:lnSpc>
              <a:spcBef>
                <a:spcPts val="165"/>
              </a:spcBef>
            </a:pPr>
            <a:r>
              <a:rPr sz="2200" spc="50" dirty="0">
                <a:latin typeface="Cambria"/>
                <a:cs typeface="Cambria"/>
              </a:rPr>
              <a:t>подкрепата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b="1" u="heavy" spc="65" dirty="0">
                <a:uFill>
                  <a:solidFill>
                    <a:srgbClr val="000000"/>
                  </a:solidFill>
                </a:uFill>
                <a:latin typeface="Cambria"/>
                <a:cs typeface="Cambria"/>
              </a:rPr>
              <a:t>от</a:t>
            </a:r>
            <a:r>
              <a:rPr sz="2200" b="1" u="heavy" spc="160" dirty="0">
                <a:uFill>
                  <a:solidFill>
                    <a:srgbClr val="000000"/>
                  </a:solidFill>
                </a:uFill>
                <a:latin typeface="Cambria"/>
                <a:cs typeface="Cambria"/>
              </a:rPr>
              <a:t> </a:t>
            </a:r>
            <a:r>
              <a:rPr sz="2200" b="1" u="heavy" spc="114" dirty="0">
                <a:uFill>
                  <a:solidFill>
                    <a:srgbClr val="000000"/>
                  </a:solidFill>
                </a:uFill>
                <a:latin typeface="Cambria"/>
                <a:cs typeface="Cambria"/>
              </a:rPr>
              <a:t>спазването</a:t>
            </a:r>
            <a:r>
              <a:rPr sz="2200" b="1" spc="190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на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правилата,</a:t>
            </a:r>
            <a:r>
              <a:rPr sz="2200" spc="17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определени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на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равнище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270" dirty="0">
                <a:latin typeface="Cambria"/>
                <a:cs typeface="Cambria"/>
              </a:rPr>
              <a:t>ЕС,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към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фокусиране</a:t>
            </a:r>
            <a:r>
              <a:rPr sz="2200" spc="165" dirty="0">
                <a:latin typeface="Cambria"/>
                <a:cs typeface="Cambria"/>
              </a:rPr>
              <a:t> </a:t>
            </a:r>
            <a:r>
              <a:rPr sz="2200" b="1" u="heavy" spc="120" dirty="0">
                <a:uFill>
                  <a:solidFill>
                    <a:srgbClr val="000000"/>
                  </a:solidFill>
                </a:uFill>
                <a:latin typeface="Cambria"/>
                <a:cs typeface="Cambria"/>
              </a:rPr>
              <a:t>върху</a:t>
            </a:r>
            <a:endParaRPr sz="2200">
              <a:latin typeface="Cambria"/>
              <a:cs typeface="Cambria"/>
            </a:endParaRPr>
          </a:p>
          <a:p>
            <a:pPr marL="286385">
              <a:lnSpc>
                <a:spcPts val="2335"/>
              </a:lnSpc>
            </a:pPr>
            <a:r>
              <a:rPr sz="2200" b="1" u="heavy" spc="105" dirty="0">
                <a:uFill>
                  <a:solidFill>
                    <a:srgbClr val="000000"/>
                  </a:solidFill>
                </a:uFill>
                <a:latin typeface="Cambria"/>
                <a:cs typeface="Cambria"/>
              </a:rPr>
              <a:t>изпълнението</a:t>
            </a:r>
            <a:r>
              <a:rPr sz="2200" b="1" u="heavy" spc="155" dirty="0">
                <a:uFill>
                  <a:solidFill>
                    <a:srgbClr val="000000"/>
                  </a:solidFill>
                </a:uFill>
                <a:latin typeface="Cambria"/>
                <a:cs typeface="Cambria"/>
              </a:rPr>
              <a:t> </a:t>
            </a:r>
            <a:r>
              <a:rPr sz="2200" b="1" u="heavy" spc="150" dirty="0">
                <a:uFill>
                  <a:solidFill>
                    <a:srgbClr val="000000"/>
                  </a:solidFill>
                </a:uFill>
                <a:latin typeface="Cambria"/>
                <a:cs typeface="Cambria"/>
              </a:rPr>
              <a:t>им</a:t>
            </a:r>
            <a:r>
              <a:rPr sz="2200" spc="150" dirty="0">
                <a:latin typeface="Cambria"/>
                <a:cs typeface="Cambria"/>
              </a:rPr>
              <a:t>.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459104"/>
            <a:ext cx="1802764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335" dirty="0"/>
              <a:t>П</a:t>
            </a:r>
            <a:r>
              <a:rPr spc="335" dirty="0"/>
              <a:t>РОМЕНИ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35940" y="1008126"/>
            <a:ext cx="7837170" cy="5224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6385" marR="118745" indent="-274320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55" dirty="0">
                <a:latin typeface="Cambria"/>
                <a:cs typeface="Cambria"/>
              </a:rPr>
              <a:t>Новите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промени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350" dirty="0">
                <a:latin typeface="Cambria"/>
                <a:cs typeface="Cambria"/>
              </a:rPr>
              <a:t>ОСП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2021-27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осигуряват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b="1" spc="114" dirty="0">
                <a:latin typeface="Cambria"/>
                <a:cs typeface="Cambria"/>
              </a:rPr>
              <a:t>обща </a:t>
            </a:r>
            <a:r>
              <a:rPr sz="2400" b="1" spc="-509" dirty="0">
                <a:latin typeface="Cambria"/>
                <a:cs typeface="Cambria"/>
              </a:rPr>
              <a:t> </a:t>
            </a:r>
            <a:r>
              <a:rPr sz="2400" b="1" spc="155" dirty="0">
                <a:latin typeface="Cambria"/>
                <a:cs typeface="Cambria"/>
              </a:rPr>
              <a:t>рамка,</a:t>
            </a:r>
            <a:r>
              <a:rPr sz="2400" b="1" spc="145" dirty="0">
                <a:latin typeface="Cambria"/>
                <a:cs typeface="Cambria"/>
              </a:rPr>
              <a:t> </a:t>
            </a:r>
            <a:r>
              <a:rPr sz="2400" b="1" spc="65" dirty="0">
                <a:latin typeface="Cambria"/>
                <a:cs typeface="Cambria"/>
              </a:rPr>
              <a:t>в</a:t>
            </a:r>
            <a:r>
              <a:rPr sz="2400" b="1" spc="160" dirty="0">
                <a:latin typeface="Cambria"/>
                <a:cs typeface="Cambria"/>
              </a:rPr>
              <a:t> </a:t>
            </a:r>
            <a:r>
              <a:rPr sz="2400" b="1" spc="125" dirty="0">
                <a:latin typeface="Cambria"/>
                <a:cs typeface="Cambria"/>
              </a:rPr>
              <a:t>обхвата</a:t>
            </a:r>
            <a:r>
              <a:rPr sz="2400" b="1" spc="160" dirty="0">
                <a:latin typeface="Cambria"/>
                <a:cs typeface="Cambria"/>
              </a:rPr>
              <a:t> </a:t>
            </a:r>
            <a:r>
              <a:rPr sz="2400" b="1" spc="165" dirty="0">
                <a:latin typeface="Cambria"/>
                <a:cs typeface="Cambria"/>
              </a:rPr>
              <a:t>на</a:t>
            </a:r>
            <a:r>
              <a:rPr sz="2400" b="1" spc="110" dirty="0">
                <a:latin typeface="Cambria"/>
                <a:cs typeface="Cambria"/>
              </a:rPr>
              <a:t> </a:t>
            </a:r>
            <a:r>
              <a:rPr sz="2400" b="1" spc="85" dirty="0">
                <a:latin typeface="Cambria"/>
                <a:cs typeface="Cambria"/>
              </a:rPr>
              <a:t>която</a:t>
            </a:r>
            <a:r>
              <a:rPr sz="2400" b="1" spc="175" dirty="0">
                <a:latin typeface="Cambria"/>
                <a:cs typeface="Cambria"/>
              </a:rPr>
              <a:t> </a:t>
            </a:r>
            <a:r>
              <a:rPr sz="2400" b="1" spc="100" dirty="0">
                <a:latin typeface="Cambria"/>
                <a:cs typeface="Cambria"/>
              </a:rPr>
              <a:t>ще</a:t>
            </a:r>
            <a:r>
              <a:rPr sz="2400" b="1" spc="145" dirty="0">
                <a:latin typeface="Cambria"/>
                <a:cs typeface="Cambria"/>
              </a:rPr>
              <a:t> </a:t>
            </a:r>
            <a:r>
              <a:rPr sz="2400" b="1" spc="105" dirty="0">
                <a:latin typeface="Cambria"/>
                <a:cs typeface="Cambria"/>
              </a:rPr>
              <a:t>трябва</a:t>
            </a:r>
            <a:r>
              <a:rPr sz="2400" b="1" spc="165" dirty="0">
                <a:latin typeface="Cambria"/>
                <a:cs typeface="Cambria"/>
              </a:rPr>
              <a:t> </a:t>
            </a:r>
            <a:r>
              <a:rPr sz="2400" b="1" spc="114" dirty="0">
                <a:latin typeface="Cambria"/>
                <a:cs typeface="Cambria"/>
              </a:rPr>
              <a:t>да</a:t>
            </a:r>
            <a:r>
              <a:rPr sz="2400" b="1" spc="145" dirty="0">
                <a:latin typeface="Cambria"/>
                <a:cs typeface="Cambria"/>
              </a:rPr>
              <a:t> </a:t>
            </a:r>
            <a:r>
              <a:rPr sz="2400" b="1" spc="150" dirty="0">
                <a:latin typeface="Cambria"/>
                <a:cs typeface="Cambria"/>
              </a:rPr>
              <a:t>се</a:t>
            </a:r>
            <a:endParaRPr sz="2400">
              <a:latin typeface="Cambria"/>
              <a:cs typeface="Cambria"/>
            </a:endParaRPr>
          </a:p>
          <a:p>
            <a:pPr marL="286385" marR="258445">
              <a:lnSpc>
                <a:spcPct val="100000"/>
              </a:lnSpc>
            </a:pPr>
            <a:r>
              <a:rPr sz="2400" b="1" spc="105" dirty="0">
                <a:latin typeface="Cambria"/>
                <a:cs typeface="Cambria"/>
              </a:rPr>
              <a:t>вместят</a:t>
            </a:r>
            <a:r>
              <a:rPr sz="2400" b="1" spc="155" dirty="0">
                <a:latin typeface="Cambria"/>
                <a:cs typeface="Cambria"/>
              </a:rPr>
              <a:t> </a:t>
            </a:r>
            <a:r>
              <a:rPr sz="2400" b="1" spc="130" dirty="0">
                <a:latin typeface="Cambria"/>
                <a:cs typeface="Cambria"/>
              </a:rPr>
              <a:t>националните</a:t>
            </a:r>
            <a:r>
              <a:rPr sz="2400" b="1" spc="180" dirty="0">
                <a:latin typeface="Cambria"/>
                <a:cs typeface="Cambria"/>
              </a:rPr>
              <a:t> </a:t>
            </a:r>
            <a:r>
              <a:rPr sz="2400" b="1" spc="140" dirty="0">
                <a:latin typeface="Cambria"/>
                <a:cs typeface="Cambria"/>
              </a:rPr>
              <a:t>мерки</a:t>
            </a:r>
            <a:r>
              <a:rPr sz="2400" b="1" spc="150" dirty="0">
                <a:latin typeface="Cambria"/>
                <a:cs typeface="Cambria"/>
              </a:rPr>
              <a:t> </a:t>
            </a:r>
            <a:r>
              <a:rPr sz="2400" b="1" spc="165" dirty="0">
                <a:latin typeface="Cambria"/>
                <a:cs typeface="Cambria"/>
              </a:rPr>
              <a:t>на </a:t>
            </a:r>
            <a:r>
              <a:rPr sz="2400" b="1" spc="80" dirty="0">
                <a:latin typeface="Cambria"/>
                <a:cs typeface="Cambria"/>
              </a:rPr>
              <a:t>държавите</a:t>
            </a:r>
            <a:r>
              <a:rPr sz="2400" b="1" spc="80" dirty="0">
                <a:latin typeface="Tahoma"/>
                <a:cs typeface="Tahoma"/>
              </a:rPr>
              <a:t>- </a:t>
            </a:r>
            <a:r>
              <a:rPr sz="2400" b="1" spc="-690" dirty="0">
                <a:latin typeface="Tahoma"/>
                <a:cs typeface="Tahoma"/>
              </a:rPr>
              <a:t> </a:t>
            </a:r>
            <a:r>
              <a:rPr sz="2400" b="1" spc="114" dirty="0">
                <a:latin typeface="Cambria"/>
                <a:cs typeface="Cambria"/>
              </a:rPr>
              <a:t>членки</a:t>
            </a:r>
            <a:r>
              <a:rPr sz="2400" spc="114" dirty="0">
                <a:latin typeface="Cambria"/>
                <a:cs typeface="Cambria"/>
              </a:rPr>
              <a:t>.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Тази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рамка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определя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редица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цели</a:t>
            </a:r>
            <a:r>
              <a:rPr sz="2400" spc="125" dirty="0">
                <a:latin typeface="Cambria"/>
                <a:cs typeface="Cambria"/>
              </a:rPr>
              <a:t> на</a:t>
            </a:r>
            <a:endParaRPr sz="2400">
              <a:latin typeface="Cambria"/>
              <a:cs typeface="Cambria"/>
            </a:endParaRPr>
          </a:p>
          <a:p>
            <a:pPr marL="286385">
              <a:lnSpc>
                <a:spcPts val="2875"/>
              </a:lnSpc>
              <a:spcBef>
                <a:spcPts val="10"/>
              </a:spcBef>
            </a:pPr>
            <a:r>
              <a:rPr sz="2400" spc="80" dirty="0">
                <a:latin typeface="Cambria"/>
                <a:cs typeface="Cambria"/>
              </a:rPr>
              <a:t>равнище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360" dirty="0">
                <a:latin typeface="Cambria"/>
                <a:cs typeface="Cambria"/>
              </a:rPr>
              <a:t>ЕС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(основни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специфични)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предоставя</a:t>
            </a:r>
            <a:endParaRPr sz="2400">
              <a:latin typeface="Cambria"/>
              <a:cs typeface="Cambria"/>
            </a:endParaRPr>
          </a:p>
          <a:p>
            <a:pPr marL="286385">
              <a:lnSpc>
                <a:spcPts val="2875"/>
              </a:lnSpc>
            </a:pPr>
            <a:r>
              <a:rPr sz="2400" b="1" spc="135" dirty="0">
                <a:latin typeface="Cambria"/>
                <a:cs typeface="Cambria"/>
              </a:rPr>
              <a:t>набор</a:t>
            </a:r>
            <a:r>
              <a:rPr sz="2400" b="1" spc="155" dirty="0">
                <a:latin typeface="Cambria"/>
                <a:cs typeface="Cambria"/>
              </a:rPr>
              <a:t> </a:t>
            </a:r>
            <a:r>
              <a:rPr sz="2400" b="1" spc="75" dirty="0">
                <a:latin typeface="Cambria"/>
                <a:cs typeface="Cambria"/>
              </a:rPr>
              <a:t>от</a:t>
            </a:r>
            <a:r>
              <a:rPr sz="2400" b="1" spc="155" dirty="0">
                <a:latin typeface="Cambria"/>
                <a:cs typeface="Cambria"/>
              </a:rPr>
              <a:t> </a:t>
            </a:r>
            <a:r>
              <a:rPr sz="2400" b="1" spc="120" dirty="0">
                <a:latin typeface="Cambria"/>
                <a:cs typeface="Cambria"/>
              </a:rPr>
              <a:t>много</a:t>
            </a:r>
            <a:r>
              <a:rPr sz="2400" b="1" spc="125" dirty="0">
                <a:latin typeface="Cambria"/>
                <a:cs typeface="Cambria"/>
              </a:rPr>
              <a:t> </a:t>
            </a:r>
            <a:r>
              <a:rPr sz="2400" b="1" spc="130" dirty="0">
                <a:latin typeface="Cambria"/>
                <a:cs typeface="Cambria"/>
              </a:rPr>
              <a:t>опростени</a:t>
            </a:r>
            <a:r>
              <a:rPr sz="2400" b="1" spc="160" dirty="0">
                <a:latin typeface="Cambria"/>
                <a:cs typeface="Cambria"/>
              </a:rPr>
              <a:t> </a:t>
            </a:r>
            <a:r>
              <a:rPr sz="2400" b="1" spc="145" dirty="0">
                <a:latin typeface="Cambria"/>
                <a:cs typeface="Cambria"/>
              </a:rPr>
              <a:t>правила</a:t>
            </a:r>
            <a:r>
              <a:rPr sz="2400" b="1" spc="160" dirty="0">
                <a:latin typeface="Cambria"/>
                <a:cs typeface="Cambria"/>
              </a:rPr>
              <a:t> </a:t>
            </a:r>
            <a:r>
              <a:rPr sz="2400" b="1" spc="145" dirty="0">
                <a:latin typeface="Cambria"/>
                <a:cs typeface="Cambria"/>
              </a:rPr>
              <a:t>за</a:t>
            </a:r>
            <a:endParaRPr sz="2400">
              <a:latin typeface="Cambria"/>
              <a:cs typeface="Cambria"/>
            </a:endParaRPr>
          </a:p>
          <a:p>
            <a:pPr marL="286385" marR="970915">
              <a:lnSpc>
                <a:spcPct val="100000"/>
              </a:lnSpc>
              <a:spcBef>
                <a:spcPts val="5"/>
              </a:spcBef>
            </a:pPr>
            <a:r>
              <a:rPr sz="2400" b="1" spc="120" dirty="0">
                <a:latin typeface="Cambria"/>
                <a:cs typeface="Cambria"/>
              </a:rPr>
              <a:t>проверките</a:t>
            </a:r>
            <a:r>
              <a:rPr sz="2400" b="1" spc="130" dirty="0">
                <a:latin typeface="Cambria"/>
                <a:cs typeface="Cambria"/>
              </a:rPr>
              <a:t> </a:t>
            </a:r>
            <a:r>
              <a:rPr sz="2400" b="1" spc="150" dirty="0">
                <a:latin typeface="Cambria"/>
                <a:cs typeface="Cambria"/>
              </a:rPr>
              <a:t>и </a:t>
            </a:r>
            <a:r>
              <a:rPr sz="2400" b="1" spc="114" dirty="0">
                <a:latin typeface="Cambria"/>
                <a:cs typeface="Cambria"/>
              </a:rPr>
              <a:t>контрола</a:t>
            </a:r>
            <a:r>
              <a:rPr sz="2400" b="1" spc="160" dirty="0">
                <a:latin typeface="Cambria"/>
                <a:cs typeface="Cambria"/>
              </a:rPr>
              <a:t> </a:t>
            </a:r>
            <a:r>
              <a:rPr sz="2400" b="1" spc="165" dirty="0">
                <a:latin typeface="Cambria"/>
                <a:cs typeface="Cambria"/>
              </a:rPr>
              <a:t>на</a:t>
            </a:r>
            <a:r>
              <a:rPr sz="2400" b="1" spc="160" dirty="0">
                <a:latin typeface="Cambria"/>
                <a:cs typeface="Cambria"/>
              </a:rPr>
              <a:t> </a:t>
            </a:r>
            <a:r>
              <a:rPr sz="2400" b="1" spc="120" dirty="0">
                <a:latin typeface="Cambria"/>
                <a:cs typeface="Cambria"/>
              </a:rPr>
              <a:t>разходите</a:t>
            </a:r>
            <a:r>
              <a:rPr sz="2400" b="1" spc="150" dirty="0">
                <a:latin typeface="Cambria"/>
                <a:cs typeface="Cambria"/>
              </a:rPr>
              <a:t> </a:t>
            </a:r>
            <a:r>
              <a:rPr sz="2400" b="1" spc="75" dirty="0">
                <a:latin typeface="Cambria"/>
                <a:cs typeface="Cambria"/>
              </a:rPr>
              <a:t>от </a:t>
            </a:r>
            <a:r>
              <a:rPr sz="2400" b="1" spc="80" dirty="0">
                <a:latin typeface="Cambria"/>
                <a:cs typeface="Cambria"/>
              </a:rPr>
              <a:t> </a:t>
            </a:r>
            <a:r>
              <a:rPr sz="2400" b="1" spc="90" dirty="0">
                <a:latin typeface="Cambria"/>
                <a:cs typeface="Cambria"/>
              </a:rPr>
              <a:t>държавите</a:t>
            </a:r>
            <a:r>
              <a:rPr sz="2400" b="1" spc="90" dirty="0">
                <a:latin typeface="Tahoma"/>
                <a:cs typeface="Tahoma"/>
              </a:rPr>
              <a:t>-</a:t>
            </a:r>
            <a:r>
              <a:rPr sz="2400" b="1" spc="90" dirty="0">
                <a:latin typeface="Cambria"/>
                <a:cs typeface="Cambria"/>
              </a:rPr>
              <a:t>членки</a:t>
            </a:r>
            <a:r>
              <a:rPr sz="2400" b="1" spc="15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(единен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одит,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системни</a:t>
            </a:r>
            <a:endParaRPr sz="2400">
              <a:latin typeface="Cambria"/>
              <a:cs typeface="Cambria"/>
            </a:endParaRPr>
          </a:p>
          <a:p>
            <a:pPr marL="286385">
              <a:lnSpc>
                <a:spcPct val="100000"/>
              </a:lnSpc>
              <a:spcBef>
                <a:spcPts val="10"/>
              </a:spcBef>
            </a:pPr>
            <a:r>
              <a:rPr sz="2400" spc="55" dirty="0">
                <a:latin typeface="Cambria"/>
                <a:cs typeface="Cambria"/>
              </a:rPr>
              <a:t>проверки,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годишно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уравняване).</a:t>
            </a:r>
            <a:endParaRPr sz="2400">
              <a:latin typeface="Cambria"/>
              <a:cs typeface="Cambria"/>
            </a:endParaRPr>
          </a:p>
          <a:p>
            <a:pPr marL="286385" marR="5080" indent="-274320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75" dirty="0">
                <a:latin typeface="Cambria"/>
                <a:cs typeface="Cambria"/>
              </a:rPr>
              <a:t>Представяме </a:t>
            </a:r>
            <a:r>
              <a:rPr sz="2400" spc="45" dirty="0">
                <a:latin typeface="Cambria"/>
                <a:cs typeface="Cambria"/>
              </a:rPr>
              <a:t>ви </a:t>
            </a:r>
            <a:r>
              <a:rPr sz="2400" spc="30" dirty="0">
                <a:latin typeface="Cambria"/>
                <a:cs typeface="Cambria"/>
              </a:rPr>
              <a:t>набор </a:t>
            </a:r>
            <a:r>
              <a:rPr sz="2400" spc="-70" dirty="0">
                <a:latin typeface="Cambria"/>
                <a:cs typeface="Cambria"/>
              </a:rPr>
              <a:t>от </a:t>
            </a:r>
            <a:r>
              <a:rPr sz="2400" spc="20" dirty="0">
                <a:latin typeface="Cambria"/>
                <a:cs typeface="Cambria"/>
              </a:rPr>
              <a:t>общи </a:t>
            </a:r>
            <a:r>
              <a:rPr sz="2400" spc="65" dirty="0">
                <a:latin typeface="Cambria"/>
                <a:cs typeface="Cambria"/>
              </a:rPr>
              <a:t>показатели </a:t>
            </a:r>
            <a:r>
              <a:rPr sz="2400" spc="70" dirty="0">
                <a:latin typeface="Cambria"/>
                <a:cs typeface="Cambria"/>
              </a:rPr>
              <a:t>и </a:t>
            </a:r>
            <a:r>
              <a:rPr sz="2400" spc="30" dirty="0">
                <a:latin typeface="Cambria"/>
                <a:cs typeface="Cambria"/>
              </a:rPr>
              <a:t>набор 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spc="-70" dirty="0">
                <a:latin typeface="Cambria"/>
                <a:cs typeface="Cambria"/>
              </a:rPr>
              <a:t>от </a:t>
            </a:r>
            <a:r>
              <a:rPr sz="2400" spc="60" dirty="0">
                <a:latin typeface="Cambria"/>
                <a:cs typeface="Cambria"/>
              </a:rPr>
              <a:t>интервенции, </a:t>
            </a:r>
            <a:r>
              <a:rPr sz="2400" spc="-15" dirty="0">
                <a:latin typeface="Cambria"/>
                <a:cs typeface="Cambria"/>
              </a:rPr>
              <a:t>които </a:t>
            </a:r>
            <a:r>
              <a:rPr sz="2400" spc="25" dirty="0">
                <a:latin typeface="Cambria"/>
                <a:cs typeface="Cambria"/>
              </a:rPr>
              <a:t>могат </a:t>
            </a:r>
            <a:r>
              <a:rPr sz="2400" spc="90" dirty="0">
                <a:latin typeface="Cambria"/>
                <a:cs typeface="Cambria"/>
              </a:rPr>
              <a:t>да </a:t>
            </a:r>
            <a:r>
              <a:rPr sz="2400" spc="10" dirty="0">
                <a:latin typeface="Cambria"/>
                <a:cs typeface="Cambria"/>
              </a:rPr>
              <a:t>бъдат </a:t>
            </a:r>
            <a:r>
              <a:rPr sz="2400" spc="75" dirty="0">
                <a:latin typeface="Cambria"/>
                <a:cs typeface="Cambria"/>
              </a:rPr>
              <a:t>адаптирани 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-70" dirty="0">
                <a:latin typeface="Cambria"/>
                <a:cs typeface="Cambria"/>
              </a:rPr>
              <a:t>от </a:t>
            </a:r>
            <a:r>
              <a:rPr sz="2400" spc="70" dirty="0">
                <a:latin typeface="Cambria"/>
                <a:cs typeface="Cambria"/>
              </a:rPr>
              <a:t>държавите-членки, </a:t>
            </a:r>
            <a:r>
              <a:rPr sz="2400" spc="90" dirty="0">
                <a:latin typeface="Cambria"/>
                <a:cs typeface="Cambria"/>
              </a:rPr>
              <a:t>за </a:t>
            </a:r>
            <a:r>
              <a:rPr sz="2400" spc="95" dirty="0">
                <a:latin typeface="Cambria"/>
                <a:cs typeface="Cambria"/>
              </a:rPr>
              <a:t>да </a:t>
            </a:r>
            <a:r>
              <a:rPr sz="2400" spc="50" dirty="0">
                <a:latin typeface="Cambria"/>
                <a:cs typeface="Cambria"/>
              </a:rPr>
              <a:t>посрещнат </a:t>
            </a:r>
            <a:r>
              <a:rPr sz="2400" spc="-5" dirty="0">
                <a:latin typeface="Cambria"/>
                <a:cs typeface="Cambria"/>
              </a:rPr>
              <a:t>собствените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си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нужди,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доколкото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те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са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адресирани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endParaRPr sz="2400">
              <a:latin typeface="Cambria"/>
              <a:cs typeface="Cambria"/>
            </a:endParaRPr>
          </a:p>
          <a:p>
            <a:pPr marL="286385" algn="just">
              <a:lnSpc>
                <a:spcPct val="100000"/>
              </a:lnSpc>
              <a:spcBef>
                <a:spcPts val="5"/>
              </a:spcBef>
            </a:pPr>
            <a:r>
              <a:rPr sz="2400" spc="35" dirty="0">
                <a:latin typeface="Cambria"/>
                <a:cs typeface="Cambria"/>
              </a:rPr>
              <a:t>кореспондират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общите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цели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310" dirty="0">
                <a:latin typeface="Cambria"/>
                <a:cs typeface="Cambria"/>
              </a:rPr>
              <a:t>ОСП.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4370" y="448132"/>
            <a:ext cx="632523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370" dirty="0">
                <a:latin typeface="Cambria"/>
                <a:cs typeface="Cambria"/>
              </a:rPr>
              <a:t>О</a:t>
            </a:r>
            <a:r>
              <a:rPr b="1" spc="370" dirty="0">
                <a:latin typeface="Cambria"/>
                <a:cs typeface="Cambria"/>
              </a:rPr>
              <a:t>СНОВНИ</a:t>
            </a:r>
            <a:r>
              <a:rPr b="1" spc="315" dirty="0">
                <a:latin typeface="Cambria"/>
                <a:cs typeface="Cambria"/>
              </a:rPr>
              <a:t> </a:t>
            </a:r>
            <a:r>
              <a:rPr b="1" spc="375" dirty="0">
                <a:latin typeface="Cambria"/>
                <a:cs typeface="Cambria"/>
              </a:rPr>
              <a:t>ЦЕЛИ</a:t>
            </a:r>
            <a:r>
              <a:rPr b="1" spc="330" dirty="0">
                <a:latin typeface="Cambria"/>
                <a:cs typeface="Cambria"/>
              </a:rPr>
              <a:t> </a:t>
            </a:r>
            <a:r>
              <a:rPr b="1" spc="300" dirty="0">
                <a:latin typeface="Cambria"/>
                <a:cs typeface="Cambria"/>
              </a:rPr>
              <a:t>НА</a:t>
            </a:r>
            <a:r>
              <a:rPr b="1" spc="325" dirty="0">
                <a:latin typeface="Cambria"/>
                <a:cs typeface="Cambria"/>
              </a:rPr>
              <a:t> </a:t>
            </a:r>
            <a:r>
              <a:rPr b="1" spc="280" dirty="0">
                <a:latin typeface="Cambria"/>
                <a:cs typeface="Cambria"/>
              </a:rPr>
              <a:t>НОВАТА</a:t>
            </a:r>
            <a:r>
              <a:rPr b="1" spc="330" dirty="0">
                <a:latin typeface="Cambria"/>
                <a:cs typeface="Cambria"/>
              </a:rPr>
              <a:t> </a:t>
            </a:r>
            <a:r>
              <a:rPr sz="3000" b="1" spc="370" dirty="0">
                <a:latin typeface="Cambria"/>
                <a:cs typeface="Cambria"/>
              </a:rPr>
              <a:t>ОСП:</a:t>
            </a:r>
            <a:endParaRPr sz="30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4370" y="1369567"/>
            <a:ext cx="7324725" cy="5374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00" dirty="0">
                <a:latin typeface="Cambria"/>
                <a:cs typeface="Cambria"/>
              </a:rPr>
              <a:t>Насърчаване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50" dirty="0">
                <a:latin typeface="Cambria"/>
                <a:cs typeface="Cambria"/>
              </a:rPr>
              <a:t>интелигентен,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устойчив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endParaRPr sz="2400" dirty="0">
              <a:latin typeface="Cambria"/>
              <a:cs typeface="Cambria"/>
            </a:endParaRPr>
          </a:p>
          <a:p>
            <a:pPr marL="287020" marR="5080">
              <a:lnSpc>
                <a:spcPct val="100000"/>
              </a:lnSpc>
            </a:pPr>
            <a:r>
              <a:rPr sz="2400" spc="65" dirty="0">
                <a:latin typeface="Cambria"/>
                <a:cs typeface="Cambria"/>
              </a:rPr>
              <a:t>диверсифициран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селскостопански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сектор,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който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да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гарантира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продоволствената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сигурност;</a:t>
            </a:r>
            <a:endParaRPr sz="2400" dirty="0">
              <a:latin typeface="Cambria"/>
              <a:cs typeface="Cambria"/>
            </a:endParaRPr>
          </a:p>
          <a:p>
            <a:pPr marL="287020" marR="488315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245" dirty="0">
                <a:latin typeface="Cambria"/>
                <a:cs typeface="Cambria"/>
              </a:rPr>
              <a:t>Да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подкрепи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действията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за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опазване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 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околната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среда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климата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да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допринесе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за</a:t>
            </a:r>
            <a:endParaRPr sz="2400" dirty="0">
              <a:latin typeface="Cambria"/>
              <a:cs typeface="Cambria"/>
            </a:endParaRPr>
          </a:p>
          <a:p>
            <a:pPr marL="287020" marR="196215">
              <a:lnSpc>
                <a:spcPct val="100000"/>
              </a:lnSpc>
            </a:pPr>
            <a:r>
              <a:rPr sz="2400" spc="50" dirty="0">
                <a:latin typeface="Cambria"/>
                <a:cs typeface="Cambria"/>
              </a:rPr>
              <a:t>целите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Съюза,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свързани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с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околната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среда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и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климата;</a:t>
            </a:r>
            <a:endParaRPr sz="2400" dirty="0">
              <a:latin typeface="Cambria"/>
              <a:cs typeface="Cambria"/>
            </a:endParaRPr>
          </a:p>
          <a:p>
            <a:pPr marL="287020" marR="1051560" indent="-274320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00" dirty="0">
                <a:latin typeface="Cambria"/>
                <a:cs typeface="Cambria"/>
              </a:rPr>
              <a:t>Укрепване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на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социално-икономическата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структура</a:t>
            </a:r>
            <a:r>
              <a:rPr sz="2400" spc="125" dirty="0">
                <a:latin typeface="Cambria"/>
                <a:cs typeface="Cambria"/>
              </a:rPr>
              <a:t> на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селските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райони;</a:t>
            </a:r>
            <a:endParaRPr sz="2400" dirty="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58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365" dirty="0">
                <a:latin typeface="Cambria"/>
                <a:cs typeface="Cambria"/>
              </a:rPr>
              <a:t>И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една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хоризонтална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цел: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i="1" u="sng" dirty="0">
                <a:latin typeface="Georgia"/>
                <a:cs typeface="Georgia"/>
              </a:rPr>
              <a:t>Модернизиране</a:t>
            </a:r>
            <a:r>
              <a:rPr sz="2400" i="1" u="sng" spc="45" dirty="0">
                <a:latin typeface="Georgia"/>
                <a:cs typeface="Georgia"/>
              </a:rPr>
              <a:t> </a:t>
            </a:r>
            <a:r>
              <a:rPr sz="2400" i="1" u="sng" spc="30" dirty="0">
                <a:latin typeface="Georgia"/>
                <a:cs typeface="Georgia"/>
              </a:rPr>
              <a:t>на</a:t>
            </a:r>
            <a:endParaRPr sz="2400" u="sng" dirty="0">
              <a:latin typeface="Georgia"/>
              <a:cs typeface="Georgia"/>
            </a:endParaRPr>
          </a:p>
          <a:p>
            <a:pPr marL="287020" algn="just">
              <a:lnSpc>
                <a:spcPct val="100000"/>
              </a:lnSpc>
              <a:spcBef>
                <a:spcPts val="5"/>
              </a:spcBef>
            </a:pPr>
            <a:r>
              <a:rPr sz="2400" i="1" u="sng" spc="-5" dirty="0">
                <a:latin typeface="Georgia"/>
                <a:cs typeface="Georgia"/>
              </a:rPr>
              <a:t>сектора</a:t>
            </a:r>
            <a:r>
              <a:rPr sz="2400" i="1" u="sng" spc="55" dirty="0">
                <a:latin typeface="Georgia"/>
                <a:cs typeface="Georgia"/>
              </a:rPr>
              <a:t> </a:t>
            </a:r>
            <a:r>
              <a:rPr sz="2400" i="1" u="sng" spc="-10" dirty="0">
                <a:latin typeface="Georgia"/>
                <a:cs typeface="Georgia"/>
              </a:rPr>
              <a:t>чрез</a:t>
            </a:r>
            <a:r>
              <a:rPr sz="2400" i="1" u="sng" spc="80" dirty="0">
                <a:latin typeface="Georgia"/>
                <a:cs typeface="Georgia"/>
              </a:rPr>
              <a:t> </a:t>
            </a:r>
            <a:r>
              <a:rPr sz="2400" i="1" u="sng" spc="-5" dirty="0">
                <a:latin typeface="Georgia"/>
                <a:cs typeface="Georgia"/>
              </a:rPr>
              <a:t>насърчаване</a:t>
            </a:r>
            <a:r>
              <a:rPr sz="2400" i="1" u="sng" spc="30" dirty="0">
                <a:latin typeface="Georgia"/>
                <a:cs typeface="Georgia"/>
              </a:rPr>
              <a:t> </a:t>
            </a:r>
            <a:r>
              <a:rPr sz="2400" i="1" u="sng" spc="85" dirty="0">
                <a:latin typeface="Georgia"/>
                <a:cs typeface="Georgia"/>
              </a:rPr>
              <a:t>и</a:t>
            </a:r>
            <a:r>
              <a:rPr sz="2400" i="1" u="sng" spc="75" dirty="0">
                <a:latin typeface="Georgia"/>
                <a:cs typeface="Georgia"/>
              </a:rPr>
              <a:t> </a:t>
            </a:r>
            <a:r>
              <a:rPr sz="2400" i="1" u="sng" spc="-5" dirty="0">
                <a:latin typeface="Georgia"/>
                <a:cs typeface="Georgia"/>
              </a:rPr>
              <a:t>споделяне</a:t>
            </a:r>
            <a:r>
              <a:rPr sz="2400" i="1" u="sng" spc="70" dirty="0">
                <a:latin typeface="Georgia"/>
                <a:cs typeface="Georgia"/>
              </a:rPr>
              <a:t> </a:t>
            </a:r>
            <a:r>
              <a:rPr sz="2400" i="1" u="sng" spc="25" dirty="0">
                <a:latin typeface="Georgia"/>
                <a:cs typeface="Georgia"/>
              </a:rPr>
              <a:t>на</a:t>
            </a:r>
            <a:endParaRPr sz="2400" u="sng" dirty="0">
              <a:latin typeface="Georgia"/>
              <a:cs typeface="Georgia"/>
            </a:endParaRPr>
          </a:p>
          <a:p>
            <a:pPr marL="287020" marR="153035" algn="just">
              <a:lnSpc>
                <a:spcPct val="100000"/>
              </a:lnSpc>
            </a:pPr>
            <a:r>
              <a:rPr sz="2400" i="1" u="sng" spc="35" dirty="0">
                <a:latin typeface="Georgia"/>
                <a:cs typeface="Georgia"/>
              </a:rPr>
              <a:t>знания, </a:t>
            </a:r>
            <a:r>
              <a:rPr sz="2400" i="1" u="sng" spc="40" dirty="0">
                <a:latin typeface="Georgia"/>
                <a:cs typeface="Georgia"/>
              </a:rPr>
              <a:t>иновации </a:t>
            </a:r>
            <a:r>
              <a:rPr sz="2400" i="1" u="sng" spc="85" dirty="0">
                <a:latin typeface="Georgia"/>
                <a:cs typeface="Georgia"/>
              </a:rPr>
              <a:t>и </a:t>
            </a:r>
            <a:r>
              <a:rPr sz="2400" i="1" u="sng" spc="40" dirty="0">
                <a:latin typeface="Georgia"/>
                <a:cs typeface="Georgia"/>
              </a:rPr>
              <a:t>цифровизация </a:t>
            </a:r>
            <a:r>
              <a:rPr sz="2400" i="1" u="sng" spc="15" dirty="0">
                <a:latin typeface="Georgia"/>
                <a:cs typeface="Georgia"/>
              </a:rPr>
              <a:t>в </a:t>
            </a:r>
            <a:r>
              <a:rPr sz="2400" i="1" u="sng" dirty="0">
                <a:latin typeface="Georgia"/>
                <a:cs typeface="Georgia"/>
              </a:rPr>
              <a:t>селското </a:t>
            </a:r>
            <a:r>
              <a:rPr sz="2400" i="1" u="sng" spc="5" dirty="0">
                <a:latin typeface="Georgia"/>
                <a:cs typeface="Georgia"/>
              </a:rPr>
              <a:t> </a:t>
            </a:r>
            <a:r>
              <a:rPr sz="2400" i="1" u="sng" spc="-5" dirty="0">
                <a:latin typeface="Georgia"/>
                <a:cs typeface="Georgia"/>
              </a:rPr>
              <a:t>стопанство </a:t>
            </a:r>
            <a:r>
              <a:rPr sz="2400" i="1" u="sng" spc="85" dirty="0">
                <a:latin typeface="Georgia"/>
                <a:cs typeface="Georgia"/>
              </a:rPr>
              <a:t>и </a:t>
            </a:r>
            <a:r>
              <a:rPr sz="2400" i="1" u="sng" spc="25" dirty="0">
                <a:latin typeface="Georgia"/>
                <a:cs typeface="Georgia"/>
              </a:rPr>
              <a:t>селските </a:t>
            </a:r>
            <a:r>
              <a:rPr sz="2400" i="1" u="sng" spc="15" dirty="0">
                <a:latin typeface="Georgia"/>
                <a:cs typeface="Georgia"/>
              </a:rPr>
              <a:t>райони </a:t>
            </a:r>
            <a:r>
              <a:rPr sz="2400" i="1" u="sng" spc="85" dirty="0">
                <a:latin typeface="Georgia"/>
                <a:cs typeface="Georgia"/>
              </a:rPr>
              <a:t>и </a:t>
            </a:r>
            <a:r>
              <a:rPr sz="2400" i="1" u="sng" spc="-5" dirty="0">
                <a:latin typeface="Georgia"/>
                <a:cs typeface="Georgia"/>
              </a:rPr>
              <a:t>насърчаване </a:t>
            </a:r>
            <a:r>
              <a:rPr sz="2400" i="1" u="sng" spc="-565" dirty="0">
                <a:latin typeface="Georgia"/>
                <a:cs typeface="Georgia"/>
              </a:rPr>
              <a:t> </a:t>
            </a:r>
            <a:r>
              <a:rPr sz="2400" i="1" u="sng" spc="30" dirty="0">
                <a:latin typeface="Georgia"/>
                <a:cs typeface="Georgia"/>
              </a:rPr>
              <a:t>на</a:t>
            </a:r>
            <a:r>
              <a:rPr sz="2400" i="1" u="sng" spc="65" dirty="0">
                <a:latin typeface="Georgia"/>
                <a:cs typeface="Georgia"/>
              </a:rPr>
              <a:t> </a:t>
            </a:r>
            <a:r>
              <a:rPr sz="2400" i="1" u="sng" spc="-10" dirty="0">
                <a:latin typeface="Georgia"/>
                <a:cs typeface="Georgia"/>
              </a:rPr>
              <a:t>усвояването</a:t>
            </a:r>
            <a:r>
              <a:rPr sz="2400" u="sng" spc="-10" dirty="0">
                <a:latin typeface="Cambria"/>
                <a:cs typeface="Cambria"/>
              </a:rPr>
              <a:t>.</a:t>
            </a:r>
            <a:endParaRPr sz="2400" u="sng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2524</Words>
  <Application>Microsoft Office PowerPoint</Application>
  <PresentationFormat>Презентация на цял екран (4:3)</PresentationFormat>
  <Paragraphs>234</Paragraphs>
  <Slides>31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31</vt:i4>
      </vt:variant>
    </vt:vector>
  </HeadingPairs>
  <TitlesOfParts>
    <vt:vector size="38" baseType="lpstr">
      <vt:lpstr>Calibri</vt:lpstr>
      <vt:lpstr>Cambria</vt:lpstr>
      <vt:lpstr>Georgia</vt:lpstr>
      <vt:lpstr>Tahoma</vt:lpstr>
      <vt:lpstr>Times New Roman</vt:lpstr>
      <vt:lpstr>Wingdings</vt:lpstr>
      <vt:lpstr>Office Theme</vt:lpstr>
      <vt:lpstr>НОВАТА СЕЛСКОСТОПАНСКА  ПОЛИТИКА – ГРИЖА ЗА ОЩЕ ПО- КАЧЕСТВЕНА ЗЕМЕДЕЛСКА</vt:lpstr>
      <vt:lpstr>НЕОБХОДИМОСТ ОТ ПРОМЯНА</vt:lpstr>
      <vt:lpstr>НЕОБХОДИМОСТ ОТ ПРОМЯНА</vt:lpstr>
      <vt:lpstr>НЕОБХОДИМОСТ ОТ ПРОМЯНА</vt:lpstr>
      <vt:lpstr>Презентация на PowerPoint</vt:lpstr>
      <vt:lpstr>Презентация на PowerPoint</vt:lpstr>
      <vt:lpstr>ПРОМЕНИ</vt:lpstr>
      <vt:lpstr>ПРОМЕНИ</vt:lpstr>
      <vt:lpstr>ОСНОВНИ ЦЕЛИ НА НОВАТА ОСП:</vt:lpstr>
      <vt:lpstr>СПЕЦИФИЧНИ ЦЕЛИ НА НОВАТА ОСП:</vt:lpstr>
      <vt:lpstr>ЗНАЧЕНИЕ НА ОСП ЗА БЪЛГАРИЯ</vt:lpstr>
      <vt:lpstr>ДИРЕКТНИ ПЛАЩАНИЯ</vt:lpstr>
      <vt:lpstr>ДИРЕКТНИ ПЛАЩАНИЯ</vt:lpstr>
      <vt:lpstr>ДИРЕКТНИ ПЛАЩАНИЯ</vt:lpstr>
      <vt:lpstr>ОБЩА ОРГАНИЗАЦИЯ НА ПАЗАРА</vt:lpstr>
      <vt:lpstr>УПРАВЛЕНИЕ НА КРИЗИТЕ</vt:lpstr>
      <vt:lpstr>ВЕРИГА НА ДОСТАВКИТЕ И НЕЛОЯЛНИ  ТЪРГОВСКИ ПРАКТИКИ (НТП)</vt:lpstr>
      <vt:lpstr>ВЕРИГА НА ДОСТАВКИТЕ И НЕЛОЯЛНИ  ТЪРГОВСКИ ПРАКТИКИ (НТП)</vt:lpstr>
      <vt:lpstr>РАЗВИТИЕ НА СЕЛСКИТЕ РАЙОНИ</vt:lpstr>
      <vt:lpstr>РАЗВИТИЕ НА СЕЛСКИТЕ РАЙОНИ</vt:lpstr>
      <vt:lpstr>РАЗВИТИЕ НА СЕЛСКИТЕ РАЙОНИ</vt:lpstr>
      <vt:lpstr>РАЗВИТИЕ НА СЕЛСКИТЕ РАЙОНИ</vt:lpstr>
      <vt:lpstr>РАЗВИТИЕ НА СЕЛСКИТЕ РАЙОНИ</vt:lpstr>
      <vt:lpstr>НАМАЛЯВАНЕ НА ЗАГУБИТЕ ЗА ХРАНА  ВЪВ ФЕРМАТА</vt:lpstr>
      <vt:lpstr>Презентация на PowerPoint</vt:lpstr>
      <vt:lpstr>ОТ ФЕРМАТА ДО ТРАПЕЗАТА</vt:lpstr>
      <vt:lpstr>ОТ ФЕРМАТА ДО ТРАПЕЗАТА</vt:lpstr>
      <vt:lpstr>ОТ ФЕРМАТА ДО ТРАПЕЗАТА</vt:lpstr>
      <vt:lpstr>БОРБА С ИЗМАМИТЕ С ХРАНИ ПО</vt:lpstr>
      <vt:lpstr>ЗАКЛЮЧЕНИЕ</vt:lpstr>
      <vt:lpstr>Хасково, Смолян и Кърджали“(QUALFARM), е съфинансиран от Европейския  фонд за регионално развитие (ЕФРР) и от национални фондове на страните,  участващи в Програмата за трансгранично сътрудничество ИНТЕРРЕГ V-A  Гърция-България 2014–2020.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Българската визия за Общата селскостопанска политика</dc:title>
  <dc:creator>User</dc:creator>
  <cp:lastModifiedBy>user</cp:lastModifiedBy>
  <cp:revision>6</cp:revision>
  <dcterms:created xsi:type="dcterms:W3CDTF">2023-03-29T16:04:53Z</dcterms:created>
  <dcterms:modified xsi:type="dcterms:W3CDTF">2023-04-10T11:26:26Z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2022-05-09T00:00:00Z</vt:filetime>
  </property>
  <property fmtid="{D5CDD505-2E9C-101B-9397-08002B2CF9AE}" pid="3" name="Creator">
    <vt:lpwstr>Microsoft® PowerPoint® 2021</vt:lpwstr>
  </property>
  <property fmtid="{D5CDD505-2E9C-101B-9397-08002B2CF9AE}" pid="4" name="LastSaved">
    <vt:filetime>2023-03-29T00:00:00Z</vt:filetime>
  </property>
</Properties>
</file>