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9144000" cy="6858000" type="screen4x3"/>
  <p:notesSz cx="9144000" cy="6858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116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500" b="1" i="0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500" b="1" i="0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500" b="1" i="0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64007" y="70103"/>
            <a:ext cx="9013190" cy="6693534"/>
          </a:xfrm>
          <a:custGeom>
            <a:avLst/>
            <a:gdLst/>
            <a:ahLst/>
            <a:cxnLst/>
            <a:rect l="l" t="t" r="r" b="b"/>
            <a:pathLst>
              <a:path w="9013190" h="6693534">
                <a:moveTo>
                  <a:pt x="0" y="329946"/>
                </a:moveTo>
                <a:lnTo>
                  <a:pt x="3577" y="281184"/>
                </a:lnTo>
                <a:lnTo>
                  <a:pt x="13968" y="234645"/>
                </a:lnTo>
                <a:lnTo>
                  <a:pt x="30664" y="190840"/>
                </a:lnTo>
                <a:lnTo>
                  <a:pt x="53153" y="150277"/>
                </a:lnTo>
                <a:lnTo>
                  <a:pt x="80925" y="113468"/>
                </a:lnTo>
                <a:lnTo>
                  <a:pt x="113469" y="80923"/>
                </a:lnTo>
                <a:lnTo>
                  <a:pt x="150276" y="53151"/>
                </a:lnTo>
                <a:lnTo>
                  <a:pt x="190835" y="30662"/>
                </a:lnTo>
                <a:lnTo>
                  <a:pt x="234636" y="13967"/>
                </a:lnTo>
                <a:lnTo>
                  <a:pt x="281168" y="3576"/>
                </a:lnTo>
                <a:lnTo>
                  <a:pt x="329920" y="0"/>
                </a:lnTo>
                <a:lnTo>
                  <a:pt x="8682990" y="0"/>
                </a:lnTo>
                <a:lnTo>
                  <a:pt x="8731751" y="3576"/>
                </a:lnTo>
                <a:lnTo>
                  <a:pt x="8778290" y="13967"/>
                </a:lnTo>
                <a:lnTo>
                  <a:pt x="8822095" y="30662"/>
                </a:lnTo>
                <a:lnTo>
                  <a:pt x="8862658" y="53151"/>
                </a:lnTo>
                <a:lnTo>
                  <a:pt x="8899467" y="80923"/>
                </a:lnTo>
                <a:lnTo>
                  <a:pt x="8932012" y="113468"/>
                </a:lnTo>
                <a:lnTo>
                  <a:pt x="8959784" y="150277"/>
                </a:lnTo>
                <a:lnTo>
                  <a:pt x="8982273" y="190840"/>
                </a:lnTo>
                <a:lnTo>
                  <a:pt x="8998968" y="234645"/>
                </a:lnTo>
                <a:lnTo>
                  <a:pt x="9009359" y="281184"/>
                </a:lnTo>
                <a:lnTo>
                  <a:pt x="9012936" y="329946"/>
                </a:lnTo>
                <a:lnTo>
                  <a:pt x="9012936" y="6363487"/>
                </a:lnTo>
                <a:lnTo>
                  <a:pt x="9009359" y="6412239"/>
                </a:lnTo>
                <a:lnTo>
                  <a:pt x="8998968" y="6458771"/>
                </a:lnTo>
                <a:lnTo>
                  <a:pt x="8982273" y="6502572"/>
                </a:lnTo>
                <a:lnTo>
                  <a:pt x="8959784" y="6543131"/>
                </a:lnTo>
                <a:lnTo>
                  <a:pt x="8932012" y="6579938"/>
                </a:lnTo>
                <a:lnTo>
                  <a:pt x="8899467" y="6612482"/>
                </a:lnTo>
                <a:lnTo>
                  <a:pt x="8862658" y="6640254"/>
                </a:lnTo>
                <a:lnTo>
                  <a:pt x="8822095" y="6662743"/>
                </a:lnTo>
                <a:lnTo>
                  <a:pt x="8778290" y="6679439"/>
                </a:lnTo>
                <a:lnTo>
                  <a:pt x="8731751" y="6689830"/>
                </a:lnTo>
                <a:lnTo>
                  <a:pt x="8682990" y="6693408"/>
                </a:lnTo>
                <a:lnTo>
                  <a:pt x="329920" y="6693408"/>
                </a:lnTo>
                <a:lnTo>
                  <a:pt x="281168" y="6689830"/>
                </a:lnTo>
                <a:lnTo>
                  <a:pt x="234636" y="6679439"/>
                </a:lnTo>
                <a:lnTo>
                  <a:pt x="190835" y="6662743"/>
                </a:lnTo>
                <a:lnTo>
                  <a:pt x="150276" y="6640254"/>
                </a:lnTo>
                <a:lnTo>
                  <a:pt x="113469" y="6612482"/>
                </a:lnTo>
                <a:lnTo>
                  <a:pt x="80925" y="6579938"/>
                </a:lnTo>
                <a:lnTo>
                  <a:pt x="53153" y="6543131"/>
                </a:lnTo>
                <a:lnTo>
                  <a:pt x="30664" y="6502572"/>
                </a:lnTo>
                <a:lnTo>
                  <a:pt x="13968" y="6458771"/>
                </a:lnTo>
                <a:lnTo>
                  <a:pt x="3577" y="6412239"/>
                </a:lnTo>
                <a:lnTo>
                  <a:pt x="0" y="6363487"/>
                </a:lnTo>
                <a:lnTo>
                  <a:pt x="0" y="329946"/>
                </a:lnTo>
                <a:close/>
              </a:path>
            </a:pathLst>
          </a:custGeom>
          <a:ln w="63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30605" y="107061"/>
            <a:ext cx="7282789" cy="78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500" b="1" i="0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46303" y="1222070"/>
            <a:ext cx="8054340" cy="22974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foam.org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eur-lex.europa.eu/legal-content/BG/TXT/?uri=celex:32007R0834" TargetMode="External"/><Relationship Id="rId2" Type="http://schemas.openxmlformats.org/officeDocument/2006/relationships/hyperlink" Target="http://eur-lex.europa.eu/legal-content/BG/TXT/?uri=LEGISSUM:f86000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ur-lex.europa.eu/summary/glossary/member_states.html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europa.eu/youreurope/business/product-requirements/standards/standards-in-europe/index_bg.htm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europa.eu/youreurope/business/product-requirements/standards/standards-in-europe/index_bg.htm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2356" y="66928"/>
            <a:ext cx="9022715" cy="6698615"/>
            <a:chOff x="62356" y="66928"/>
            <a:chExt cx="9022715" cy="669861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5531" y="70103"/>
              <a:ext cx="9012936" cy="6691873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65531" y="70103"/>
              <a:ext cx="9013190" cy="6692265"/>
            </a:xfrm>
            <a:custGeom>
              <a:avLst/>
              <a:gdLst/>
              <a:ahLst/>
              <a:cxnLst/>
              <a:rect l="l" t="t" r="r" b="b"/>
              <a:pathLst>
                <a:path w="9013190" h="6692265">
                  <a:moveTo>
                    <a:pt x="0" y="329819"/>
                  </a:moveTo>
                  <a:lnTo>
                    <a:pt x="3576" y="281088"/>
                  </a:lnTo>
                  <a:lnTo>
                    <a:pt x="13965" y="234576"/>
                  </a:lnTo>
                  <a:lnTo>
                    <a:pt x="30656" y="190791"/>
                  </a:lnTo>
                  <a:lnTo>
                    <a:pt x="53139" y="150245"/>
                  </a:lnTo>
                  <a:lnTo>
                    <a:pt x="80905" y="113448"/>
                  </a:lnTo>
                  <a:lnTo>
                    <a:pt x="113441" y="80911"/>
                  </a:lnTo>
                  <a:lnTo>
                    <a:pt x="150240" y="53144"/>
                  </a:lnTo>
                  <a:lnTo>
                    <a:pt x="190789" y="30660"/>
                  </a:lnTo>
                  <a:lnTo>
                    <a:pt x="234580" y="13967"/>
                  </a:lnTo>
                  <a:lnTo>
                    <a:pt x="281102" y="3576"/>
                  </a:lnTo>
                  <a:lnTo>
                    <a:pt x="329844" y="0"/>
                  </a:lnTo>
                  <a:lnTo>
                    <a:pt x="8683117" y="0"/>
                  </a:lnTo>
                  <a:lnTo>
                    <a:pt x="8731847" y="3576"/>
                  </a:lnTo>
                  <a:lnTo>
                    <a:pt x="8778359" y="13967"/>
                  </a:lnTo>
                  <a:lnTo>
                    <a:pt x="8822144" y="30660"/>
                  </a:lnTo>
                  <a:lnTo>
                    <a:pt x="8862690" y="53144"/>
                  </a:lnTo>
                  <a:lnTo>
                    <a:pt x="8899487" y="80911"/>
                  </a:lnTo>
                  <a:lnTo>
                    <a:pt x="8932024" y="113448"/>
                  </a:lnTo>
                  <a:lnTo>
                    <a:pt x="8959791" y="150245"/>
                  </a:lnTo>
                  <a:lnTo>
                    <a:pt x="8982275" y="190791"/>
                  </a:lnTo>
                  <a:lnTo>
                    <a:pt x="8998968" y="234576"/>
                  </a:lnTo>
                  <a:lnTo>
                    <a:pt x="9009359" y="281088"/>
                  </a:lnTo>
                  <a:lnTo>
                    <a:pt x="9012936" y="329819"/>
                  </a:lnTo>
                  <a:lnTo>
                    <a:pt x="9012936" y="6362026"/>
                  </a:lnTo>
                  <a:lnTo>
                    <a:pt x="9009359" y="6410769"/>
                  </a:lnTo>
                  <a:lnTo>
                    <a:pt x="8998968" y="6457290"/>
                  </a:lnTo>
                  <a:lnTo>
                    <a:pt x="8982275" y="6501081"/>
                  </a:lnTo>
                  <a:lnTo>
                    <a:pt x="8959791" y="6541631"/>
                  </a:lnTo>
                  <a:lnTo>
                    <a:pt x="8932024" y="6578430"/>
                  </a:lnTo>
                  <a:lnTo>
                    <a:pt x="8899487" y="6610967"/>
                  </a:lnTo>
                  <a:lnTo>
                    <a:pt x="8862690" y="6638733"/>
                  </a:lnTo>
                  <a:lnTo>
                    <a:pt x="8822144" y="6661216"/>
                  </a:lnTo>
                  <a:lnTo>
                    <a:pt x="8778359" y="6677908"/>
                  </a:lnTo>
                  <a:lnTo>
                    <a:pt x="8731847" y="6688297"/>
                  </a:lnTo>
                  <a:lnTo>
                    <a:pt x="8683117" y="6691873"/>
                  </a:lnTo>
                  <a:lnTo>
                    <a:pt x="329844" y="6691873"/>
                  </a:lnTo>
                  <a:lnTo>
                    <a:pt x="281102" y="6688297"/>
                  </a:lnTo>
                  <a:lnTo>
                    <a:pt x="234580" y="6677908"/>
                  </a:lnTo>
                  <a:lnTo>
                    <a:pt x="190789" y="6661216"/>
                  </a:lnTo>
                  <a:lnTo>
                    <a:pt x="150240" y="6638733"/>
                  </a:lnTo>
                  <a:lnTo>
                    <a:pt x="113441" y="6610967"/>
                  </a:lnTo>
                  <a:lnTo>
                    <a:pt x="80905" y="6578430"/>
                  </a:lnTo>
                  <a:lnTo>
                    <a:pt x="53139" y="6541631"/>
                  </a:lnTo>
                  <a:lnTo>
                    <a:pt x="30656" y="6501081"/>
                  </a:lnTo>
                  <a:lnTo>
                    <a:pt x="13965" y="6457290"/>
                  </a:lnTo>
                  <a:lnTo>
                    <a:pt x="3576" y="6410769"/>
                  </a:lnTo>
                  <a:lnTo>
                    <a:pt x="0" y="6362026"/>
                  </a:lnTo>
                  <a:lnTo>
                    <a:pt x="0" y="329819"/>
                  </a:lnTo>
                  <a:close/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2483" y="1395984"/>
              <a:ext cx="9022080" cy="121920"/>
            </a:xfrm>
            <a:custGeom>
              <a:avLst/>
              <a:gdLst/>
              <a:ahLst/>
              <a:cxnLst/>
              <a:rect l="l" t="t" r="r" b="b"/>
              <a:pathLst>
                <a:path w="9022080" h="121919">
                  <a:moveTo>
                    <a:pt x="9022080" y="0"/>
                  </a:moveTo>
                  <a:lnTo>
                    <a:pt x="0" y="0"/>
                  </a:lnTo>
                  <a:lnTo>
                    <a:pt x="0" y="121920"/>
                  </a:lnTo>
                  <a:lnTo>
                    <a:pt x="9022080" y="121920"/>
                  </a:lnTo>
                  <a:lnTo>
                    <a:pt x="9022080" y="0"/>
                  </a:lnTo>
                  <a:close/>
                </a:path>
              </a:pathLst>
            </a:custGeom>
            <a:solidFill>
              <a:srgbClr val="E6B0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2483" y="2976371"/>
              <a:ext cx="9022080" cy="111760"/>
            </a:xfrm>
            <a:custGeom>
              <a:avLst/>
              <a:gdLst/>
              <a:ahLst/>
              <a:cxnLst/>
              <a:rect l="l" t="t" r="r" b="b"/>
              <a:pathLst>
                <a:path w="9022080" h="111760">
                  <a:moveTo>
                    <a:pt x="9022080" y="0"/>
                  </a:moveTo>
                  <a:lnTo>
                    <a:pt x="0" y="0"/>
                  </a:lnTo>
                  <a:lnTo>
                    <a:pt x="0" y="111251"/>
                  </a:lnTo>
                  <a:lnTo>
                    <a:pt x="9022080" y="111251"/>
                  </a:lnTo>
                  <a:lnTo>
                    <a:pt x="9022080" y="0"/>
                  </a:lnTo>
                  <a:close/>
                </a:path>
              </a:pathLst>
            </a:custGeom>
            <a:solidFill>
              <a:srgbClr val="9184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1850517" y="3525773"/>
            <a:ext cx="5288280" cy="1215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-1270" algn="ctr">
              <a:lnSpc>
                <a:spcPct val="100000"/>
              </a:lnSpc>
              <a:spcBef>
                <a:spcPts val="105"/>
              </a:spcBef>
            </a:pPr>
            <a:r>
              <a:rPr sz="2600" b="1" spc="-15" dirty="0">
                <a:latin typeface="Cambria"/>
                <a:cs typeface="Cambria"/>
              </a:rPr>
              <a:t>Качеството </a:t>
            </a:r>
            <a:r>
              <a:rPr sz="2600" b="1" spc="-5" dirty="0">
                <a:latin typeface="Cambria"/>
                <a:cs typeface="Cambria"/>
              </a:rPr>
              <a:t>на земеделската </a:t>
            </a:r>
            <a:r>
              <a:rPr sz="2600" b="1" dirty="0">
                <a:latin typeface="Cambria"/>
                <a:cs typeface="Cambria"/>
              </a:rPr>
              <a:t> </a:t>
            </a:r>
            <a:r>
              <a:rPr sz="2600" b="1" spc="-15" dirty="0">
                <a:latin typeface="Cambria"/>
                <a:cs typeface="Cambria"/>
              </a:rPr>
              <a:t>продукция </a:t>
            </a:r>
            <a:r>
              <a:rPr sz="2600" b="1" spc="-5" dirty="0">
                <a:latin typeface="Cambria"/>
                <a:cs typeface="Cambria"/>
              </a:rPr>
              <a:t>основно изискване за </a:t>
            </a:r>
            <a:r>
              <a:rPr sz="2600" b="1" spc="-560" dirty="0">
                <a:latin typeface="Cambria"/>
                <a:cs typeface="Cambria"/>
              </a:rPr>
              <a:t> </a:t>
            </a:r>
            <a:r>
              <a:rPr sz="2600" b="1" spc="-5" dirty="0">
                <a:latin typeface="Cambria"/>
                <a:cs typeface="Cambria"/>
              </a:rPr>
              <a:t>пазарна</a:t>
            </a:r>
            <a:r>
              <a:rPr sz="2600" b="1" spc="-25" dirty="0">
                <a:latin typeface="Cambria"/>
                <a:cs typeface="Cambria"/>
              </a:rPr>
              <a:t> </a:t>
            </a:r>
            <a:r>
              <a:rPr sz="2600" b="1" spc="-5" dirty="0">
                <a:latin typeface="Cambria"/>
                <a:cs typeface="Cambria"/>
              </a:rPr>
              <a:t>реализация</a:t>
            </a:r>
            <a:r>
              <a:rPr sz="2600" b="1" spc="-40" dirty="0">
                <a:latin typeface="Cambria"/>
                <a:cs typeface="Cambria"/>
              </a:rPr>
              <a:t> </a:t>
            </a:r>
            <a:r>
              <a:rPr sz="2600" b="1" dirty="0">
                <a:latin typeface="Cambria"/>
                <a:cs typeface="Cambria"/>
              </a:rPr>
              <a:t>и</a:t>
            </a:r>
            <a:r>
              <a:rPr sz="2600" b="1" spc="-5" dirty="0">
                <a:latin typeface="Cambria"/>
                <a:cs typeface="Cambria"/>
              </a:rPr>
              <a:t> износ</a:t>
            </a:r>
            <a:endParaRPr sz="2600">
              <a:latin typeface="Cambria"/>
              <a:cs typeface="Cambria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62484" y="1517903"/>
            <a:ext cx="9022080" cy="1458595"/>
          </a:xfrm>
          <a:prstGeom prst="rect">
            <a:avLst/>
          </a:prstGeom>
          <a:solidFill>
            <a:srgbClr val="D24717"/>
          </a:solidFill>
        </p:spPr>
        <p:txBody>
          <a:bodyPr vert="horz" wrap="square" lIns="0" tIns="339725" rIns="0" bIns="0" rtlCol="0">
            <a:spAutoFit/>
          </a:bodyPr>
          <a:lstStyle/>
          <a:p>
            <a:pPr marL="829944" marR="614680" indent="-45720">
              <a:lnSpc>
                <a:spcPct val="100000"/>
              </a:lnSpc>
              <a:spcBef>
                <a:spcPts val="2675"/>
              </a:spcBef>
            </a:pPr>
            <a:r>
              <a:rPr sz="3100" spc="-5" dirty="0">
                <a:solidFill>
                  <a:srgbClr val="FFFFFF"/>
                </a:solidFill>
              </a:rPr>
              <a:t>Европейската</a:t>
            </a:r>
            <a:r>
              <a:rPr sz="3100" spc="15" dirty="0">
                <a:solidFill>
                  <a:srgbClr val="FFFFFF"/>
                </a:solidFill>
              </a:rPr>
              <a:t> </a:t>
            </a:r>
            <a:r>
              <a:rPr sz="3100" spc="-10" dirty="0">
                <a:solidFill>
                  <a:srgbClr val="FFFFFF"/>
                </a:solidFill>
              </a:rPr>
              <a:t>политика</a:t>
            </a:r>
            <a:r>
              <a:rPr sz="3100" spc="-5" dirty="0">
                <a:solidFill>
                  <a:srgbClr val="FFFFFF"/>
                </a:solidFill>
              </a:rPr>
              <a:t> за</a:t>
            </a:r>
            <a:r>
              <a:rPr sz="3100" spc="10" dirty="0">
                <a:solidFill>
                  <a:srgbClr val="FFFFFF"/>
                </a:solidFill>
              </a:rPr>
              <a:t> </a:t>
            </a:r>
            <a:r>
              <a:rPr sz="3100" spc="-20" dirty="0">
                <a:solidFill>
                  <a:srgbClr val="FFFFFF"/>
                </a:solidFill>
              </a:rPr>
              <a:t>подобряване </a:t>
            </a:r>
            <a:r>
              <a:rPr sz="3100" spc="-665" dirty="0">
                <a:solidFill>
                  <a:srgbClr val="FFFFFF"/>
                </a:solidFill>
              </a:rPr>
              <a:t> </a:t>
            </a:r>
            <a:r>
              <a:rPr sz="3100" spc="-25" dirty="0">
                <a:solidFill>
                  <a:srgbClr val="FFFFFF"/>
                </a:solidFill>
              </a:rPr>
              <a:t>качеството</a:t>
            </a:r>
            <a:r>
              <a:rPr sz="3100" spc="20" dirty="0">
                <a:solidFill>
                  <a:srgbClr val="FFFFFF"/>
                </a:solidFill>
              </a:rPr>
              <a:t> </a:t>
            </a:r>
            <a:r>
              <a:rPr sz="3100" spc="-5" dirty="0">
                <a:solidFill>
                  <a:srgbClr val="FFFFFF"/>
                </a:solidFill>
              </a:rPr>
              <a:t>на</a:t>
            </a:r>
            <a:r>
              <a:rPr sz="3100" spc="10" dirty="0">
                <a:solidFill>
                  <a:srgbClr val="FFFFFF"/>
                </a:solidFill>
              </a:rPr>
              <a:t> </a:t>
            </a:r>
            <a:r>
              <a:rPr sz="3100" spc="-10" dirty="0">
                <a:solidFill>
                  <a:srgbClr val="FFFFFF"/>
                </a:solidFill>
              </a:rPr>
              <a:t>земеделската</a:t>
            </a:r>
            <a:r>
              <a:rPr sz="3100" spc="90" dirty="0">
                <a:solidFill>
                  <a:srgbClr val="FFFFFF"/>
                </a:solidFill>
              </a:rPr>
              <a:t> </a:t>
            </a:r>
            <a:r>
              <a:rPr sz="3100" spc="-25" dirty="0">
                <a:solidFill>
                  <a:srgbClr val="FFFFFF"/>
                </a:solidFill>
              </a:rPr>
              <a:t>продукция</a:t>
            </a:r>
            <a:endParaRPr sz="3100"/>
          </a:p>
        </p:txBody>
      </p:sp>
      <p:sp>
        <p:nvSpPr>
          <p:cNvPr id="9" name="object 9"/>
          <p:cNvSpPr txBox="1"/>
          <p:nvPr/>
        </p:nvSpPr>
        <p:spPr>
          <a:xfrm>
            <a:off x="2414016" y="5326379"/>
            <a:ext cx="4680585" cy="913070"/>
          </a:xfrm>
          <a:prstGeom prst="rect">
            <a:avLst/>
          </a:prstGeom>
          <a:solidFill>
            <a:srgbClr val="D24717"/>
          </a:solidFill>
          <a:ln w="12700">
            <a:solidFill>
              <a:srgbClr val="9B310D"/>
            </a:solidFill>
          </a:ln>
        </p:spPr>
        <p:txBody>
          <a:bodyPr vert="horz" wrap="square" lIns="0" tIns="177800" rIns="0" bIns="0" rtlCol="0">
            <a:spAutoFit/>
          </a:bodyPr>
          <a:lstStyle/>
          <a:p>
            <a:pPr marL="1482725" marR="364490" indent="-1114425">
              <a:lnSpc>
                <a:spcPct val="100000"/>
              </a:lnSpc>
              <a:spcBef>
                <a:spcPts val="1400"/>
              </a:spcBef>
            </a:pPr>
            <a:r>
              <a:rPr lang="bg-BG" b="1" spc="-10" dirty="0" smtClean="0">
                <a:solidFill>
                  <a:srgbClr val="FFFFFF"/>
                </a:solidFill>
                <a:latin typeface="Cambria"/>
                <a:cs typeface="Cambria"/>
              </a:rPr>
              <a:t>Местна инициативна група</a:t>
            </a:r>
          </a:p>
          <a:p>
            <a:pPr marL="1482725" marR="364490" indent="-1114425">
              <a:lnSpc>
                <a:spcPct val="100000"/>
              </a:lnSpc>
              <a:spcBef>
                <a:spcPts val="1400"/>
              </a:spcBef>
            </a:pPr>
            <a:r>
              <a:rPr lang="bg-BG" sz="1800" b="1" spc="-10" dirty="0" smtClean="0">
                <a:solidFill>
                  <a:srgbClr val="FFFFFF"/>
                </a:solidFill>
                <a:latin typeface="Cambria"/>
                <a:cs typeface="Cambria"/>
              </a:rPr>
              <a:t>„Кирково - Златоград“</a:t>
            </a:r>
            <a:endParaRPr sz="1800" dirty="0">
              <a:latin typeface="Cambria"/>
              <a:cs typeface="Cambri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131820" y="86868"/>
            <a:ext cx="3096768" cy="12542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117347"/>
            <a:ext cx="7772400" cy="864235"/>
          </a:xfrm>
          <a:custGeom>
            <a:avLst/>
            <a:gdLst/>
            <a:ahLst/>
            <a:cxnLst/>
            <a:rect l="l" t="t" r="r" b="b"/>
            <a:pathLst>
              <a:path w="7772400" h="864235">
                <a:moveTo>
                  <a:pt x="7772400" y="0"/>
                </a:moveTo>
                <a:lnTo>
                  <a:pt x="0" y="0"/>
                </a:lnTo>
                <a:lnTo>
                  <a:pt x="0" y="864107"/>
                </a:lnTo>
                <a:lnTo>
                  <a:pt x="7772400" y="864107"/>
                </a:lnTo>
                <a:lnTo>
                  <a:pt x="7772400" y="0"/>
                </a:lnTo>
                <a:close/>
              </a:path>
            </a:pathLst>
          </a:custGeom>
          <a:solidFill>
            <a:srgbClr val="F9D9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74930" marR="5080">
              <a:lnSpc>
                <a:spcPct val="100000"/>
              </a:lnSpc>
              <a:spcBef>
                <a:spcPts val="95"/>
              </a:spcBef>
            </a:pPr>
            <a:r>
              <a:rPr spc="-25" dirty="0"/>
              <a:t>Гарантиране</a:t>
            </a:r>
            <a:r>
              <a:rPr dirty="0"/>
              <a:t> </a:t>
            </a:r>
            <a:r>
              <a:rPr spc="-5" dirty="0"/>
              <a:t>безопасността</a:t>
            </a:r>
            <a:r>
              <a:rPr spc="20" dirty="0"/>
              <a:t> </a:t>
            </a:r>
            <a:r>
              <a:rPr spc="-5" dirty="0"/>
              <a:t>на</a:t>
            </a:r>
            <a:r>
              <a:rPr spc="-20" dirty="0"/>
              <a:t> </a:t>
            </a:r>
            <a:r>
              <a:rPr spc="-15" dirty="0"/>
              <a:t>хранителните</a:t>
            </a:r>
            <a:r>
              <a:rPr spc="15" dirty="0"/>
              <a:t> </a:t>
            </a:r>
            <a:r>
              <a:rPr spc="-5" dirty="0"/>
              <a:t>и </a:t>
            </a:r>
            <a:r>
              <a:rPr spc="-535" dirty="0"/>
              <a:t> </a:t>
            </a:r>
            <a:r>
              <a:rPr spc="-20" dirty="0"/>
              <a:t>нехранителните</a:t>
            </a:r>
            <a:r>
              <a:rPr spc="40" dirty="0"/>
              <a:t> </a:t>
            </a:r>
            <a:r>
              <a:rPr spc="-25" dirty="0"/>
              <a:t>продукти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58267" y="1262888"/>
            <a:ext cx="8599170" cy="2296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Cambria"/>
                <a:cs typeface="Cambria"/>
              </a:rPr>
              <a:t>Функционирането </a:t>
            </a:r>
            <a:r>
              <a:rPr sz="2400" dirty="0">
                <a:latin typeface="Cambria"/>
                <a:cs typeface="Cambria"/>
              </a:rPr>
              <a:t>на </a:t>
            </a:r>
            <a:r>
              <a:rPr sz="2400" spc="-15" dirty="0">
                <a:latin typeface="Cambria"/>
                <a:cs typeface="Cambria"/>
              </a:rPr>
              <a:t>НАССР </a:t>
            </a:r>
            <a:r>
              <a:rPr sz="2400" spc="-5" dirty="0">
                <a:latin typeface="Cambria"/>
                <a:cs typeface="Cambria"/>
              </a:rPr>
              <a:t>се </a:t>
            </a:r>
            <a:r>
              <a:rPr sz="2400" spc="5" dirty="0">
                <a:latin typeface="Cambria"/>
                <a:cs typeface="Cambria"/>
              </a:rPr>
              <a:t>нуждае </a:t>
            </a:r>
            <a:r>
              <a:rPr sz="2400" spc="-20" dirty="0">
                <a:latin typeface="Cambria"/>
                <a:cs typeface="Cambria"/>
              </a:rPr>
              <a:t>от </a:t>
            </a:r>
            <a:r>
              <a:rPr sz="2400" dirty="0">
                <a:latin typeface="Cambria"/>
                <a:cs typeface="Cambria"/>
              </a:rPr>
              <a:t>солидна основа в 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лицето</a:t>
            </a:r>
            <a:r>
              <a:rPr sz="2400" dirty="0">
                <a:latin typeface="Cambria"/>
                <a:cs typeface="Cambria"/>
              </a:rPr>
              <a:t> на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въведени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и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работещи</a:t>
            </a:r>
            <a:r>
              <a:rPr sz="2400" spc="-5" dirty="0">
                <a:latin typeface="Cambria"/>
                <a:cs typeface="Cambria"/>
              </a:rPr>
              <a:t> добри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производствени </a:t>
            </a:r>
            <a:r>
              <a:rPr sz="2400" spc="-5" dirty="0">
                <a:latin typeface="Cambria"/>
                <a:cs typeface="Cambria"/>
              </a:rPr>
              <a:t> практики, </a:t>
            </a:r>
            <a:r>
              <a:rPr sz="2400" spc="-10" dirty="0">
                <a:latin typeface="Cambria"/>
                <a:cs typeface="Cambria"/>
              </a:rPr>
              <a:t>които </a:t>
            </a:r>
            <a:r>
              <a:rPr sz="2400" dirty="0">
                <a:latin typeface="Cambria"/>
                <a:cs typeface="Cambria"/>
              </a:rPr>
              <a:t>представляват </a:t>
            </a:r>
            <a:r>
              <a:rPr sz="2400" spc="-5" dirty="0">
                <a:latin typeface="Cambria"/>
                <a:cs typeface="Cambria"/>
              </a:rPr>
              <a:t>правила </a:t>
            </a:r>
            <a:r>
              <a:rPr sz="2400" dirty="0">
                <a:latin typeface="Cambria"/>
                <a:cs typeface="Cambria"/>
              </a:rPr>
              <a:t>за </a:t>
            </a:r>
            <a:r>
              <a:rPr sz="2400" spc="-10" dirty="0">
                <a:latin typeface="Cambria"/>
                <a:cs typeface="Cambria"/>
              </a:rPr>
              <a:t>работа </a:t>
            </a:r>
            <a:r>
              <a:rPr sz="2400" dirty="0">
                <a:latin typeface="Cambria"/>
                <a:cs typeface="Cambria"/>
              </a:rPr>
              <a:t>свързани с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персонал, </a:t>
            </a:r>
            <a:r>
              <a:rPr sz="2400" spc="-5" dirty="0">
                <a:latin typeface="Cambria"/>
                <a:cs typeface="Cambria"/>
              </a:rPr>
              <a:t>помещения, съоръжения, </a:t>
            </a:r>
            <a:r>
              <a:rPr sz="2400" dirty="0">
                <a:latin typeface="Cambria"/>
                <a:cs typeface="Cambria"/>
              </a:rPr>
              <a:t>суровини, </a:t>
            </a:r>
            <a:r>
              <a:rPr sz="2400" spc="-5" dirty="0">
                <a:latin typeface="Cambria"/>
                <a:cs typeface="Cambria"/>
              </a:rPr>
              <a:t>документация,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технология </a:t>
            </a:r>
            <a:r>
              <a:rPr sz="2400" dirty="0">
                <a:latin typeface="Cambria"/>
                <a:cs typeface="Cambria"/>
              </a:rPr>
              <a:t>и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контрол.</a:t>
            </a:r>
            <a:endParaRPr sz="2400">
              <a:latin typeface="Cambria"/>
              <a:cs typeface="Cambria"/>
            </a:endParaRPr>
          </a:p>
          <a:p>
            <a:pPr marL="12700" algn="just">
              <a:lnSpc>
                <a:spcPct val="100000"/>
              </a:lnSpc>
              <a:spcBef>
                <a:spcPts val="600"/>
              </a:spcBef>
            </a:pPr>
            <a:r>
              <a:rPr sz="2400" dirty="0">
                <a:latin typeface="Cambria"/>
                <a:cs typeface="Cambria"/>
              </a:rPr>
              <a:t>В сектора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земеделие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това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са</a:t>
            </a:r>
            <a:r>
              <a:rPr sz="2400" spc="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добрите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аграрни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практики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(good</a:t>
            </a:r>
            <a:endParaRPr sz="2400">
              <a:latin typeface="Cambria"/>
              <a:cs typeface="Cambri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58267" y="3533597"/>
            <a:ext cx="1811020" cy="7581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latin typeface="Cambria"/>
                <a:cs typeface="Cambria"/>
              </a:rPr>
              <a:t>agricultural</a:t>
            </a:r>
            <a:endParaRPr sz="24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400" dirty="0">
                <a:latin typeface="Cambria"/>
                <a:cs typeface="Cambria"/>
              </a:rPr>
              <a:t>з</a:t>
            </a:r>
            <a:r>
              <a:rPr sz="2400" spc="5" dirty="0">
                <a:latin typeface="Cambria"/>
                <a:cs typeface="Cambria"/>
              </a:rPr>
              <a:t>а</a:t>
            </a:r>
            <a:r>
              <a:rPr sz="2400" dirty="0">
                <a:latin typeface="Cambria"/>
                <a:cs typeface="Cambria"/>
              </a:rPr>
              <a:t>мърсяване</a:t>
            </a:r>
            <a:endParaRPr sz="2400">
              <a:latin typeface="Cambria"/>
              <a:cs typeface="Cambri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056892" y="3533597"/>
            <a:ext cx="6801484" cy="7581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12700" algn="r">
              <a:lnSpc>
                <a:spcPct val="100000"/>
              </a:lnSpc>
              <a:spcBef>
                <a:spcPts val="100"/>
              </a:spcBef>
              <a:tabLst>
                <a:tab pos="1141095" algn="l"/>
                <a:tab pos="1520825" algn="l"/>
                <a:tab pos="2526665" algn="l"/>
                <a:tab pos="3624579" algn="l"/>
                <a:tab pos="5384800" algn="l"/>
                <a:tab pos="6459855" algn="l"/>
              </a:tabLst>
            </a:pPr>
            <a:r>
              <a:rPr sz="2400" spc="-5" dirty="0">
                <a:latin typeface="Cambria"/>
                <a:cs typeface="Cambria"/>
              </a:rPr>
              <a:t>p</a:t>
            </a:r>
            <a:r>
              <a:rPr sz="2400" spc="-40" dirty="0">
                <a:latin typeface="Cambria"/>
                <a:cs typeface="Cambria"/>
              </a:rPr>
              <a:t>r</a:t>
            </a:r>
            <a:r>
              <a:rPr sz="2400" spc="-5" dirty="0">
                <a:latin typeface="Cambria"/>
                <a:cs typeface="Cambria"/>
              </a:rPr>
              <a:t>a</a:t>
            </a:r>
            <a:r>
              <a:rPr sz="2400" spc="-45" dirty="0">
                <a:latin typeface="Cambria"/>
                <a:cs typeface="Cambria"/>
              </a:rPr>
              <a:t>x</a:t>
            </a:r>
            <a:r>
              <a:rPr sz="2400" dirty="0">
                <a:latin typeface="Cambria"/>
                <a:cs typeface="Cambria"/>
              </a:rPr>
              <a:t>es	-	</a:t>
            </a:r>
            <a:r>
              <a:rPr sz="2400" spc="-20" dirty="0">
                <a:latin typeface="Cambria"/>
                <a:cs typeface="Cambria"/>
              </a:rPr>
              <a:t>G</a:t>
            </a:r>
            <a:r>
              <a:rPr sz="2400" spc="-5" dirty="0">
                <a:latin typeface="Cambria"/>
                <a:cs typeface="Cambria"/>
              </a:rPr>
              <a:t>AP)</a:t>
            </a:r>
            <a:r>
              <a:rPr sz="2400" dirty="0">
                <a:latin typeface="Cambria"/>
                <a:cs typeface="Cambria"/>
              </a:rPr>
              <a:t>,	</a:t>
            </a:r>
            <a:r>
              <a:rPr sz="2400" spc="-40" dirty="0">
                <a:latin typeface="Cambria"/>
                <a:cs typeface="Cambria"/>
              </a:rPr>
              <a:t>к</a:t>
            </a:r>
            <a:r>
              <a:rPr sz="2400" dirty="0">
                <a:latin typeface="Cambria"/>
                <a:cs typeface="Cambria"/>
              </a:rPr>
              <a:t>оито	на</a:t>
            </a:r>
            <a:r>
              <a:rPr sz="2400" spc="5" dirty="0">
                <a:latin typeface="Cambria"/>
                <a:cs typeface="Cambria"/>
              </a:rPr>
              <a:t>м</a:t>
            </a:r>
            <a:r>
              <a:rPr sz="2400" spc="-5" dirty="0">
                <a:latin typeface="Cambria"/>
                <a:cs typeface="Cambria"/>
              </a:rPr>
              <a:t>аляв</a:t>
            </a:r>
            <a:r>
              <a:rPr sz="2400" dirty="0">
                <a:latin typeface="Cambria"/>
                <a:cs typeface="Cambria"/>
              </a:rPr>
              <a:t>ат	</a:t>
            </a:r>
            <a:r>
              <a:rPr sz="2400" spc="-20" dirty="0">
                <a:latin typeface="Cambria"/>
                <a:cs typeface="Cambria"/>
              </a:rPr>
              <a:t>р</a:t>
            </a:r>
            <a:r>
              <a:rPr sz="2400" dirty="0">
                <a:latin typeface="Cambria"/>
                <a:cs typeface="Cambria"/>
              </a:rPr>
              <a:t>иска	</a:t>
            </a:r>
            <a:r>
              <a:rPr sz="2400" spc="-40" dirty="0">
                <a:latin typeface="Cambria"/>
                <a:cs typeface="Cambria"/>
              </a:rPr>
              <a:t>от</a:t>
            </a:r>
            <a:endParaRPr sz="2400">
              <a:latin typeface="Cambria"/>
              <a:cs typeface="Cambria"/>
            </a:endParaRPr>
          </a:p>
          <a:p>
            <a:pPr marR="5080" algn="r">
              <a:lnSpc>
                <a:spcPct val="100000"/>
              </a:lnSpc>
              <a:spcBef>
                <a:spcPts val="5"/>
              </a:spcBef>
              <a:tabLst>
                <a:tab pos="682625" algn="l"/>
                <a:tab pos="2237105" algn="l"/>
                <a:tab pos="3558540" algn="l"/>
                <a:tab pos="4091940" algn="l"/>
              </a:tabLst>
            </a:pPr>
            <a:r>
              <a:rPr sz="2400" dirty="0">
                <a:latin typeface="Cambria"/>
                <a:cs typeface="Cambria"/>
              </a:rPr>
              <a:t>на	</a:t>
            </a:r>
            <a:r>
              <a:rPr sz="2400" spc="-5" dirty="0">
                <a:latin typeface="Cambria"/>
                <a:cs typeface="Cambria"/>
              </a:rPr>
              <a:t>почвите,	</a:t>
            </a:r>
            <a:r>
              <a:rPr sz="2400" spc="-15" dirty="0">
                <a:latin typeface="Cambria"/>
                <a:cs typeface="Cambria"/>
              </a:rPr>
              <a:t>водите	</a:t>
            </a:r>
            <a:r>
              <a:rPr sz="2400" dirty="0">
                <a:latin typeface="Cambria"/>
                <a:cs typeface="Cambria"/>
              </a:rPr>
              <a:t>и	произвежданите</a:t>
            </a:r>
            <a:endParaRPr sz="2400">
              <a:latin typeface="Cambria"/>
              <a:cs typeface="Cambri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58267" y="4189602"/>
            <a:ext cx="8599805" cy="2372995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700"/>
              </a:spcBef>
            </a:pPr>
            <a:r>
              <a:rPr sz="2400" spc="-5" dirty="0">
                <a:latin typeface="Cambria"/>
                <a:cs typeface="Cambria"/>
              </a:rPr>
              <a:t>земеделски</a:t>
            </a:r>
            <a:r>
              <a:rPr sz="2400" spc="-3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продукти.</a:t>
            </a:r>
            <a:endParaRPr sz="2400">
              <a:latin typeface="Cambria"/>
              <a:cs typeface="Cambria"/>
            </a:endParaRPr>
          </a:p>
          <a:p>
            <a:pPr marL="12700" marR="5080" algn="just">
              <a:lnSpc>
                <a:spcPct val="100000"/>
              </a:lnSpc>
              <a:spcBef>
                <a:spcPts val="600"/>
              </a:spcBef>
            </a:pPr>
            <a:r>
              <a:rPr sz="2400" dirty="0">
                <a:latin typeface="Cambria"/>
                <a:cs typeface="Cambria"/>
              </a:rPr>
              <a:t>Земеделските </a:t>
            </a:r>
            <a:r>
              <a:rPr sz="2400" spc="-10" dirty="0">
                <a:latin typeface="Cambria"/>
                <a:cs typeface="Cambria"/>
              </a:rPr>
              <a:t>производители, </a:t>
            </a:r>
            <a:r>
              <a:rPr sz="2400" spc="-5" dirty="0">
                <a:latin typeface="Cambria"/>
                <a:cs typeface="Cambria"/>
              </a:rPr>
              <a:t>като доставчици </a:t>
            </a:r>
            <a:r>
              <a:rPr sz="2400" dirty="0">
                <a:latin typeface="Cambria"/>
                <a:cs typeface="Cambria"/>
              </a:rPr>
              <a:t>на </a:t>
            </a:r>
            <a:r>
              <a:rPr sz="2400" spc="-5" dirty="0">
                <a:latin typeface="Cambria"/>
                <a:cs typeface="Cambria"/>
              </a:rPr>
              <a:t>суровини 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20" dirty="0">
                <a:latin typeface="Cambria"/>
                <a:cs typeface="Cambria"/>
              </a:rPr>
              <a:t>от </a:t>
            </a:r>
            <a:r>
              <a:rPr sz="2400" spc="-5" dirty="0">
                <a:latin typeface="Cambria"/>
                <a:cs typeface="Cambria"/>
              </a:rPr>
              <a:t>растителен </a:t>
            </a:r>
            <a:r>
              <a:rPr sz="2400" dirty="0">
                <a:latin typeface="Cambria"/>
                <a:cs typeface="Cambria"/>
              </a:rPr>
              <a:t>и </a:t>
            </a:r>
            <a:r>
              <a:rPr sz="2400" spc="-10" dirty="0">
                <a:latin typeface="Cambria"/>
                <a:cs typeface="Cambria"/>
              </a:rPr>
              <a:t>животински </a:t>
            </a:r>
            <a:r>
              <a:rPr sz="2400" spc="-20" dirty="0">
                <a:latin typeface="Cambria"/>
                <a:cs typeface="Cambria"/>
              </a:rPr>
              <a:t>произход </a:t>
            </a:r>
            <a:r>
              <a:rPr sz="2400" spc="-5" dirty="0">
                <a:latin typeface="Cambria"/>
                <a:cs typeface="Cambria"/>
              </a:rPr>
              <a:t>трябва </a:t>
            </a:r>
            <a:r>
              <a:rPr sz="2400" dirty="0">
                <a:latin typeface="Cambria"/>
                <a:cs typeface="Cambria"/>
              </a:rPr>
              <a:t>да гарантират 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безопасността</a:t>
            </a:r>
            <a:r>
              <a:rPr sz="2400" dirty="0">
                <a:latin typeface="Cambria"/>
                <a:cs typeface="Cambria"/>
              </a:rPr>
              <a:t> на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тези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15" dirty="0">
                <a:latin typeface="Cambria"/>
                <a:cs typeface="Cambria"/>
              </a:rPr>
              <a:t>продукти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чрез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осигуряване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проследяемосттта</a:t>
            </a:r>
            <a:r>
              <a:rPr sz="2400" dirty="0">
                <a:latin typeface="Cambria"/>
                <a:cs typeface="Cambria"/>
              </a:rPr>
              <a:t> им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–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изискване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наложено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spc="-20" dirty="0">
                <a:latin typeface="Cambria"/>
                <a:cs typeface="Cambria"/>
              </a:rPr>
              <a:t>от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Закона</a:t>
            </a:r>
            <a:r>
              <a:rPr sz="2400" dirty="0">
                <a:latin typeface="Cambria"/>
                <a:cs typeface="Cambria"/>
              </a:rPr>
              <a:t> за 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храните.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117347"/>
            <a:ext cx="7772400" cy="864235"/>
          </a:xfrm>
          <a:custGeom>
            <a:avLst/>
            <a:gdLst/>
            <a:ahLst/>
            <a:cxnLst/>
            <a:rect l="l" t="t" r="r" b="b"/>
            <a:pathLst>
              <a:path w="7772400" h="864235">
                <a:moveTo>
                  <a:pt x="7772400" y="0"/>
                </a:moveTo>
                <a:lnTo>
                  <a:pt x="0" y="0"/>
                </a:lnTo>
                <a:lnTo>
                  <a:pt x="0" y="864107"/>
                </a:lnTo>
                <a:lnTo>
                  <a:pt x="7772400" y="864107"/>
                </a:lnTo>
                <a:lnTo>
                  <a:pt x="7772400" y="0"/>
                </a:lnTo>
                <a:close/>
              </a:path>
            </a:pathLst>
          </a:custGeom>
          <a:solidFill>
            <a:srgbClr val="F9D9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74930" marR="5080">
              <a:lnSpc>
                <a:spcPct val="100000"/>
              </a:lnSpc>
              <a:spcBef>
                <a:spcPts val="95"/>
              </a:spcBef>
            </a:pPr>
            <a:r>
              <a:rPr spc="-25" dirty="0"/>
              <a:t>Гарантиране</a:t>
            </a:r>
            <a:r>
              <a:rPr dirty="0"/>
              <a:t> </a:t>
            </a:r>
            <a:r>
              <a:rPr spc="-5" dirty="0"/>
              <a:t>безопасността</a:t>
            </a:r>
            <a:r>
              <a:rPr spc="20" dirty="0"/>
              <a:t> </a:t>
            </a:r>
            <a:r>
              <a:rPr spc="-5" dirty="0"/>
              <a:t>на</a:t>
            </a:r>
            <a:r>
              <a:rPr spc="-20" dirty="0"/>
              <a:t> </a:t>
            </a:r>
            <a:r>
              <a:rPr spc="-15" dirty="0"/>
              <a:t>хранителните</a:t>
            </a:r>
            <a:r>
              <a:rPr spc="15" dirty="0"/>
              <a:t> </a:t>
            </a:r>
            <a:r>
              <a:rPr spc="-5" dirty="0"/>
              <a:t>и </a:t>
            </a:r>
            <a:r>
              <a:rPr spc="-535" dirty="0"/>
              <a:t> </a:t>
            </a:r>
            <a:r>
              <a:rPr spc="-20" dirty="0"/>
              <a:t>нехранителните</a:t>
            </a:r>
            <a:r>
              <a:rPr spc="40" dirty="0"/>
              <a:t> </a:t>
            </a:r>
            <a:r>
              <a:rPr spc="-25" dirty="0"/>
              <a:t>продукти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200" y="1474723"/>
            <a:ext cx="8599805" cy="5077460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12700" marR="5080" algn="just">
              <a:lnSpc>
                <a:spcPct val="90000"/>
              </a:lnSpc>
              <a:spcBef>
                <a:spcPts val="385"/>
              </a:spcBef>
            </a:pPr>
            <a:r>
              <a:rPr sz="2400" spc="-50" dirty="0">
                <a:latin typeface="Cambria"/>
                <a:cs typeface="Cambria"/>
              </a:rPr>
              <a:t>Това </a:t>
            </a:r>
            <a:r>
              <a:rPr sz="2400" spc="-5" dirty="0">
                <a:latin typeface="Cambria"/>
                <a:cs typeface="Cambria"/>
              </a:rPr>
              <a:t>налага земеделските </a:t>
            </a:r>
            <a:r>
              <a:rPr sz="2400" spc="-10" dirty="0">
                <a:latin typeface="Cambria"/>
                <a:cs typeface="Cambria"/>
              </a:rPr>
              <a:t>производители </a:t>
            </a:r>
            <a:r>
              <a:rPr sz="2400" spc="-5" dirty="0">
                <a:latin typeface="Cambria"/>
                <a:cs typeface="Cambria"/>
              </a:rPr>
              <a:t>да внедряват </a:t>
            </a:r>
            <a:r>
              <a:rPr sz="2400" spc="-10" dirty="0">
                <a:latin typeface="Cambria"/>
                <a:cs typeface="Cambria"/>
              </a:rPr>
              <a:t>GAP </a:t>
            </a:r>
            <a:r>
              <a:rPr sz="2400" dirty="0">
                <a:latin typeface="Cambria"/>
                <a:cs typeface="Cambria"/>
              </a:rPr>
              <a:t>в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дейността </a:t>
            </a:r>
            <a:r>
              <a:rPr sz="2400" dirty="0">
                <a:latin typeface="Cambria"/>
                <a:cs typeface="Cambria"/>
              </a:rPr>
              <a:t>на </a:t>
            </a:r>
            <a:r>
              <a:rPr sz="2400" spc="-5" dirty="0">
                <a:latin typeface="Cambria"/>
                <a:cs typeface="Cambria"/>
              </a:rPr>
              <a:t>стопанствата, като </a:t>
            </a:r>
            <a:r>
              <a:rPr sz="2400" spc="-15" dirty="0">
                <a:latin typeface="Cambria"/>
                <a:cs typeface="Cambria"/>
              </a:rPr>
              <a:t>необходима </a:t>
            </a:r>
            <a:r>
              <a:rPr sz="2400" dirty="0">
                <a:latin typeface="Cambria"/>
                <a:cs typeface="Cambria"/>
              </a:rPr>
              <a:t>предпоставка за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успешно</a:t>
            </a:r>
            <a:r>
              <a:rPr sz="2400" spc="-5" dirty="0">
                <a:latin typeface="Cambria"/>
                <a:cs typeface="Cambria"/>
              </a:rPr>
              <a:t> реализиране</a:t>
            </a:r>
            <a:r>
              <a:rPr sz="2400" dirty="0">
                <a:latin typeface="Cambria"/>
                <a:cs typeface="Cambria"/>
              </a:rPr>
              <a:t> на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произведената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земеделска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продукция </a:t>
            </a:r>
            <a:r>
              <a:rPr sz="2400" dirty="0">
                <a:latin typeface="Cambria"/>
                <a:cs typeface="Cambria"/>
              </a:rPr>
              <a:t>на </a:t>
            </a:r>
            <a:r>
              <a:rPr sz="2400" spc="-5" dirty="0">
                <a:latin typeface="Cambria"/>
                <a:cs typeface="Cambria"/>
              </a:rPr>
              <a:t>предприятия </a:t>
            </a:r>
            <a:r>
              <a:rPr sz="2400" spc="-20" dirty="0">
                <a:latin typeface="Cambria"/>
                <a:cs typeface="Cambria"/>
              </a:rPr>
              <a:t>от </a:t>
            </a:r>
            <a:r>
              <a:rPr sz="2400" spc="-5" dirty="0">
                <a:latin typeface="Cambria"/>
                <a:cs typeface="Cambria"/>
              </a:rPr>
              <a:t>ХВП </a:t>
            </a:r>
            <a:r>
              <a:rPr sz="2400" spc="-10" dirty="0">
                <a:latin typeface="Cambria"/>
                <a:cs typeface="Cambria"/>
              </a:rPr>
              <a:t>или </a:t>
            </a:r>
            <a:r>
              <a:rPr sz="2400" dirty="0">
                <a:latin typeface="Cambria"/>
                <a:cs typeface="Cambria"/>
              </a:rPr>
              <a:t>на </a:t>
            </a:r>
            <a:r>
              <a:rPr sz="2400" spc="-5" dirty="0">
                <a:latin typeface="Cambria"/>
                <a:cs typeface="Cambria"/>
              </a:rPr>
              <a:t>търговски звена. 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Министерството</a:t>
            </a:r>
            <a:r>
              <a:rPr sz="2400" dirty="0">
                <a:latin typeface="Cambria"/>
                <a:cs typeface="Cambria"/>
              </a:rPr>
              <a:t> на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земеделието,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храните</a:t>
            </a:r>
            <a:r>
              <a:rPr sz="2400" dirty="0">
                <a:latin typeface="Cambria"/>
                <a:cs typeface="Cambria"/>
              </a:rPr>
              <a:t> и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горите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има 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утвърдени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правила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за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добра</a:t>
            </a:r>
            <a:r>
              <a:rPr sz="2400" dirty="0">
                <a:latin typeface="Cambria"/>
                <a:cs typeface="Cambria"/>
              </a:rPr>
              <a:t> земеделска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практика 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регламентиращи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употребата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и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съхранението</a:t>
            </a:r>
            <a:r>
              <a:rPr sz="2400" dirty="0">
                <a:latin typeface="Cambria"/>
                <a:cs typeface="Cambria"/>
              </a:rPr>
              <a:t> на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азотосъдържащи </a:t>
            </a:r>
            <a:r>
              <a:rPr sz="2400" dirty="0">
                <a:latin typeface="Cambria"/>
                <a:cs typeface="Cambria"/>
              </a:rPr>
              <a:t>(органични и </a:t>
            </a:r>
            <a:r>
              <a:rPr sz="2400" spc="-5" dirty="0">
                <a:latin typeface="Cambria"/>
                <a:cs typeface="Cambria"/>
              </a:rPr>
              <a:t>минерални) торове </a:t>
            </a:r>
            <a:r>
              <a:rPr sz="2400" dirty="0">
                <a:latin typeface="Cambria"/>
                <a:cs typeface="Cambria"/>
              </a:rPr>
              <a:t>и </a:t>
            </a:r>
            <a:r>
              <a:rPr sz="2400" spc="10" dirty="0">
                <a:latin typeface="Cambria"/>
                <a:cs typeface="Cambria"/>
              </a:rPr>
              <a:t>силаж, </a:t>
            </a:r>
            <a:r>
              <a:rPr sz="2400" spc="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за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предпазване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20" dirty="0">
                <a:latin typeface="Cambria"/>
                <a:cs typeface="Cambria"/>
              </a:rPr>
              <a:t>от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замърсяване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почвите</a:t>
            </a:r>
            <a:r>
              <a:rPr sz="2400" dirty="0">
                <a:latin typeface="Cambria"/>
                <a:cs typeface="Cambria"/>
              </a:rPr>
              <a:t> и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15" dirty="0">
                <a:latin typeface="Cambria"/>
                <a:cs typeface="Cambria"/>
              </a:rPr>
              <a:t>водите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40" dirty="0">
                <a:latin typeface="Cambria"/>
                <a:cs typeface="Cambria"/>
              </a:rPr>
              <a:t>от </a:t>
            </a:r>
            <a:r>
              <a:rPr sz="2400" spc="-3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нитрати,</a:t>
            </a:r>
            <a:r>
              <a:rPr sz="2400" dirty="0">
                <a:latin typeface="Cambria"/>
                <a:cs typeface="Cambria"/>
              </a:rPr>
              <a:t> но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те</a:t>
            </a:r>
            <a:r>
              <a:rPr sz="2400" dirty="0">
                <a:latin typeface="Cambria"/>
                <a:cs typeface="Cambria"/>
              </a:rPr>
              <a:t> не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осигуряват</a:t>
            </a:r>
            <a:r>
              <a:rPr sz="2400" spc="53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проследяемост</a:t>
            </a:r>
            <a:r>
              <a:rPr sz="2400" spc="52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 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земеделските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продукти.</a:t>
            </a:r>
            <a:endParaRPr sz="2400">
              <a:latin typeface="Cambria"/>
              <a:cs typeface="Cambria"/>
            </a:endParaRPr>
          </a:p>
          <a:p>
            <a:pPr marL="12700" marR="5080" algn="just">
              <a:lnSpc>
                <a:spcPts val="2590"/>
              </a:lnSpc>
              <a:spcBef>
                <a:spcPts val="645"/>
              </a:spcBef>
            </a:pPr>
            <a:r>
              <a:rPr sz="2400" dirty="0">
                <a:latin typeface="Cambria"/>
                <a:cs typeface="Cambria"/>
              </a:rPr>
              <a:t>Земеделските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производители,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браншовите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организации</a:t>
            </a:r>
            <a:r>
              <a:rPr sz="2400" dirty="0">
                <a:latin typeface="Cambria"/>
                <a:cs typeface="Cambria"/>
              </a:rPr>
              <a:t> и 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МЗХГ трябва </a:t>
            </a:r>
            <a:r>
              <a:rPr sz="2400" dirty="0">
                <a:latin typeface="Cambria"/>
                <a:cs typeface="Cambria"/>
              </a:rPr>
              <a:t>да </a:t>
            </a:r>
            <a:r>
              <a:rPr sz="2400" spc="-20" dirty="0">
                <a:latin typeface="Cambria"/>
                <a:cs typeface="Cambria"/>
              </a:rPr>
              <a:t>работят </a:t>
            </a:r>
            <a:r>
              <a:rPr sz="2400" spc="-5" dirty="0">
                <a:latin typeface="Cambria"/>
                <a:cs typeface="Cambria"/>
              </a:rPr>
              <a:t>още по-активно </a:t>
            </a:r>
            <a:r>
              <a:rPr sz="2400" dirty="0">
                <a:latin typeface="Cambria"/>
                <a:cs typeface="Cambria"/>
              </a:rPr>
              <a:t>за </a:t>
            </a:r>
            <a:r>
              <a:rPr sz="2400" spc="-5" dirty="0">
                <a:latin typeface="Cambria"/>
                <a:cs typeface="Cambria"/>
              </a:rPr>
              <a:t>утвърждаване </a:t>
            </a:r>
            <a:r>
              <a:rPr sz="2400" dirty="0">
                <a:latin typeface="Cambria"/>
                <a:cs typeface="Cambria"/>
              </a:rPr>
              <a:t>и 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налагане на </a:t>
            </a:r>
            <a:r>
              <a:rPr sz="2400" spc="-10" dirty="0">
                <a:latin typeface="Cambria"/>
                <a:cs typeface="Cambria"/>
              </a:rPr>
              <a:t>GAP </a:t>
            </a:r>
            <a:r>
              <a:rPr sz="2400" dirty="0">
                <a:latin typeface="Cambria"/>
                <a:cs typeface="Cambria"/>
              </a:rPr>
              <a:t>в </a:t>
            </a:r>
            <a:r>
              <a:rPr sz="2400" spc="-15" dirty="0">
                <a:latin typeface="Cambria"/>
                <a:cs typeface="Cambria"/>
              </a:rPr>
              <a:t>българското </a:t>
            </a:r>
            <a:r>
              <a:rPr sz="2400" dirty="0">
                <a:latin typeface="Cambria"/>
                <a:cs typeface="Cambria"/>
              </a:rPr>
              <a:t>земеделие, </a:t>
            </a:r>
            <a:r>
              <a:rPr sz="2400" spc="-5" dirty="0">
                <a:latin typeface="Cambria"/>
                <a:cs typeface="Cambria"/>
              </a:rPr>
              <a:t>тъй като, те </a:t>
            </a:r>
            <a:r>
              <a:rPr sz="2400" dirty="0">
                <a:latin typeface="Cambria"/>
                <a:cs typeface="Cambria"/>
              </a:rPr>
              <a:t>все 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още</a:t>
            </a:r>
            <a:r>
              <a:rPr sz="2400" spc="-5" dirty="0">
                <a:latin typeface="Cambria"/>
                <a:cs typeface="Cambria"/>
              </a:rPr>
              <a:t> се</a:t>
            </a:r>
            <a:r>
              <a:rPr sz="2400" spc="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прилагат</a:t>
            </a:r>
            <a:r>
              <a:rPr sz="2400" spc="-5" dirty="0">
                <a:latin typeface="Cambria"/>
                <a:cs typeface="Cambria"/>
              </a:rPr>
              <a:t> незадоволително.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117347"/>
            <a:ext cx="7772400" cy="864235"/>
          </a:xfrm>
          <a:custGeom>
            <a:avLst/>
            <a:gdLst/>
            <a:ahLst/>
            <a:cxnLst/>
            <a:rect l="l" t="t" r="r" b="b"/>
            <a:pathLst>
              <a:path w="7772400" h="864235">
                <a:moveTo>
                  <a:pt x="7772400" y="0"/>
                </a:moveTo>
                <a:lnTo>
                  <a:pt x="0" y="0"/>
                </a:lnTo>
                <a:lnTo>
                  <a:pt x="0" y="864107"/>
                </a:lnTo>
                <a:lnTo>
                  <a:pt x="7772400" y="864107"/>
                </a:lnTo>
                <a:lnTo>
                  <a:pt x="7772400" y="0"/>
                </a:lnTo>
                <a:close/>
              </a:path>
            </a:pathLst>
          </a:custGeom>
          <a:solidFill>
            <a:srgbClr val="F9D9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74930" marR="5080">
              <a:lnSpc>
                <a:spcPct val="100000"/>
              </a:lnSpc>
              <a:spcBef>
                <a:spcPts val="95"/>
              </a:spcBef>
            </a:pPr>
            <a:r>
              <a:rPr spc="-25" dirty="0"/>
              <a:t>Гарантиране</a:t>
            </a:r>
            <a:r>
              <a:rPr dirty="0"/>
              <a:t> </a:t>
            </a:r>
            <a:r>
              <a:rPr spc="-5" dirty="0"/>
              <a:t>безопасността</a:t>
            </a:r>
            <a:r>
              <a:rPr spc="20" dirty="0"/>
              <a:t> </a:t>
            </a:r>
            <a:r>
              <a:rPr spc="-5" dirty="0"/>
              <a:t>на</a:t>
            </a:r>
            <a:r>
              <a:rPr spc="-20" dirty="0"/>
              <a:t> </a:t>
            </a:r>
            <a:r>
              <a:rPr spc="-15" dirty="0"/>
              <a:t>хранителните</a:t>
            </a:r>
            <a:r>
              <a:rPr spc="15" dirty="0"/>
              <a:t> </a:t>
            </a:r>
            <a:r>
              <a:rPr spc="-5" dirty="0"/>
              <a:t>и </a:t>
            </a:r>
            <a:r>
              <a:rPr spc="-535" dirty="0"/>
              <a:t> </a:t>
            </a:r>
            <a:r>
              <a:rPr spc="-20" dirty="0"/>
              <a:t>нехранителните</a:t>
            </a:r>
            <a:r>
              <a:rPr spc="40" dirty="0"/>
              <a:t> </a:t>
            </a:r>
            <a:r>
              <a:rPr spc="-25" dirty="0"/>
              <a:t>продукти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18540" y="1041908"/>
            <a:ext cx="8197850" cy="5482590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12700" marR="5715" algn="just">
              <a:lnSpc>
                <a:spcPct val="90000"/>
              </a:lnSpc>
              <a:spcBef>
                <a:spcPts val="385"/>
              </a:spcBef>
            </a:pPr>
            <a:r>
              <a:rPr sz="2400" spc="-5" dirty="0">
                <a:latin typeface="Cambria"/>
                <a:cs typeface="Cambria"/>
              </a:rPr>
              <a:t>Пример </a:t>
            </a:r>
            <a:r>
              <a:rPr sz="2400" dirty="0">
                <a:latin typeface="Cambria"/>
                <a:cs typeface="Cambria"/>
              </a:rPr>
              <a:t>за </a:t>
            </a:r>
            <a:r>
              <a:rPr sz="2400" spc="-10" dirty="0">
                <a:latin typeface="Cambria"/>
                <a:cs typeface="Cambria"/>
              </a:rPr>
              <a:t>успешно </a:t>
            </a:r>
            <a:r>
              <a:rPr sz="2400" spc="-5" dirty="0">
                <a:latin typeface="Cambria"/>
                <a:cs typeface="Cambria"/>
              </a:rPr>
              <a:t>прилагане на добри аграрни практики </a:t>
            </a:r>
            <a:r>
              <a:rPr sz="2400" dirty="0">
                <a:latin typeface="Cambria"/>
                <a:cs typeface="Cambria"/>
              </a:rPr>
              <a:t> е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45" dirty="0">
                <a:latin typeface="Cambria"/>
                <a:cs typeface="Cambria"/>
              </a:rPr>
              <a:t>EurepGAP,</a:t>
            </a:r>
            <a:r>
              <a:rPr sz="2400" spc="-40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която</a:t>
            </a:r>
            <a:r>
              <a:rPr sz="2400" spc="-5" dirty="0">
                <a:latin typeface="Cambria"/>
                <a:cs typeface="Cambria"/>
              </a:rPr>
              <a:t> съдържа</a:t>
            </a:r>
            <a:r>
              <a:rPr sz="2400" dirty="0">
                <a:latin typeface="Cambria"/>
                <a:cs typeface="Cambria"/>
              </a:rPr>
              <a:t> елементи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20" dirty="0">
                <a:latin typeface="Cambria"/>
                <a:cs typeface="Cambria"/>
              </a:rPr>
              <a:t>от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други</a:t>
            </a:r>
            <a:r>
              <a:rPr sz="2400" spc="-5" dirty="0">
                <a:latin typeface="Cambria"/>
                <a:cs typeface="Cambria"/>
              </a:rPr>
              <a:t> по-малко </a:t>
            </a:r>
            <a:r>
              <a:rPr sz="2400" spc="-52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познати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стандарти,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като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Интегрирано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управление</a:t>
            </a:r>
            <a:r>
              <a:rPr sz="2400" dirty="0">
                <a:latin typeface="Cambria"/>
                <a:cs typeface="Cambria"/>
              </a:rPr>
              <a:t> на 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посевите </a:t>
            </a:r>
            <a:r>
              <a:rPr sz="2400" spc="-10" dirty="0">
                <a:latin typeface="Cambria"/>
                <a:cs typeface="Cambria"/>
              </a:rPr>
              <a:t>(Integrated Crop </a:t>
            </a:r>
            <a:r>
              <a:rPr sz="2400" dirty="0">
                <a:latin typeface="Cambria"/>
                <a:cs typeface="Cambria"/>
              </a:rPr>
              <a:t>Management - </a:t>
            </a:r>
            <a:r>
              <a:rPr sz="2400" spc="-5" dirty="0">
                <a:latin typeface="Cambria"/>
                <a:cs typeface="Cambria"/>
              </a:rPr>
              <a:t>ICM) </a:t>
            </a:r>
            <a:r>
              <a:rPr sz="2400" dirty="0">
                <a:latin typeface="Cambria"/>
                <a:cs typeface="Cambria"/>
              </a:rPr>
              <a:t>и Интегриран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контрол </a:t>
            </a:r>
            <a:r>
              <a:rPr sz="2400" spc="-10" dirty="0">
                <a:latin typeface="Cambria"/>
                <a:cs typeface="Cambria"/>
              </a:rPr>
              <a:t>върху </a:t>
            </a:r>
            <a:r>
              <a:rPr sz="2400" dirty="0">
                <a:latin typeface="Cambria"/>
                <a:cs typeface="Cambria"/>
              </a:rPr>
              <a:t>вредителите </a:t>
            </a:r>
            <a:r>
              <a:rPr sz="2400" spc="-10" dirty="0">
                <a:latin typeface="Cambria"/>
                <a:cs typeface="Cambria"/>
              </a:rPr>
              <a:t>(Integrated </a:t>
            </a:r>
            <a:r>
              <a:rPr sz="2400" spc="-15" dirty="0">
                <a:latin typeface="Cambria"/>
                <a:cs typeface="Cambria"/>
              </a:rPr>
              <a:t>Pest </a:t>
            </a:r>
            <a:r>
              <a:rPr sz="2400" spc="-5" dirty="0">
                <a:latin typeface="Cambria"/>
                <a:cs typeface="Cambria"/>
              </a:rPr>
              <a:t>Control </a:t>
            </a:r>
            <a:r>
              <a:rPr sz="2400" dirty="0">
                <a:latin typeface="Cambria"/>
                <a:cs typeface="Cambria"/>
              </a:rPr>
              <a:t>- </a:t>
            </a:r>
            <a:r>
              <a:rPr sz="2400" spc="-5" dirty="0">
                <a:latin typeface="Cambria"/>
                <a:cs typeface="Cambria"/>
              </a:rPr>
              <a:t>IPC), </a:t>
            </a:r>
            <a:r>
              <a:rPr sz="2400" dirty="0">
                <a:latin typeface="Cambria"/>
                <a:cs typeface="Cambria"/>
              </a:rPr>
              <a:t>а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също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и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някои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spc="-20" dirty="0">
                <a:latin typeface="Cambria"/>
                <a:cs typeface="Cambria"/>
              </a:rPr>
              <a:t>от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елементите</a:t>
            </a:r>
            <a:r>
              <a:rPr sz="2400" spc="-2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60" dirty="0">
                <a:latin typeface="Cambria"/>
                <a:cs typeface="Cambria"/>
              </a:rPr>
              <a:t>НАССР.</a:t>
            </a:r>
            <a:endParaRPr sz="2400">
              <a:latin typeface="Cambria"/>
              <a:cs typeface="Cambria"/>
            </a:endParaRPr>
          </a:p>
          <a:p>
            <a:pPr marL="12700" marR="5080" algn="just">
              <a:lnSpc>
                <a:spcPct val="90100"/>
              </a:lnSpc>
              <a:spcBef>
                <a:spcPts val="600"/>
              </a:spcBef>
            </a:pPr>
            <a:r>
              <a:rPr sz="2400" spc="-15" dirty="0">
                <a:latin typeface="Cambria"/>
                <a:cs typeface="Cambria"/>
              </a:rPr>
              <a:t>EurepGAP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се</a:t>
            </a:r>
            <a:r>
              <a:rPr sz="2400" dirty="0">
                <a:latin typeface="Cambria"/>
                <a:cs typeface="Cambria"/>
              </a:rPr>
              <a:t> прилага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20" dirty="0">
                <a:latin typeface="Cambria"/>
                <a:cs typeface="Cambria"/>
              </a:rPr>
              <a:t>от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производителите</a:t>
            </a:r>
            <a:r>
              <a:rPr sz="2400" dirty="0">
                <a:latin typeface="Cambria"/>
                <a:cs typeface="Cambria"/>
              </a:rPr>
              <a:t> на: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15" dirty="0">
                <a:latin typeface="Cambria"/>
                <a:cs typeface="Cambria"/>
              </a:rPr>
              <a:t>плодове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и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зеленчуци;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аквакултури;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мляко;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месо;</a:t>
            </a:r>
            <a:r>
              <a:rPr sz="2400" spc="53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сурово</a:t>
            </a:r>
            <a:r>
              <a:rPr sz="2400" spc="52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кафе, 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фуражи </a:t>
            </a:r>
            <a:r>
              <a:rPr sz="2400" dirty="0">
                <a:latin typeface="Cambria"/>
                <a:cs typeface="Cambria"/>
              </a:rPr>
              <a:t>и</a:t>
            </a:r>
            <a:r>
              <a:rPr sz="2400" spc="-5" dirty="0">
                <a:latin typeface="Cambria"/>
                <a:cs typeface="Cambria"/>
              </a:rPr>
              <a:t> др.</a:t>
            </a:r>
            <a:endParaRPr sz="2400">
              <a:latin typeface="Cambria"/>
              <a:cs typeface="Cambria"/>
            </a:endParaRPr>
          </a:p>
          <a:p>
            <a:pPr marL="12700" marR="5080" algn="just">
              <a:lnSpc>
                <a:spcPct val="90000"/>
              </a:lnSpc>
              <a:spcBef>
                <a:spcPts val="600"/>
              </a:spcBef>
            </a:pPr>
            <a:r>
              <a:rPr sz="2400" spc="-10" dirty="0">
                <a:latin typeface="Cambria"/>
                <a:cs typeface="Cambria"/>
              </a:rPr>
              <a:t>Сертификацията</a:t>
            </a:r>
            <a:r>
              <a:rPr sz="2400" spc="-5" dirty="0">
                <a:latin typeface="Cambria"/>
                <a:cs typeface="Cambria"/>
              </a:rPr>
              <a:t> по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EurepGAP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не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е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задължителна,</a:t>
            </a:r>
            <a:r>
              <a:rPr sz="2400" dirty="0">
                <a:latin typeface="Cambria"/>
                <a:cs typeface="Cambria"/>
              </a:rPr>
              <a:t> но 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повечето</a:t>
            </a:r>
            <a:r>
              <a:rPr sz="2400" spc="52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търговски</a:t>
            </a:r>
            <a:r>
              <a:rPr sz="2400" spc="52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звена,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млекопреработватели,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месопреработватели </a:t>
            </a:r>
            <a:r>
              <a:rPr sz="2400" dirty="0">
                <a:latin typeface="Cambria"/>
                <a:cs typeface="Cambria"/>
              </a:rPr>
              <a:t>и </a:t>
            </a:r>
            <a:r>
              <a:rPr sz="2400" spc="-5" dirty="0">
                <a:latin typeface="Cambria"/>
                <a:cs typeface="Cambria"/>
              </a:rPr>
              <a:t>консервни </a:t>
            </a:r>
            <a:r>
              <a:rPr sz="2400" dirty="0">
                <a:latin typeface="Cambria"/>
                <a:cs typeface="Cambria"/>
              </a:rPr>
              <a:t>предприятия в страните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членки на </a:t>
            </a:r>
            <a:r>
              <a:rPr sz="2400" spc="-5" dirty="0">
                <a:latin typeface="Cambria"/>
                <a:cs typeface="Cambria"/>
              </a:rPr>
              <a:t>ЕС предпочитат земеделските </a:t>
            </a:r>
            <a:r>
              <a:rPr sz="2400" spc="-10" dirty="0">
                <a:latin typeface="Cambria"/>
                <a:cs typeface="Cambria"/>
              </a:rPr>
              <a:t>производители, </a:t>
            </a:r>
            <a:r>
              <a:rPr sz="2400" dirty="0">
                <a:latin typeface="Cambria"/>
                <a:cs typeface="Cambria"/>
              </a:rPr>
              <a:t>с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които </a:t>
            </a:r>
            <a:r>
              <a:rPr sz="2400" spc="-15" dirty="0">
                <a:latin typeface="Cambria"/>
                <a:cs typeface="Cambria"/>
              </a:rPr>
              <a:t>работят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да </a:t>
            </a:r>
            <a:r>
              <a:rPr sz="2400" spc="-5" dirty="0">
                <a:latin typeface="Cambria"/>
                <a:cs typeface="Cambria"/>
              </a:rPr>
              <a:t>имат </a:t>
            </a:r>
            <a:r>
              <a:rPr sz="2400" spc="-10" dirty="0">
                <a:latin typeface="Cambria"/>
                <a:cs typeface="Cambria"/>
              </a:rPr>
              <a:t>сертификат</a:t>
            </a:r>
            <a:r>
              <a:rPr sz="2400" spc="-5" dirty="0">
                <a:latin typeface="Cambria"/>
                <a:cs typeface="Cambria"/>
              </a:rPr>
              <a:t> по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45" dirty="0">
                <a:latin typeface="Cambria"/>
                <a:cs typeface="Cambria"/>
              </a:rPr>
              <a:t>EurepGAP,</a:t>
            </a:r>
            <a:r>
              <a:rPr sz="2400" spc="-40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защото 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само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така</a:t>
            </a:r>
            <a:r>
              <a:rPr sz="2400" dirty="0">
                <a:latin typeface="Cambria"/>
                <a:cs typeface="Cambria"/>
              </a:rPr>
              <a:t> могат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да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20" dirty="0">
                <a:latin typeface="Cambria"/>
                <a:cs typeface="Cambria"/>
              </a:rPr>
              <a:t>гарантират,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че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стоките,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които </a:t>
            </a:r>
            <a:r>
              <a:rPr sz="2400" dirty="0">
                <a:latin typeface="Cambria"/>
                <a:cs typeface="Cambria"/>
              </a:rPr>
              <a:t> предлагат</a:t>
            </a:r>
            <a:r>
              <a:rPr sz="2400" spc="-5" dirty="0">
                <a:latin typeface="Cambria"/>
                <a:cs typeface="Cambria"/>
              </a:rPr>
              <a:t> са</a:t>
            </a:r>
            <a:r>
              <a:rPr sz="2400" spc="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проверени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20" dirty="0">
                <a:latin typeface="Cambria"/>
                <a:cs typeface="Cambria"/>
              </a:rPr>
              <a:t>от</a:t>
            </a:r>
            <a:r>
              <a:rPr sz="2400" spc="-5" dirty="0">
                <a:latin typeface="Cambria"/>
                <a:cs typeface="Cambria"/>
              </a:rPr>
              <a:t> полето</a:t>
            </a:r>
            <a:r>
              <a:rPr sz="2400" dirty="0">
                <a:latin typeface="Cambria"/>
                <a:cs typeface="Cambria"/>
              </a:rPr>
              <a:t> до</a:t>
            </a:r>
            <a:r>
              <a:rPr sz="2400" spc="-5" dirty="0">
                <a:latin typeface="Cambria"/>
                <a:cs typeface="Cambria"/>
              </a:rPr>
              <a:t> трапезата.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117347"/>
            <a:ext cx="7772400" cy="864235"/>
          </a:xfrm>
          <a:custGeom>
            <a:avLst/>
            <a:gdLst/>
            <a:ahLst/>
            <a:cxnLst/>
            <a:rect l="l" t="t" r="r" b="b"/>
            <a:pathLst>
              <a:path w="7772400" h="864235">
                <a:moveTo>
                  <a:pt x="7772400" y="0"/>
                </a:moveTo>
                <a:lnTo>
                  <a:pt x="0" y="0"/>
                </a:lnTo>
                <a:lnTo>
                  <a:pt x="0" y="864107"/>
                </a:lnTo>
                <a:lnTo>
                  <a:pt x="7772400" y="864107"/>
                </a:lnTo>
                <a:lnTo>
                  <a:pt x="7772400" y="0"/>
                </a:lnTo>
                <a:close/>
              </a:path>
            </a:pathLst>
          </a:custGeom>
          <a:solidFill>
            <a:srgbClr val="F9D9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74930" marR="5080">
              <a:lnSpc>
                <a:spcPct val="100000"/>
              </a:lnSpc>
              <a:spcBef>
                <a:spcPts val="95"/>
              </a:spcBef>
            </a:pPr>
            <a:r>
              <a:rPr spc="-25" dirty="0"/>
              <a:t>Гарантиране</a:t>
            </a:r>
            <a:r>
              <a:rPr dirty="0"/>
              <a:t> </a:t>
            </a:r>
            <a:r>
              <a:rPr spc="-5" dirty="0"/>
              <a:t>безопасността</a:t>
            </a:r>
            <a:r>
              <a:rPr spc="20" dirty="0"/>
              <a:t> </a:t>
            </a:r>
            <a:r>
              <a:rPr spc="-5" dirty="0"/>
              <a:t>на</a:t>
            </a:r>
            <a:r>
              <a:rPr spc="-20" dirty="0"/>
              <a:t> </a:t>
            </a:r>
            <a:r>
              <a:rPr spc="-15" dirty="0"/>
              <a:t>хранителните</a:t>
            </a:r>
            <a:r>
              <a:rPr spc="15" dirty="0"/>
              <a:t> </a:t>
            </a:r>
            <a:r>
              <a:rPr spc="-5" dirty="0"/>
              <a:t>и </a:t>
            </a:r>
            <a:r>
              <a:rPr spc="-535" dirty="0"/>
              <a:t> </a:t>
            </a:r>
            <a:r>
              <a:rPr spc="-20" dirty="0"/>
              <a:t>нехранителните</a:t>
            </a:r>
            <a:r>
              <a:rPr spc="40" dirty="0"/>
              <a:t> </a:t>
            </a:r>
            <a:r>
              <a:rPr spc="-25" dirty="0"/>
              <a:t>продукти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18540" y="1041908"/>
            <a:ext cx="8197215" cy="5406390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12700" marR="5080" algn="just">
              <a:lnSpc>
                <a:spcPct val="90000"/>
              </a:lnSpc>
              <a:spcBef>
                <a:spcPts val="385"/>
              </a:spcBef>
            </a:pPr>
            <a:r>
              <a:rPr sz="2400" spc="-5" dirty="0">
                <a:latin typeface="Cambria"/>
                <a:cs typeface="Cambria"/>
              </a:rPr>
              <a:t>Международните</a:t>
            </a:r>
            <a:r>
              <a:rPr sz="2400" dirty="0">
                <a:latin typeface="Cambria"/>
                <a:cs typeface="Cambria"/>
              </a:rPr>
              <a:t> и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националните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стандарти</a:t>
            </a:r>
            <a:r>
              <a:rPr sz="2400" dirty="0">
                <a:latin typeface="Cambria"/>
                <a:cs typeface="Cambria"/>
              </a:rPr>
              <a:t> за 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биологично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земеделие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се</a:t>
            </a:r>
            <a:r>
              <a:rPr sz="2400" dirty="0">
                <a:latin typeface="Cambria"/>
                <a:cs typeface="Cambria"/>
              </a:rPr>
              <a:t> изграждат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базата</a:t>
            </a:r>
            <a:r>
              <a:rPr sz="2400" dirty="0">
                <a:latin typeface="Cambria"/>
                <a:cs typeface="Cambria"/>
              </a:rPr>
              <a:t> на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така 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наречените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b="1" spc="-5" dirty="0">
                <a:latin typeface="Cambria"/>
                <a:cs typeface="Cambria"/>
              </a:rPr>
              <a:t>“Основни</a:t>
            </a:r>
            <a:r>
              <a:rPr sz="2400" b="1" dirty="0">
                <a:latin typeface="Cambria"/>
                <a:cs typeface="Cambria"/>
              </a:rPr>
              <a:t> </a:t>
            </a:r>
            <a:r>
              <a:rPr sz="2400" b="1" spc="-10" dirty="0">
                <a:latin typeface="Cambria"/>
                <a:cs typeface="Cambria"/>
              </a:rPr>
              <a:t>изисквания</a:t>
            </a:r>
            <a:r>
              <a:rPr sz="2400" b="1" spc="-5" dirty="0">
                <a:latin typeface="Cambria"/>
                <a:cs typeface="Cambria"/>
              </a:rPr>
              <a:t> </a:t>
            </a:r>
            <a:r>
              <a:rPr sz="2400" b="1" spc="5" dirty="0">
                <a:latin typeface="Cambria"/>
                <a:cs typeface="Cambria"/>
              </a:rPr>
              <a:t>за</a:t>
            </a:r>
            <a:r>
              <a:rPr sz="2400" b="1" spc="10" dirty="0">
                <a:latin typeface="Cambria"/>
                <a:cs typeface="Cambria"/>
              </a:rPr>
              <a:t> </a:t>
            </a:r>
            <a:r>
              <a:rPr sz="2400" b="1" dirty="0">
                <a:latin typeface="Cambria"/>
                <a:cs typeface="Cambria"/>
              </a:rPr>
              <a:t>биологично </a:t>
            </a:r>
            <a:r>
              <a:rPr sz="2400" b="1" spc="5" dirty="0">
                <a:latin typeface="Cambria"/>
                <a:cs typeface="Cambria"/>
              </a:rPr>
              <a:t> </a:t>
            </a:r>
            <a:r>
              <a:rPr sz="2400" b="1" spc="-5" dirty="0">
                <a:latin typeface="Cambria"/>
                <a:cs typeface="Cambria"/>
              </a:rPr>
              <a:t>земеделие”</a:t>
            </a:r>
            <a:r>
              <a:rPr sz="2400" b="1" dirty="0">
                <a:latin typeface="Cambria"/>
                <a:cs typeface="Cambria"/>
              </a:rPr>
              <a:t> </a:t>
            </a:r>
            <a:r>
              <a:rPr sz="2400" b="1" spc="-5" dirty="0">
                <a:latin typeface="Cambria"/>
                <a:cs typeface="Cambria"/>
              </a:rPr>
              <a:t>или</a:t>
            </a:r>
            <a:r>
              <a:rPr sz="2400" b="1" dirty="0">
                <a:latin typeface="Cambria"/>
                <a:cs typeface="Cambria"/>
              </a:rPr>
              <a:t> </a:t>
            </a:r>
            <a:r>
              <a:rPr sz="2400" b="1" spc="-5" dirty="0">
                <a:latin typeface="Cambria"/>
                <a:cs typeface="Cambria"/>
              </a:rPr>
              <a:t>“минимум</a:t>
            </a:r>
            <a:r>
              <a:rPr sz="2400" b="1" dirty="0">
                <a:latin typeface="Cambria"/>
                <a:cs typeface="Cambria"/>
              </a:rPr>
              <a:t> </a:t>
            </a:r>
            <a:r>
              <a:rPr sz="2400" b="1" spc="-25" dirty="0">
                <a:latin typeface="Cambria"/>
                <a:cs typeface="Cambria"/>
              </a:rPr>
              <a:t>стандарти”,</a:t>
            </a:r>
            <a:r>
              <a:rPr sz="2400" b="1" spc="-20" dirty="0">
                <a:latin typeface="Cambria"/>
                <a:cs typeface="Cambria"/>
              </a:rPr>
              <a:t> </a:t>
            </a:r>
            <a:r>
              <a:rPr sz="2400" b="1" spc="-10" dirty="0">
                <a:latin typeface="Cambria"/>
                <a:cs typeface="Cambria"/>
              </a:rPr>
              <a:t>приети</a:t>
            </a:r>
            <a:r>
              <a:rPr sz="2400" b="1" spc="-5" dirty="0">
                <a:latin typeface="Cambria"/>
                <a:cs typeface="Cambria"/>
              </a:rPr>
              <a:t> </a:t>
            </a:r>
            <a:r>
              <a:rPr sz="2400" b="1" spc="-15" dirty="0">
                <a:latin typeface="Cambria"/>
                <a:cs typeface="Cambria"/>
              </a:rPr>
              <a:t>от </a:t>
            </a:r>
            <a:r>
              <a:rPr sz="2400" b="1" spc="-10" dirty="0">
                <a:latin typeface="Cambria"/>
                <a:cs typeface="Cambria"/>
              </a:rPr>
              <a:t> </a:t>
            </a:r>
            <a:r>
              <a:rPr sz="2400" b="1" spc="-5" dirty="0">
                <a:latin typeface="Cambria"/>
                <a:cs typeface="Cambria"/>
              </a:rPr>
              <a:t>International</a:t>
            </a:r>
            <a:r>
              <a:rPr sz="2400" b="1" dirty="0">
                <a:latin typeface="Cambria"/>
                <a:cs typeface="Cambria"/>
              </a:rPr>
              <a:t> </a:t>
            </a:r>
            <a:r>
              <a:rPr sz="2400" b="1" spc="-20" dirty="0">
                <a:latin typeface="Cambria"/>
                <a:cs typeface="Cambria"/>
              </a:rPr>
              <a:t>Federation</a:t>
            </a:r>
            <a:r>
              <a:rPr sz="2400" b="1" spc="-15" dirty="0">
                <a:latin typeface="Cambria"/>
                <a:cs typeface="Cambria"/>
              </a:rPr>
              <a:t> </a:t>
            </a:r>
            <a:r>
              <a:rPr sz="2400" b="1" spc="-10" dirty="0">
                <a:latin typeface="Cambria"/>
                <a:cs typeface="Cambria"/>
              </a:rPr>
              <a:t>of</a:t>
            </a:r>
            <a:r>
              <a:rPr sz="2400" b="1" spc="-5" dirty="0">
                <a:latin typeface="Cambria"/>
                <a:cs typeface="Cambria"/>
              </a:rPr>
              <a:t> </a:t>
            </a:r>
            <a:r>
              <a:rPr sz="2400" b="1" spc="-10" dirty="0">
                <a:latin typeface="Cambria"/>
                <a:cs typeface="Cambria"/>
              </a:rPr>
              <a:t>Organic</a:t>
            </a:r>
            <a:r>
              <a:rPr sz="2400" b="1" spc="-5" dirty="0">
                <a:latin typeface="Cambria"/>
                <a:cs typeface="Cambria"/>
              </a:rPr>
              <a:t> Agriculture </a:t>
            </a:r>
            <a:r>
              <a:rPr sz="2400" b="1" dirty="0">
                <a:latin typeface="Cambria"/>
                <a:cs typeface="Cambria"/>
              </a:rPr>
              <a:t> </a:t>
            </a:r>
            <a:r>
              <a:rPr sz="2400" b="1" spc="-15" dirty="0">
                <a:latin typeface="Cambria"/>
                <a:cs typeface="Cambria"/>
              </a:rPr>
              <a:t>Movements</a:t>
            </a:r>
            <a:r>
              <a:rPr sz="2400" b="1" spc="-10" dirty="0">
                <a:latin typeface="Cambria"/>
                <a:cs typeface="Cambria"/>
              </a:rPr>
              <a:t> </a:t>
            </a:r>
            <a:r>
              <a:rPr sz="2400" b="1" spc="-25" dirty="0">
                <a:latin typeface="Cambria"/>
                <a:cs typeface="Cambria"/>
              </a:rPr>
              <a:t>(IFOAM)</a:t>
            </a:r>
            <a:r>
              <a:rPr sz="2400" b="1" spc="-20" dirty="0">
                <a:latin typeface="Cambria"/>
                <a:cs typeface="Cambria"/>
              </a:rPr>
              <a:t> </a:t>
            </a:r>
            <a:r>
              <a:rPr sz="2400" b="1" dirty="0">
                <a:latin typeface="Cambria"/>
                <a:cs typeface="Cambria"/>
              </a:rPr>
              <a:t>-</a:t>
            </a:r>
            <a:r>
              <a:rPr sz="2400" b="1" spc="5" dirty="0">
                <a:latin typeface="Cambria"/>
                <a:cs typeface="Cambria"/>
              </a:rPr>
              <a:t> </a:t>
            </a:r>
            <a:r>
              <a:rPr sz="2400" b="1" spc="-15" dirty="0">
                <a:latin typeface="Cambria"/>
                <a:cs typeface="Cambria"/>
              </a:rPr>
              <a:t>Международната</a:t>
            </a:r>
            <a:r>
              <a:rPr sz="2400" b="1" spc="-10" dirty="0">
                <a:latin typeface="Cambria"/>
                <a:cs typeface="Cambria"/>
              </a:rPr>
              <a:t> </a:t>
            </a:r>
            <a:r>
              <a:rPr sz="2400" b="1" spc="-5" dirty="0">
                <a:latin typeface="Cambria"/>
                <a:cs typeface="Cambria"/>
              </a:rPr>
              <a:t>федерация</a:t>
            </a:r>
            <a:r>
              <a:rPr sz="2400" b="1" dirty="0">
                <a:latin typeface="Cambria"/>
                <a:cs typeface="Cambria"/>
              </a:rPr>
              <a:t> на </a:t>
            </a:r>
            <a:r>
              <a:rPr sz="2400" b="1" spc="5" dirty="0">
                <a:latin typeface="Cambria"/>
                <a:cs typeface="Cambria"/>
              </a:rPr>
              <a:t> </a:t>
            </a:r>
            <a:r>
              <a:rPr sz="2400" b="1" spc="-5" dirty="0">
                <a:latin typeface="Cambria"/>
                <a:cs typeface="Cambria"/>
              </a:rPr>
              <a:t>движенията </a:t>
            </a:r>
            <a:r>
              <a:rPr sz="2400" b="1" dirty="0">
                <a:latin typeface="Cambria"/>
                <a:cs typeface="Cambria"/>
              </a:rPr>
              <a:t>за </a:t>
            </a:r>
            <a:r>
              <a:rPr sz="2400" b="1" spc="-10" dirty="0">
                <a:latin typeface="Cambria"/>
                <a:cs typeface="Cambria"/>
              </a:rPr>
              <a:t>органично </a:t>
            </a:r>
            <a:r>
              <a:rPr sz="2400" b="1" spc="-5" dirty="0">
                <a:latin typeface="Cambria"/>
                <a:cs typeface="Cambria"/>
              </a:rPr>
              <a:t>земеделие. </a:t>
            </a:r>
            <a:r>
              <a:rPr sz="2400" b="1" spc="-25" dirty="0">
                <a:latin typeface="Cambria"/>
                <a:cs typeface="Cambria"/>
              </a:rPr>
              <a:t>IFOAM </a:t>
            </a:r>
            <a:r>
              <a:rPr sz="2400" b="1" spc="-5" dirty="0">
                <a:latin typeface="Cambria"/>
                <a:cs typeface="Cambria"/>
              </a:rPr>
              <a:t>осигурява </a:t>
            </a:r>
            <a:r>
              <a:rPr sz="2400" b="1" dirty="0">
                <a:latin typeface="Cambria"/>
                <a:cs typeface="Cambria"/>
              </a:rPr>
              <a:t> </a:t>
            </a:r>
            <a:r>
              <a:rPr sz="2400" b="1" spc="-5" dirty="0">
                <a:latin typeface="Cambria"/>
                <a:cs typeface="Cambria"/>
              </a:rPr>
              <a:t>пазарна</a:t>
            </a:r>
            <a:r>
              <a:rPr sz="2400" b="1" dirty="0">
                <a:latin typeface="Cambria"/>
                <a:cs typeface="Cambria"/>
              </a:rPr>
              <a:t> </a:t>
            </a:r>
            <a:r>
              <a:rPr sz="2400" b="1" spc="-10" dirty="0">
                <a:latin typeface="Cambria"/>
                <a:cs typeface="Cambria"/>
              </a:rPr>
              <a:t>гаранция</a:t>
            </a:r>
            <a:r>
              <a:rPr sz="2400" b="1" spc="-5" dirty="0">
                <a:latin typeface="Cambria"/>
                <a:cs typeface="Cambria"/>
              </a:rPr>
              <a:t> при</a:t>
            </a:r>
            <a:r>
              <a:rPr sz="2400" b="1" dirty="0">
                <a:latin typeface="Cambria"/>
                <a:cs typeface="Cambria"/>
              </a:rPr>
              <a:t> </a:t>
            </a:r>
            <a:r>
              <a:rPr sz="2400" b="1" spc="-5" dirty="0">
                <a:latin typeface="Cambria"/>
                <a:cs typeface="Cambria"/>
              </a:rPr>
              <a:t>спазени</a:t>
            </a:r>
            <a:r>
              <a:rPr sz="2400" b="1" dirty="0">
                <a:latin typeface="Cambria"/>
                <a:cs typeface="Cambria"/>
              </a:rPr>
              <a:t> </a:t>
            </a:r>
            <a:r>
              <a:rPr sz="2400" b="1" spc="-5" dirty="0">
                <a:latin typeface="Cambria"/>
                <a:cs typeface="Cambria"/>
              </a:rPr>
              <a:t>изисквания</a:t>
            </a:r>
            <a:r>
              <a:rPr sz="2400" b="1" dirty="0">
                <a:latin typeface="Cambria"/>
                <a:cs typeface="Cambria"/>
              </a:rPr>
              <a:t> за </a:t>
            </a:r>
            <a:r>
              <a:rPr sz="2400" b="1" spc="5" dirty="0">
                <a:latin typeface="Cambria"/>
                <a:cs typeface="Cambria"/>
              </a:rPr>
              <a:t> </a:t>
            </a:r>
            <a:r>
              <a:rPr sz="2400" b="1" spc="-15" dirty="0">
                <a:latin typeface="Cambria"/>
                <a:cs typeface="Cambria"/>
              </a:rPr>
              <a:t>органично</a:t>
            </a:r>
            <a:r>
              <a:rPr sz="2400" b="1" spc="20" dirty="0">
                <a:latin typeface="Cambria"/>
                <a:cs typeface="Cambria"/>
              </a:rPr>
              <a:t> </a:t>
            </a:r>
            <a:r>
              <a:rPr sz="2400" b="1" spc="-15" dirty="0">
                <a:latin typeface="Cambria"/>
                <a:cs typeface="Cambria"/>
              </a:rPr>
              <a:t>производство</a:t>
            </a:r>
            <a:r>
              <a:rPr sz="2400" spc="-15" dirty="0">
                <a:latin typeface="Cambria"/>
                <a:cs typeface="Cambria"/>
              </a:rPr>
              <a:t>.</a:t>
            </a:r>
            <a:endParaRPr sz="2400">
              <a:latin typeface="Cambria"/>
              <a:cs typeface="Cambria"/>
            </a:endParaRPr>
          </a:p>
          <a:p>
            <a:pPr marL="12700" marR="5715" algn="just">
              <a:lnSpc>
                <a:spcPct val="90000"/>
              </a:lnSpc>
              <a:spcBef>
                <a:spcPts val="600"/>
              </a:spcBef>
            </a:pPr>
            <a:r>
              <a:rPr sz="2400" spc="-5" dirty="0">
                <a:latin typeface="Cambria"/>
                <a:cs typeface="Cambria"/>
              </a:rPr>
              <a:t>Системата </a:t>
            </a:r>
            <a:r>
              <a:rPr sz="2400" spc="-10" dirty="0">
                <a:latin typeface="Cambria"/>
                <a:cs typeface="Cambria"/>
              </a:rPr>
              <a:t>Organic Guarantee </a:t>
            </a:r>
            <a:r>
              <a:rPr sz="2400" spc="-20" dirty="0">
                <a:latin typeface="Cambria"/>
                <a:cs typeface="Cambria"/>
              </a:rPr>
              <a:t>System </a:t>
            </a:r>
            <a:r>
              <a:rPr sz="2400" dirty="0">
                <a:latin typeface="Cambria"/>
                <a:cs typeface="Cambria"/>
              </a:rPr>
              <a:t>(OGS) обединява света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органичното</a:t>
            </a:r>
            <a:r>
              <a:rPr sz="2400" spc="-5" dirty="0">
                <a:latin typeface="Cambria"/>
                <a:cs typeface="Cambria"/>
              </a:rPr>
              <a:t> земеделие</a:t>
            </a:r>
            <a:r>
              <a:rPr sz="2400" dirty="0">
                <a:latin typeface="Cambria"/>
                <a:cs typeface="Cambria"/>
              </a:rPr>
              <a:t> чрез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обща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система</a:t>
            </a:r>
            <a:r>
              <a:rPr sz="2400" spc="530" dirty="0">
                <a:latin typeface="Cambria"/>
                <a:cs typeface="Cambria"/>
              </a:rPr>
              <a:t> </a:t>
            </a:r>
            <a:r>
              <a:rPr sz="2400" spc="-50" dirty="0">
                <a:latin typeface="Cambria"/>
                <a:cs typeface="Cambria"/>
              </a:rPr>
              <a:t>от </a:t>
            </a:r>
            <a:r>
              <a:rPr sz="2400" spc="-4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стандарти </a:t>
            </a:r>
            <a:r>
              <a:rPr sz="2400" dirty="0">
                <a:latin typeface="Cambria"/>
                <a:cs typeface="Cambria"/>
              </a:rPr>
              <a:t>и </a:t>
            </a:r>
            <a:r>
              <a:rPr sz="2400" spc="-10" dirty="0">
                <a:latin typeface="Cambria"/>
                <a:cs typeface="Cambria"/>
              </a:rPr>
              <a:t>сертифициране </a:t>
            </a:r>
            <a:r>
              <a:rPr sz="2400" spc="-20" dirty="0">
                <a:latin typeface="Cambria"/>
                <a:cs typeface="Cambria"/>
                <a:hlinkClick r:id="rId2"/>
              </a:rPr>
              <a:t>[w</a:t>
            </a:r>
            <a:r>
              <a:rPr sz="2400" spc="-20" dirty="0">
                <a:latin typeface="Cambria"/>
                <a:cs typeface="Cambria"/>
              </a:rPr>
              <a:t>w</a:t>
            </a:r>
            <a:r>
              <a:rPr sz="2400" spc="-20" dirty="0">
                <a:latin typeface="Cambria"/>
                <a:cs typeface="Cambria"/>
                <a:hlinkClick r:id="rId2"/>
              </a:rPr>
              <a:t>w.ifoam.org]</a:t>
            </a:r>
            <a:r>
              <a:rPr sz="2400" spc="-20" dirty="0">
                <a:latin typeface="Cambria"/>
                <a:cs typeface="Cambria"/>
              </a:rPr>
              <a:t>. </a:t>
            </a:r>
            <a:r>
              <a:rPr sz="2400" spc="-50" dirty="0">
                <a:latin typeface="Cambria"/>
                <a:cs typeface="Cambria"/>
              </a:rPr>
              <a:t>Това </a:t>
            </a:r>
            <a:r>
              <a:rPr sz="2400" spc="-5" dirty="0">
                <a:latin typeface="Cambria"/>
                <a:cs typeface="Cambria"/>
              </a:rPr>
              <a:t>създава 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равенството</a:t>
            </a:r>
            <a:r>
              <a:rPr sz="2400" dirty="0">
                <a:latin typeface="Cambria"/>
                <a:cs typeface="Cambria"/>
              </a:rPr>
              <a:t> между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членуващите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организации,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акредитирани </a:t>
            </a:r>
            <a:r>
              <a:rPr sz="2400" spc="-20" dirty="0">
                <a:latin typeface="Cambria"/>
                <a:cs typeface="Cambria"/>
              </a:rPr>
              <a:t>от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spc="-25" dirty="0">
                <a:latin typeface="Cambria"/>
                <a:cs typeface="Cambria"/>
              </a:rPr>
              <a:t>IFOAM</a:t>
            </a:r>
            <a:r>
              <a:rPr sz="2400" spc="47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и </a:t>
            </a:r>
            <a:r>
              <a:rPr sz="2400" spc="-5" dirty="0">
                <a:latin typeface="Cambria"/>
                <a:cs typeface="Cambria"/>
              </a:rPr>
              <a:t>проправя </a:t>
            </a:r>
            <a:r>
              <a:rPr sz="2400" spc="-40" dirty="0">
                <a:latin typeface="Cambria"/>
                <a:cs typeface="Cambria"/>
              </a:rPr>
              <a:t>пътя</a:t>
            </a:r>
            <a:r>
              <a:rPr sz="2400" spc="45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към по-търсена </a:t>
            </a:r>
            <a:r>
              <a:rPr sz="2400" dirty="0">
                <a:latin typeface="Cambria"/>
                <a:cs typeface="Cambria"/>
              </a:rPr>
              <a:t> и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надеждна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търговия</a:t>
            </a:r>
            <a:r>
              <a:rPr sz="2400" dirty="0">
                <a:latin typeface="Cambria"/>
                <a:cs typeface="Cambria"/>
              </a:rPr>
              <a:t> в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органичния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бранш,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която</a:t>
            </a:r>
            <a:r>
              <a:rPr sz="2400" spc="52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се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ползва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с</a:t>
            </a:r>
            <a:r>
              <a:rPr sz="2400" spc="-5" dirty="0">
                <a:latin typeface="Cambria"/>
                <a:cs typeface="Cambria"/>
              </a:rPr>
              <a:t> доверието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 </a:t>
            </a:r>
            <a:r>
              <a:rPr sz="2400" spc="-10" dirty="0">
                <a:latin typeface="Cambria"/>
                <a:cs typeface="Cambria"/>
              </a:rPr>
              <a:t>потребителите.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117347"/>
            <a:ext cx="7772400" cy="864235"/>
          </a:xfrm>
          <a:custGeom>
            <a:avLst/>
            <a:gdLst/>
            <a:ahLst/>
            <a:cxnLst/>
            <a:rect l="l" t="t" r="r" b="b"/>
            <a:pathLst>
              <a:path w="7772400" h="864235">
                <a:moveTo>
                  <a:pt x="7772400" y="0"/>
                </a:moveTo>
                <a:lnTo>
                  <a:pt x="0" y="0"/>
                </a:lnTo>
                <a:lnTo>
                  <a:pt x="0" y="864107"/>
                </a:lnTo>
                <a:lnTo>
                  <a:pt x="7772400" y="864107"/>
                </a:lnTo>
                <a:lnTo>
                  <a:pt x="7772400" y="0"/>
                </a:lnTo>
                <a:close/>
              </a:path>
            </a:pathLst>
          </a:custGeom>
          <a:solidFill>
            <a:srgbClr val="F9D9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74930" marR="5080">
              <a:lnSpc>
                <a:spcPct val="100000"/>
              </a:lnSpc>
              <a:spcBef>
                <a:spcPts val="95"/>
              </a:spcBef>
            </a:pPr>
            <a:r>
              <a:rPr spc="-25" dirty="0"/>
              <a:t>Гарантиране</a:t>
            </a:r>
            <a:r>
              <a:rPr dirty="0"/>
              <a:t> </a:t>
            </a:r>
            <a:r>
              <a:rPr spc="-5" dirty="0"/>
              <a:t>безопасността</a:t>
            </a:r>
            <a:r>
              <a:rPr spc="20" dirty="0"/>
              <a:t> </a:t>
            </a:r>
            <a:r>
              <a:rPr spc="-5" dirty="0"/>
              <a:t>на</a:t>
            </a:r>
            <a:r>
              <a:rPr spc="-20" dirty="0"/>
              <a:t> </a:t>
            </a:r>
            <a:r>
              <a:rPr spc="-15" dirty="0"/>
              <a:t>хранителните</a:t>
            </a:r>
            <a:r>
              <a:rPr spc="15" dirty="0"/>
              <a:t> </a:t>
            </a:r>
            <a:r>
              <a:rPr spc="-5" dirty="0"/>
              <a:t>и </a:t>
            </a:r>
            <a:r>
              <a:rPr spc="-535" dirty="0"/>
              <a:t> </a:t>
            </a:r>
            <a:r>
              <a:rPr spc="-20" dirty="0"/>
              <a:t>нехранителните</a:t>
            </a:r>
            <a:r>
              <a:rPr spc="40" dirty="0"/>
              <a:t> </a:t>
            </a:r>
            <a:r>
              <a:rPr spc="-25" dirty="0"/>
              <a:t>продукти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58267" y="1083310"/>
            <a:ext cx="8554720" cy="5570855"/>
          </a:xfrm>
          <a:prstGeom prst="rect">
            <a:avLst/>
          </a:prstGeom>
        </p:spPr>
        <p:txBody>
          <a:bodyPr vert="horz" wrap="square" lIns="0" tIns="78740" rIns="0" bIns="0" rtlCol="0">
            <a:spAutoFit/>
          </a:bodyPr>
          <a:lstStyle/>
          <a:p>
            <a:pPr marL="12700" marR="5080" algn="just">
              <a:lnSpc>
                <a:spcPct val="80000"/>
              </a:lnSpc>
              <a:spcBef>
                <a:spcPts val="620"/>
              </a:spcBef>
            </a:pPr>
            <a:r>
              <a:rPr sz="2200" spc="-5" dirty="0">
                <a:latin typeface="Cambria"/>
                <a:cs typeface="Cambria"/>
              </a:rPr>
              <a:t>ЕС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има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обща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рамка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на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Общността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с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правила</a:t>
            </a:r>
            <a:r>
              <a:rPr sz="2200" dirty="0">
                <a:latin typeface="Cambria"/>
                <a:cs typeface="Cambria"/>
              </a:rPr>
              <a:t> за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биологичното </a:t>
            </a:r>
            <a:r>
              <a:rPr sz="2200" spc="-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производство,</a:t>
            </a:r>
            <a:r>
              <a:rPr sz="2200" spc="-5" dirty="0">
                <a:latin typeface="Cambria"/>
                <a:cs typeface="Cambria"/>
              </a:rPr>
              <a:t> а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всеки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фермер,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който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работи</a:t>
            </a:r>
            <a:r>
              <a:rPr sz="2200" spc="-5" dirty="0">
                <a:latin typeface="Cambria"/>
                <a:cs typeface="Cambria"/>
              </a:rPr>
              <a:t> по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австрийската 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екологична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програма,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трябва да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спазва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изискванията</a:t>
            </a:r>
            <a:r>
              <a:rPr sz="2200" spc="2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на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80" dirty="0">
                <a:latin typeface="Cambria"/>
                <a:cs typeface="Cambria"/>
              </a:rPr>
              <a:t>GAP.</a:t>
            </a:r>
            <a:endParaRPr sz="2200">
              <a:latin typeface="Cambria"/>
              <a:cs typeface="Cambria"/>
            </a:endParaRPr>
          </a:p>
          <a:p>
            <a:pPr marL="12700" marR="313055">
              <a:lnSpc>
                <a:spcPts val="2110"/>
              </a:lnSpc>
              <a:spcBef>
                <a:spcPts val="590"/>
              </a:spcBef>
            </a:pPr>
            <a:r>
              <a:rPr sz="2200" spc="-10" dirty="0">
                <a:latin typeface="Cambria"/>
                <a:cs typeface="Cambria"/>
              </a:rPr>
              <a:t>Правилата</a:t>
            </a:r>
            <a:r>
              <a:rPr sz="2200" spc="4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на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ЕС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относно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производството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и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етикетирането</a:t>
            </a:r>
            <a:r>
              <a:rPr sz="2200" spc="4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на 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биологични</a:t>
            </a:r>
            <a:r>
              <a:rPr sz="2200" spc="25" dirty="0">
                <a:latin typeface="Cambria"/>
                <a:cs typeface="Cambria"/>
              </a:rPr>
              <a:t> </a:t>
            </a:r>
            <a:r>
              <a:rPr sz="2200" spc="-15" dirty="0">
                <a:latin typeface="Cambria"/>
                <a:cs typeface="Cambria"/>
              </a:rPr>
              <a:t>продукти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са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25" dirty="0">
                <a:latin typeface="Cambria"/>
                <a:cs typeface="Cambria"/>
              </a:rPr>
              <a:t>от</a:t>
            </a:r>
            <a:r>
              <a:rPr sz="2200" spc="-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2022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85" dirty="0">
                <a:latin typeface="Cambria"/>
                <a:cs typeface="Cambria"/>
              </a:rPr>
              <a:t>г.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и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са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отразени</a:t>
            </a:r>
            <a:r>
              <a:rPr sz="2200" spc="5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в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b="1" spc="-35" dirty="0">
                <a:latin typeface="Cambria"/>
                <a:cs typeface="Cambria"/>
              </a:rPr>
              <a:t>Регламент</a:t>
            </a:r>
            <a:r>
              <a:rPr sz="2200" b="1" spc="25" dirty="0">
                <a:latin typeface="Cambria"/>
                <a:cs typeface="Cambria"/>
              </a:rPr>
              <a:t> </a:t>
            </a:r>
            <a:r>
              <a:rPr sz="2200" b="1" spc="-10" dirty="0">
                <a:latin typeface="Cambria"/>
                <a:cs typeface="Cambria"/>
              </a:rPr>
              <a:t>на </a:t>
            </a:r>
            <a:r>
              <a:rPr sz="2200" b="1" spc="-470" dirty="0">
                <a:latin typeface="Cambria"/>
                <a:cs typeface="Cambria"/>
              </a:rPr>
              <a:t> </a:t>
            </a:r>
            <a:r>
              <a:rPr sz="2200" b="1" spc="-15" dirty="0">
                <a:latin typeface="Cambria"/>
                <a:cs typeface="Cambria"/>
              </a:rPr>
              <a:t>ЕС</a:t>
            </a:r>
            <a:r>
              <a:rPr sz="2200" b="1" dirty="0">
                <a:latin typeface="Cambria"/>
                <a:cs typeface="Cambria"/>
              </a:rPr>
              <a:t> </a:t>
            </a:r>
            <a:r>
              <a:rPr sz="2200" b="1" spc="-5" dirty="0">
                <a:latin typeface="Cambria"/>
                <a:cs typeface="Cambria"/>
              </a:rPr>
              <a:t>№</a:t>
            </a:r>
            <a:r>
              <a:rPr sz="2200" b="1" spc="5" dirty="0">
                <a:latin typeface="Cambria"/>
                <a:cs typeface="Cambria"/>
              </a:rPr>
              <a:t> </a:t>
            </a:r>
            <a:r>
              <a:rPr sz="2200" b="1" spc="-10" dirty="0">
                <a:latin typeface="Cambria"/>
                <a:cs typeface="Cambria"/>
              </a:rPr>
              <a:t>201/848.</a:t>
            </a:r>
            <a:endParaRPr sz="2200">
              <a:latin typeface="Cambria"/>
              <a:cs typeface="Cambria"/>
            </a:endParaRPr>
          </a:p>
          <a:p>
            <a:pPr marL="287020" indent="-274320">
              <a:lnSpc>
                <a:spcPts val="2375"/>
              </a:lnSpc>
              <a:spcBef>
                <a:spcPts val="95"/>
              </a:spcBef>
              <a:buClr>
                <a:srgbClr val="D24717"/>
              </a:buClr>
              <a:buSzPct val="84090"/>
              <a:buFont typeface="Segoe UI Symbol"/>
              <a:buChar char="⚫"/>
              <a:tabLst>
                <a:tab pos="286385" algn="l"/>
                <a:tab pos="287020" algn="l"/>
              </a:tabLst>
            </a:pPr>
            <a:r>
              <a:rPr sz="2200" spc="-25" dirty="0">
                <a:latin typeface="Cambria"/>
                <a:cs typeface="Cambria"/>
              </a:rPr>
              <a:t>Регламентът</a:t>
            </a:r>
            <a:r>
              <a:rPr sz="2200" spc="30" dirty="0">
                <a:latin typeface="Cambria"/>
                <a:cs typeface="Cambria"/>
              </a:rPr>
              <a:t> </a:t>
            </a:r>
            <a:r>
              <a:rPr sz="2200" b="1" spc="-10" dirty="0">
                <a:latin typeface="Cambria"/>
                <a:cs typeface="Cambria"/>
              </a:rPr>
              <a:t>разширява</a:t>
            </a:r>
            <a:r>
              <a:rPr sz="2200" b="1" spc="10" dirty="0">
                <a:latin typeface="Cambria"/>
                <a:cs typeface="Cambria"/>
              </a:rPr>
              <a:t> </a:t>
            </a:r>
            <a:r>
              <a:rPr sz="2200" b="1" spc="-10" dirty="0">
                <a:latin typeface="Cambria"/>
                <a:cs typeface="Cambria"/>
              </a:rPr>
              <a:t>обхвата</a:t>
            </a:r>
            <a:r>
              <a:rPr sz="2200" b="1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на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съществуващото</a:t>
            </a:r>
            <a:endParaRPr sz="2200">
              <a:latin typeface="Cambria"/>
              <a:cs typeface="Cambria"/>
            </a:endParaRPr>
          </a:p>
          <a:p>
            <a:pPr marL="287020">
              <a:lnSpc>
                <a:spcPts val="2115"/>
              </a:lnSpc>
            </a:pPr>
            <a:r>
              <a:rPr sz="2200" spc="-10" dirty="0">
                <a:latin typeface="Cambria"/>
                <a:cs typeface="Cambria"/>
              </a:rPr>
              <a:t>законодателство</a:t>
            </a:r>
            <a:r>
              <a:rPr sz="2200" spc="2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относно</a:t>
            </a:r>
            <a:r>
              <a:rPr sz="2200" spc="-5" dirty="0">
                <a:latin typeface="Cambria"/>
                <a:cs typeface="Cambria"/>
              </a:rPr>
              <a:t> </a:t>
            </a:r>
            <a:r>
              <a:rPr sz="2200" u="heavy" spc="-10" dirty="0">
                <a:solidFill>
                  <a:srgbClr val="CC9900"/>
                </a:solidFill>
                <a:uFill>
                  <a:solidFill>
                    <a:srgbClr val="CC9900"/>
                  </a:solidFill>
                </a:uFill>
                <a:latin typeface="Cambria"/>
                <a:cs typeface="Cambria"/>
              </a:rPr>
              <a:t>производството</a:t>
            </a:r>
            <a:r>
              <a:rPr sz="2200" u="heavy" spc="5" dirty="0">
                <a:solidFill>
                  <a:srgbClr val="CC9900"/>
                </a:solidFill>
                <a:uFill>
                  <a:solidFill>
                    <a:srgbClr val="CC9900"/>
                  </a:solidFill>
                </a:uFill>
                <a:latin typeface="Cambria"/>
                <a:cs typeface="Cambria"/>
              </a:rPr>
              <a:t> </a:t>
            </a:r>
            <a:r>
              <a:rPr sz="2200" u="heavy" spc="-5" dirty="0">
                <a:solidFill>
                  <a:srgbClr val="CC9900"/>
                </a:solidFill>
                <a:uFill>
                  <a:solidFill>
                    <a:srgbClr val="CC9900"/>
                  </a:solidFill>
                </a:uFill>
                <a:latin typeface="Cambria"/>
                <a:cs typeface="Cambria"/>
              </a:rPr>
              <a:t>и</a:t>
            </a:r>
            <a:r>
              <a:rPr sz="2200" u="heavy" spc="5" dirty="0">
                <a:solidFill>
                  <a:srgbClr val="CC9900"/>
                </a:solidFill>
                <a:uFill>
                  <a:solidFill>
                    <a:srgbClr val="CC9900"/>
                  </a:solidFill>
                </a:uFill>
                <a:latin typeface="Cambria"/>
                <a:cs typeface="Cambria"/>
              </a:rPr>
              <a:t> </a:t>
            </a:r>
            <a:r>
              <a:rPr sz="2200" u="heavy" spc="-5" dirty="0">
                <a:solidFill>
                  <a:srgbClr val="CC9900"/>
                </a:solidFill>
                <a:uFill>
                  <a:solidFill>
                    <a:srgbClr val="CC9900"/>
                  </a:solidFill>
                </a:uFill>
                <a:latin typeface="Cambria"/>
                <a:cs typeface="Cambria"/>
              </a:rPr>
              <a:t>етикетирането</a:t>
            </a:r>
            <a:r>
              <a:rPr sz="2200" u="heavy" spc="35" dirty="0">
                <a:solidFill>
                  <a:srgbClr val="CC9900"/>
                </a:solidFill>
                <a:uFill>
                  <a:solidFill>
                    <a:srgbClr val="CC9900"/>
                  </a:solidFill>
                </a:uFill>
                <a:latin typeface="Cambria"/>
                <a:cs typeface="Cambria"/>
              </a:rPr>
              <a:t> </a:t>
            </a:r>
            <a:r>
              <a:rPr sz="2200" u="heavy" spc="-5" dirty="0">
                <a:solidFill>
                  <a:srgbClr val="CC9900"/>
                </a:solidFill>
                <a:uFill>
                  <a:solidFill>
                    <a:srgbClr val="CC9900"/>
                  </a:solidFill>
                </a:uFill>
                <a:latin typeface="Cambria"/>
                <a:cs typeface="Cambria"/>
              </a:rPr>
              <a:t>на</a:t>
            </a:r>
            <a:endParaRPr sz="2200">
              <a:latin typeface="Cambria"/>
              <a:cs typeface="Cambria"/>
            </a:endParaRPr>
          </a:p>
          <a:p>
            <a:pPr marL="287020" marR="563880">
              <a:lnSpc>
                <a:spcPts val="2110"/>
              </a:lnSpc>
              <a:spcBef>
                <a:spcPts val="250"/>
              </a:spcBef>
            </a:pPr>
            <a:r>
              <a:rPr sz="2200" u="heavy" spc="-5" dirty="0">
                <a:solidFill>
                  <a:srgbClr val="CC9900"/>
                </a:solidFill>
                <a:uFill>
                  <a:solidFill>
                    <a:srgbClr val="CC9900"/>
                  </a:solidFill>
                </a:uFill>
                <a:latin typeface="Cambria"/>
                <a:cs typeface="Cambria"/>
                <a:hlinkClick r:id="rId2"/>
              </a:rPr>
              <a:t>биологични</a:t>
            </a:r>
            <a:r>
              <a:rPr sz="2200" u="heavy" spc="20" dirty="0">
                <a:solidFill>
                  <a:srgbClr val="CC9900"/>
                </a:solidFill>
                <a:uFill>
                  <a:solidFill>
                    <a:srgbClr val="CC9900"/>
                  </a:solidFill>
                </a:uFill>
                <a:latin typeface="Cambria"/>
                <a:cs typeface="Cambria"/>
                <a:hlinkClick r:id="rId2"/>
              </a:rPr>
              <a:t> </a:t>
            </a:r>
            <a:r>
              <a:rPr sz="2200" u="heavy" spc="-15" dirty="0">
                <a:solidFill>
                  <a:srgbClr val="CC9900"/>
                </a:solidFill>
                <a:uFill>
                  <a:solidFill>
                    <a:srgbClr val="CC9900"/>
                  </a:solidFill>
                </a:uFill>
                <a:latin typeface="Cambria"/>
                <a:cs typeface="Cambria"/>
                <a:hlinkClick r:id="rId2"/>
              </a:rPr>
              <a:t>продукти</a:t>
            </a:r>
            <a:r>
              <a:rPr sz="2200" spc="10" dirty="0">
                <a:solidFill>
                  <a:srgbClr val="CC9900"/>
                </a:solidFill>
                <a:latin typeface="Cambria"/>
                <a:cs typeface="Cambria"/>
                <a:hlinkClick r:id="rId2"/>
              </a:rPr>
              <a:t> </a:t>
            </a:r>
            <a:r>
              <a:rPr sz="2200" spc="-20" dirty="0">
                <a:latin typeface="Cambria"/>
                <a:cs typeface="Cambria"/>
                <a:hlinkClick r:id="rId2"/>
              </a:rPr>
              <a:t>Регламент</a:t>
            </a:r>
            <a:r>
              <a:rPr sz="2200" spc="25" dirty="0">
                <a:latin typeface="Cambria"/>
                <a:cs typeface="Cambria"/>
                <a:hlinkClick r:id="rId2"/>
              </a:rPr>
              <a:t> </a:t>
            </a:r>
            <a:r>
              <a:rPr sz="2200" spc="-5" dirty="0">
                <a:latin typeface="Cambria"/>
                <a:cs typeface="Cambria"/>
                <a:hlinkClick r:id="rId2"/>
              </a:rPr>
              <a:t>(ЕО) №</a:t>
            </a:r>
            <a:r>
              <a:rPr sz="2200" spc="5" dirty="0">
                <a:latin typeface="Cambria"/>
                <a:cs typeface="Cambria"/>
                <a:hlinkClick r:id="rId2"/>
              </a:rPr>
              <a:t> </a:t>
            </a:r>
            <a:r>
              <a:rPr sz="2200" u="heavy" spc="-5" dirty="0">
                <a:solidFill>
                  <a:srgbClr val="CC9900"/>
                </a:solidFill>
                <a:uFill>
                  <a:solidFill>
                    <a:srgbClr val="CC9900"/>
                  </a:solidFill>
                </a:uFill>
                <a:latin typeface="Cambria"/>
                <a:cs typeface="Cambria"/>
                <a:hlinkClick r:id="rId3"/>
              </a:rPr>
              <a:t>834/2007</a:t>
            </a:r>
            <a:r>
              <a:rPr sz="2200" spc="-5" dirty="0">
                <a:latin typeface="Cambria"/>
                <a:cs typeface="Cambria"/>
                <a:hlinkClick r:id="rId2"/>
              </a:rPr>
              <a:t>), за да</a:t>
            </a:r>
            <a:r>
              <a:rPr sz="2200" spc="15" dirty="0">
                <a:latin typeface="Cambria"/>
                <a:cs typeface="Cambria"/>
                <a:hlinkClick r:id="rId2"/>
              </a:rPr>
              <a:t> </a:t>
            </a:r>
            <a:r>
              <a:rPr sz="2200" spc="-5" dirty="0">
                <a:latin typeface="Cambria"/>
                <a:cs typeface="Cambria"/>
                <a:hlinkClick r:id="rId2"/>
              </a:rPr>
              <a:t>се </a:t>
            </a:r>
            <a:r>
              <a:rPr sz="2200" dirty="0">
                <a:latin typeface="Cambria"/>
                <a:cs typeface="Cambria"/>
              </a:rPr>
              <a:t> включват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продуктите,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които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са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тясно</a:t>
            </a:r>
            <a:r>
              <a:rPr sz="2200" spc="-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свързани</a:t>
            </a:r>
            <a:r>
              <a:rPr sz="2200" spc="4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със</a:t>
            </a:r>
            <a:r>
              <a:rPr sz="2200" spc="30" dirty="0">
                <a:latin typeface="Cambria"/>
                <a:cs typeface="Cambria"/>
              </a:rPr>
              <a:t> </a:t>
            </a:r>
            <a:r>
              <a:rPr sz="2200" spc="-15" dirty="0">
                <a:latin typeface="Cambria"/>
                <a:cs typeface="Cambria"/>
              </a:rPr>
              <a:t>селското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стопанство,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например</a:t>
            </a:r>
            <a:r>
              <a:rPr sz="2200" spc="35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корк,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сол,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етерични</a:t>
            </a:r>
            <a:r>
              <a:rPr sz="2200" spc="3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масла,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памук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или 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вълна.</a:t>
            </a:r>
            <a:endParaRPr sz="2200">
              <a:latin typeface="Cambria"/>
              <a:cs typeface="Cambria"/>
            </a:endParaRPr>
          </a:p>
          <a:p>
            <a:pPr marL="287020" indent="-274320">
              <a:lnSpc>
                <a:spcPts val="2375"/>
              </a:lnSpc>
              <a:spcBef>
                <a:spcPts val="95"/>
              </a:spcBef>
              <a:buClr>
                <a:srgbClr val="D24717"/>
              </a:buClr>
              <a:buSzPct val="84090"/>
              <a:buFont typeface="Segoe UI Symbol"/>
              <a:buChar char="⚫"/>
              <a:tabLst>
                <a:tab pos="286385" algn="l"/>
                <a:tab pos="287020" algn="l"/>
              </a:tabLst>
            </a:pPr>
            <a:r>
              <a:rPr sz="2200" spc="-5" dirty="0">
                <a:latin typeface="Cambria"/>
                <a:cs typeface="Cambria"/>
              </a:rPr>
              <a:t>С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него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се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хармонизират</a:t>
            </a:r>
            <a:r>
              <a:rPr sz="2200" spc="5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правилата,</a:t>
            </a:r>
            <a:r>
              <a:rPr sz="2200" spc="2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приложими</a:t>
            </a:r>
            <a:r>
              <a:rPr sz="2200" spc="3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за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биологичните</a:t>
            </a:r>
            <a:endParaRPr sz="2200">
              <a:latin typeface="Cambria"/>
              <a:cs typeface="Cambria"/>
            </a:endParaRPr>
          </a:p>
          <a:p>
            <a:pPr marL="287020" marR="389255">
              <a:lnSpc>
                <a:spcPts val="2110"/>
              </a:lnSpc>
              <a:spcBef>
                <a:spcPts val="250"/>
              </a:spcBef>
            </a:pPr>
            <a:r>
              <a:rPr sz="2200" spc="-5" dirty="0">
                <a:latin typeface="Cambria"/>
                <a:cs typeface="Cambria"/>
              </a:rPr>
              <a:t>оператори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в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u="heavy" spc="-10" dirty="0">
                <a:solidFill>
                  <a:srgbClr val="CC9900"/>
                </a:solidFill>
                <a:uFill>
                  <a:solidFill>
                    <a:srgbClr val="CC9900"/>
                  </a:solidFill>
                </a:uFill>
                <a:latin typeface="Cambria"/>
                <a:cs typeface="Cambria"/>
                <a:hlinkClick r:id="rId4"/>
              </a:rPr>
              <a:t>държавите</a:t>
            </a:r>
            <a:r>
              <a:rPr sz="2200" u="heavy" spc="35" dirty="0">
                <a:solidFill>
                  <a:srgbClr val="CC9900"/>
                </a:solidFill>
                <a:uFill>
                  <a:solidFill>
                    <a:srgbClr val="CC9900"/>
                  </a:solidFill>
                </a:uFill>
                <a:latin typeface="Cambria"/>
                <a:cs typeface="Cambria"/>
                <a:hlinkClick r:id="rId4"/>
              </a:rPr>
              <a:t> </a:t>
            </a:r>
            <a:r>
              <a:rPr sz="2200" u="heavy" spc="-5" dirty="0">
                <a:solidFill>
                  <a:srgbClr val="CC9900"/>
                </a:solidFill>
                <a:uFill>
                  <a:solidFill>
                    <a:srgbClr val="CC9900"/>
                  </a:solidFill>
                </a:uFill>
                <a:latin typeface="Cambria"/>
                <a:cs typeface="Cambria"/>
                <a:hlinkClick r:id="rId4"/>
              </a:rPr>
              <a:t>членки</a:t>
            </a:r>
            <a:r>
              <a:rPr sz="2200" spc="25" dirty="0">
                <a:solidFill>
                  <a:srgbClr val="CC9900"/>
                </a:solidFill>
                <a:latin typeface="Cambria"/>
                <a:cs typeface="Cambria"/>
                <a:hlinkClick r:id="rId4"/>
              </a:rPr>
              <a:t> </a:t>
            </a:r>
            <a:r>
              <a:rPr sz="2200" spc="-5" dirty="0">
                <a:latin typeface="Cambria"/>
                <a:cs typeface="Cambria"/>
              </a:rPr>
              <a:t>на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ЕС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и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в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трети </a:t>
            </a:r>
            <a:r>
              <a:rPr sz="2200" spc="-10" dirty="0">
                <a:latin typeface="Cambria"/>
                <a:cs typeface="Cambria"/>
              </a:rPr>
              <a:t>държави,</a:t>
            </a:r>
            <a:r>
              <a:rPr sz="2200" spc="2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чрез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въвеждането</a:t>
            </a:r>
            <a:r>
              <a:rPr sz="2200" spc="2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на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системата</a:t>
            </a:r>
            <a:r>
              <a:rPr sz="2200" spc="3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за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съответствие.</a:t>
            </a:r>
            <a:endParaRPr sz="2200">
              <a:latin typeface="Cambria"/>
              <a:cs typeface="Cambria"/>
            </a:endParaRPr>
          </a:p>
          <a:p>
            <a:pPr marL="287020" indent="-274320">
              <a:lnSpc>
                <a:spcPct val="100000"/>
              </a:lnSpc>
              <a:spcBef>
                <a:spcPts val="90"/>
              </a:spcBef>
              <a:buClr>
                <a:srgbClr val="D24717"/>
              </a:buClr>
              <a:buSzPct val="84090"/>
              <a:buFont typeface="Segoe UI Symbol"/>
              <a:buChar char="⚫"/>
              <a:tabLst>
                <a:tab pos="286385" algn="l"/>
                <a:tab pos="287020" algn="l"/>
              </a:tabLst>
            </a:pPr>
            <a:r>
              <a:rPr sz="2200" spc="-70" dirty="0">
                <a:latin typeface="Cambria"/>
                <a:cs typeface="Cambria"/>
              </a:rPr>
              <a:t>Той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опростява достъпа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до</a:t>
            </a:r>
            <a:r>
              <a:rPr sz="2200" spc="-15" dirty="0">
                <a:latin typeface="Cambria"/>
                <a:cs typeface="Cambria"/>
              </a:rPr>
              <a:t> схемата</a:t>
            </a:r>
            <a:r>
              <a:rPr sz="2200" spc="2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за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малките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оператори.</a:t>
            </a:r>
            <a:endParaRPr sz="2200">
              <a:latin typeface="Cambria"/>
              <a:cs typeface="Cambria"/>
            </a:endParaRPr>
          </a:p>
          <a:p>
            <a:pPr marL="287020" indent="-274320">
              <a:lnSpc>
                <a:spcPts val="2375"/>
              </a:lnSpc>
              <a:spcBef>
                <a:spcPts val="70"/>
              </a:spcBef>
              <a:buClr>
                <a:srgbClr val="D24717"/>
              </a:buClr>
              <a:buSzPct val="84090"/>
              <a:buFont typeface="Segoe UI Symbol"/>
              <a:buChar char="⚫"/>
              <a:tabLst>
                <a:tab pos="286385" algn="l"/>
                <a:tab pos="287020" algn="l"/>
              </a:tabLst>
            </a:pPr>
            <a:r>
              <a:rPr sz="2200" spc="-5" dirty="0">
                <a:latin typeface="Cambria"/>
                <a:cs typeface="Cambria"/>
              </a:rPr>
              <a:t>В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него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се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преразглеждат</a:t>
            </a:r>
            <a:r>
              <a:rPr sz="2200" spc="6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правилата</a:t>
            </a:r>
            <a:r>
              <a:rPr sz="2200" spc="3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за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биологично</a:t>
            </a:r>
            <a:r>
              <a:rPr sz="2200" spc="2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производство</a:t>
            </a:r>
            <a:endParaRPr sz="2200">
              <a:latin typeface="Cambria"/>
              <a:cs typeface="Cambria"/>
            </a:endParaRPr>
          </a:p>
          <a:p>
            <a:pPr marL="287020">
              <a:lnSpc>
                <a:spcPts val="2115"/>
              </a:lnSpc>
            </a:pPr>
            <a:r>
              <a:rPr sz="2200" spc="-5" dirty="0">
                <a:latin typeface="Cambria"/>
                <a:cs typeface="Cambria"/>
              </a:rPr>
              <a:t>в областта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на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животновъдството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и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се</a:t>
            </a:r>
            <a:r>
              <a:rPr sz="2200" spc="25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въвеждат</a:t>
            </a:r>
            <a:r>
              <a:rPr sz="2200" spc="2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изисквания</a:t>
            </a:r>
            <a:r>
              <a:rPr sz="2200" spc="3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за</a:t>
            </a:r>
            <a:endParaRPr sz="2200">
              <a:latin typeface="Cambria"/>
              <a:cs typeface="Cambria"/>
            </a:endParaRPr>
          </a:p>
          <a:p>
            <a:pPr marL="287020">
              <a:lnSpc>
                <a:spcPts val="2375"/>
              </a:lnSpc>
            </a:pPr>
            <a:r>
              <a:rPr sz="2200" spc="-10" dirty="0">
                <a:latin typeface="Cambria"/>
                <a:cs typeface="Cambria"/>
              </a:rPr>
              <a:t>производство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за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новите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видове,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например</a:t>
            </a:r>
            <a:r>
              <a:rPr sz="2200" spc="3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зайци.</a:t>
            </a:r>
            <a:endParaRPr sz="22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99160" y="44196"/>
            <a:ext cx="7772400" cy="864235"/>
          </a:xfrm>
          <a:custGeom>
            <a:avLst/>
            <a:gdLst/>
            <a:ahLst/>
            <a:cxnLst/>
            <a:rect l="l" t="t" r="r" b="b"/>
            <a:pathLst>
              <a:path w="7772400" h="864235">
                <a:moveTo>
                  <a:pt x="7772400" y="0"/>
                </a:moveTo>
                <a:lnTo>
                  <a:pt x="0" y="0"/>
                </a:lnTo>
                <a:lnTo>
                  <a:pt x="0" y="864107"/>
                </a:lnTo>
                <a:lnTo>
                  <a:pt x="7772400" y="864107"/>
                </a:lnTo>
                <a:lnTo>
                  <a:pt x="7772400" y="0"/>
                </a:lnTo>
                <a:close/>
              </a:path>
            </a:pathLst>
          </a:custGeom>
          <a:solidFill>
            <a:srgbClr val="F9D9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78509" y="35179"/>
            <a:ext cx="7220584" cy="787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pc="-25" dirty="0"/>
              <a:t>Гарантиране</a:t>
            </a:r>
            <a:r>
              <a:rPr spc="-5" dirty="0"/>
              <a:t> безопасността</a:t>
            </a:r>
            <a:r>
              <a:rPr spc="20" dirty="0"/>
              <a:t> </a:t>
            </a:r>
            <a:r>
              <a:rPr spc="-5" dirty="0"/>
              <a:t>на</a:t>
            </a:r>
            <a:r>
              <a:rPr spc="-20" dirty="0"/>
              <a:t> </a:t>
            </a:r>
            <a:r>
              <a:rPr spc="-15" dirty="0"/>
              <a:t>хранителните</a:t>
            </a:r>
            <a:r>
              <a:rPr spc="15" dirty="0"/>
              <a:t> </a:t>
            </a:r>
            <a:r>
              <a:rPr spc="-5" dirty="0"/>
              <a:t>и </a:t>
            </a:r>
            <a:r>
              <a:rPr spc="-535" dirty="0"/>
              <a:t> </a:t>
            </a:r>
            <a:r>
              <a:rPr spc="-20" dirty="0"/>
              <a:t>нехранителните</a:t>
            </a:r>
            <a:r>
              <a:rPr spc="40" dirty="0"/>
              <a:t> </a:t>
            </a:r>
            <a:r>
              <a:rPr spc="-25" dirty="0"/>
              <a:t>продукти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200" y="1078484"/>
            <a:ext cx="8484235" cy="1031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60960" algn="just">
              <a:lnSpc>
                <a:spcPct val="100000"/>
              </a:lnSpc>
              <a:spcBef>
                <a:spcPts val="95"/>
              </a:spcBef>
            </a:pPr>
            <a:r>
              <a:rPr sz="2200" spc="-5" dirty="0">
                <a:latin typeface="Cambria"/>
                <a:cs typeface="Cambria"/>
              </a:rPr>
              <a:t>Докато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b="1" spc="-10" dirty="0">
                <a:latin typeface="Cambria"/>
                <a:cs typeface="Cambria"/>
              </a:rPr>
              <a:t>нивото</a:t>
            </a:r>
            <a:r>
              <a:rPr sz="2200" b="1" spc="-5" dirty="0">
                <a:latin typeface="Cambria"/>
                <a:cs typeface="Cambria"/>
              </a:rPr>
              <a:t> на</a:t>
            </a:r>
            <a:r>
              <a:rPr sz="2200" b="1" dirty="0">
                <a:latin typeface="Cambria"/>
                <a:cs typeface="Cambria"/>
              </a:rPr>
              <a:t> </a:t>
            </a:r>
            <a:r>
              <a:rPr sz="2200" b="1" spc="-15" dirty="0">
                <a:latin typeface="Cambria"/>
                <a:cs typeface="Cambria"/>
              </a:rPr>
              <a:t>качеството</a:t>
            </a:r>
            <a:r>
              <a:rPr sz="2200" b="1" spc="-1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на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земеделските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продукти</a:t>
            </a:r>
            <a:r>
              <a:rPr sz="2200" spc="-5" dirty="0">
                <a:latin typeface="Cambria"/>
                <a:cs typeface="Cambria"/>
              </a:rPr>
              <a:t> </a:t>
            </a:r>
            <a:r>
              <a:rPr sz="2200" spc="-45" dirty="0">
                <a:latin typeface="Cambria"/>
                <a:cs typeface="Cambria"/>
              </a:rPr>
              <a:t>от </a:t>
            </a:r>
            <a:r>
              <a:rPr sz="2200" spc="-4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растителен и животински </a:t>
            </a:r>
            <a:r>
              <a:rPr sz="2200" spc="-15" dirty="0">
                <a:latin typeface="Cambria"/>
                <a:cs typeface="Cambria"/>
              </a:rPr>
              <a:t>произход</a:t>
            </a:r>
            <a:r>
              <a:rPr sz="2200" spc="450" dirty="0">
                <a:latin typeface="Cambria"/>
                <a:cs typeface="Cambria"/>
              </a:rPr>
              <a:t> </a:t>
            </a:r>
            <a:r>
              <a:rPr sz="2200" b="1" spc="-10" dirty="0">
                <a:latin typeface="Cambria"/>
                <a:cs typeface="Cambria"/>
              </a:rPr>
              <a:t>се детерминира </a:t>
            </a:r>
            <a:r>
              <a:rPr sz="2200" b="1" spc="-5" dirty="0">
                <a:latin typeface="Cambria"/>
                <a:cs typeface="Cambria"/>
              </a:rPr>
              <a:t>предимно </a:t>
            </a:r>
            <a:r>
              <a:rPr sz="2200" b="1" dirty="0">
                <a:latin typeface="Cambria"/>
                <a:cs typeface="Cambria"/>
              </a:rPr>
              <a:t> </a:t>
            </a:r>
            <a:r>
              <a:rPr sz="2200" b="1" spc="-10" dirty="0">
                <a:latin typeface="Cambria"/>
                <a:cs typeface="Cambria"/>
              </a:rPr>
              <a:t>от</a:t>
            </a:r>
            <a:r>
              <a:rPr sz="2200" b="1" spc="204" dirty="0">
                <a:latin typeface="Cambria"/>
                <a:cs typeface="Cambria"/>
              </a:rPr>
              <a:t> </a:t>
            </a:r>
            <a:r>
              <a:rPr sz="2200" b="1" spc="-10" dirty="0">
                <a:latin typeface="Cambria"/>
                <a:cs typeface="Cambria"/>
              </a:rPr>
              <a:t>пазарните</a:t>
            </a:r>
            <a:r>
              <a:rPr sz="2200" b="1" spc="204" dirty="0">
                <a:latin typeface="Cambria"/>
                <a:cs typeface="Cambria"/>
              </a:rPr>
              <a:t> </a:t>
            </a:r>
            <a:r>
              <a:rPr sz="2200" b="1" spc="-15" dirty="0">
                <a:latin typeface="Cambria"/>
                <a:cs typeface="Cambria"/>
              </a:rPr>
              <a:t>механизми,</a:t>
            </a:r>
            <a:r>
              <a:rPr sz="2200" b="1" spc="210" dirty="0">
                <a:latin typeface="Cambria"/>
                <a:cs typeface="Cambria"/>
              </a:rPr>
              <a:t> </a:t>
            </a:r>
            <a:r>
              <a:rPr sz="2200" b="1" spc="-10" dirty="0">
                <a:latin typeface="Cambria"/>
                <a:cs typeface="Cambria"/>
              </a:rPr>
              <a:t>гарантирането</a:t>
            </a:r>
            <a:r>
              <a:rPr sz="2200" b="1" spc="215" dirty="0">
                <a:latin typeface="Cambria"/>
                <a:cs typeface="Cambria"/>
              </a:rPr>
              <a:t> </a:t>
            </a:r>
            <a:r>
              <a:rPr sz="2200" b="1" spc="-5" dirty="0">
                <a:latin typeface="Cambria"/>
                <a:cs typeface="Cambria"/>
              </a:rPr>
              <a:t>на</a:t>
            </a:r>
            <a:r>
              <a:rPr sz="2200" b="1" spc="215" dirty="0">
                <a:latin typeface="Cambria"/>
                <a:cs typeface="Cambria"/>
              </a:rPr>
              <a:t> </a:t>
            </a:r>
            <a:r>
              <a:rPr sz="2200" b="1" spc="-5" dirty="0">
                <a:latin typeface="Cambria"/>
                <a:cs typeface="Cambria"/>
              </a:rPr>
              <a:t>безопасността</a:t>
            </a:r>
            <a:r>
              <a:rPr sz="2200" b="1" spc="215" dirty="0">
                <a:latin typeface="Cambria"/>
                <a:cs typeface="Cambria"/>
              </a:rPr>
              <a:t> </a:t>
            </a:r>
            <a:r>
              <a:rPr sz="2200" b="1" dirty="0">
                <a:latin typeface="Cambria"/>
                <a:cs typeface="Cambria"/>
              </a:rPr>
              <a:t>им</a:t>
            </a:r>
            <a:endParaRPr sz="2200">
              <a:latin typeface="Cambria"/>
              <a:cs typeface="Cambri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30200" y="2084019"/>
            <a:ext cx="171259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95934" algn="l"/>
              </a:tabLst>
            </a:pPr>
            <a:r>
              <a:rPr sz="2200" b="1" spc="-5" dirty="0">
                <a:latin typeface="Cambria"/>
                <a:cs typeface="Cambria"/>
              </a:rPr>
              <a:t>е	основна</a:t>
            </a:r>
            <a:endParaRPr sz="22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200" spc="-5" dirty="0">
                <a:latin typeface="Cambria"/>
                <a:cs typeface="Cambria"/>
              </a:rPr>
              <a:t>земеделието,</a:t>
            </a:r>
            <a:endParaRPr sz="2200">
              <a:latin typeface="Cambria"/>
              <a:cs typeface="Cambri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249170" y="2084019"/>
            <a:ext cx="108458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b="1" spc="-15" dirty="0">
                <a:latin typeface="Cambria"/>
                <a:cs typeface="Cambria"/>
              </a:rPr>
              <a:t>задача</a:t>
            </a:r>
            <a:endParaRPr sz="2200">
              <a:latin typeface="Cambria"/>
              <a:cs typeface="Cambria"/>
            </a:endParaRPr>
          </a:p>
          <a:p>
            <a:pPr marL="33655">
              <a:lnSpc>
                <a:spcPct val="100000"/>
              </a:lnSpc>
              <a:spcBef>
                <a:spcPts val="5"/>
              </a:spcBef>
            </a:pPr>
            <a:r>
              <a:rPr sz="2200" spc="-5" dirty="0">
                <a:latin typeface="Cambria"/>
                <a:cs typeface="Cambria"/>
              </a:rPr>
              <a:t>храните</a:t>
            </a:r>
            <a:endParaRPr sz="2200">
              <a:latin typeface="Cambria"/>
              <a:cs typeface="Cambri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490086" y="2084019"/>
            <a:ext cx="532193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670560" algn="l"/>
                <a:tab pos="2540635" algn="l"/>
                <a:tab pos="5007610" algn="l"/>
              </a:tabLst>
            </a:pPr>
            <a:r>
              <a:rPr sz="2200" b="1" spc="-15" dirty="0">
                <a:latin typeface="Cambria"/>
                <a:cs typeface="Cambria"/>
              </a:rPr>
              <a:t>н</a:t>
            </a:r>
            <a:r>
              <a:rPr sz="2200" b="1" spc="-5" dirty="0">
                <a:latin typeface="Cambria"/>
                <a:cs typeface="Cambria"/>
              </a:rPr>
              <a:t>а</a:t>
            </a:r>
            <a:r>
              <a:rPr sz="2200" b="1" dirty="0">
                <a:latin typeface="Cambria"/>
                <a:cs typeface="Cambria"/>
              </a:rPr>
              <a:t>	д</a:t>
            </a:r>
            <a:r>
              <a:rPr sz="2200" b="1" spc="-5" dirty="0">
                <a:latin typeface="Cambria"/>
                <a:cs typeface="Cambria"/>
              </a:rPr>
              <a:t>ъ</a:t>
            </a:r>
            <a:r>
              <a:rPr sz="2200" b="1" spc="-35" dirty="0">
                <a:latin typeface="Cambria"/>
                <a:cs typeface="Cambria"/>
              </a:rPr>
              <a:t>р</a:t>
            </a:r>
            <a:r>
              <a:rPr sz="2200" b="1" spc="-5" dirty="0">
                <a:latin typeface="Cambria"/>
                <a:cs typeface="Cambria"/>
              </a:rPr>
              <a:t>ж</a:t>
            </a:r>
            <a:r>
              <a:rPr sz="2200" b="1" dirty="0">
                <a:latin typeface="Cambria"/>
                <a:cs typeface="Cambria"/>
              </a:rPr>
              <a:t>а</a:t>
            </a:r>
            <a:r>
              <a:rPr sz="2200" b="1" spc="-5" dirty="0">
                <a:latin typeface="Cambria"/>
                <a:cs typeface="Cambria"/>
              </a:rPr>
              <a:t>ват</a:t>
            </a:r>
            <a:r>
              <a:rPr sz="2200" b="1" spc="-25" dirty="0">
                <a:latin typeface="Cambria"/>
                <a:cs typeface="Cambria"/>
              </a:rPr>
              <a:t>а</a:t>
            </a:r>
            <a:r>
              <a:rPr sz="2200" spc="-5" dirty="0">
                <a:latin typeface="Cambria"/>
                <a:cs typeface="Cambria"/>
              </a:rPr>
              <a:t>.</a:t>
            </a:r>
            <a:r>
              <a:rPr sz="2200" dirty="0">
                <a:latin typeface="Cambria"/>
                <a:cs typeface="Cambria"/>
              </a:rPr>
              <a:t>	</a:t>
            </a:r>
            <a:r>
              <a:rPr sz="2200" spc="-10" dirty="0">
                <a:latin typeface="Cambria"/>
                <a:cs typeface="Cambria"/>
              </a:rPr>
              <a:t>М</a:t>
            </a:r>
            <a:r>
              <a:rPr sz="2200" dirty="0">
                <a:latin typeface="Cambria"/>
                <a:cs typeface="Cambria"/>
              </a:rPr>
              <a:t>и</a:t>
            </a:r>
            <a:r>
              <a:rPr sz="2200" spc="-5" dirty="0">
                <a:latin typeface="Cambria"/>
                <a:cs typeface="Cambria"/>
              </a:rPr>
              <a:t>ни</a:t>
            </a:r>
            <a:r>
              <a:rPr sz="2200" dirty="0">
                <a:latin typeface="Cambria"/>
                <a:cs typeface="Cambria"/>
              </a:rPr>
              <a:t>с</a:t>
            </a:r>
            <a:r>
              <a:rPr sz="2200" spc="10" dirty="0">
                <a:latin typeface="Cambria"/>
                <a:cs typeface="Cambria"/>
              </a:rPr>
              <a:t>т</a:t>
            </a:r>
            <a:r>
              <a:rPr sz="2200" spc="-5" dirty="0">
                <a:latin typeface="Cambria"/>
                <a:cs typeface="Cambria"/>
              </a:rPr>
              <a:t>ерс</a:t>
            </a:r>
            <a:r>
              <a:rPr sz="2200" spc="15" dirty="0">
                <a:latin typeface="Cambria"/>
                <a:cs typeface="Cambria"/>
              </a:rPr>
              <a:t>т</a:t>
            </a:r>
            <a:r>
              <a:rPr sz="2200" spc="-5" dirty="0">
                <a:latin typeface="Cambria"/>
                <a:cs typeface="Cambria"/>
              </a:rPr>
              <a:t>в</a:t>
            </a:r>
            <a:r>
              <a:rPr sz="2200" spc="-40" dirty="0">
                <a:latin typeface="Cambria"/>
                <a:cs typeface="Cambria"/>
              </a:rPr>
              <a:t>о</a:t>
            </a:r>
            <a:r>
              <a:rPr sz="2200" spc="-5" dirty="0">
                <a:latin typeface="Cambria"/>
                <a:cs typeface="Cambria"/>
              </a:rPr>
              <a:t>то</a:t>
            </a:r>
            <a:r>
              <a:rPr sz="2200" dirty="0">
                <a:latin typeface="Cambria"/>
                <a:cs typeface="Cambria"/>
              </a:rPr>
              <a:t>	</a:t>
            </a:r>
            <a:r>
              <a:rPr sz="2200" spc="-5" dirty="0">
                <a:latin typeface="Cambria"/>
                <a:cs typeface="Cambria"/>
              </a:rPr>
              <a:t>на</a:t>
            </a:r>
            <a:endParaRPr sz="2200">
              <a:latin typeface="Cambria"/>
              <a:cs typeface="Cambria"/>
            </a:endParaRPr>
          </a:p>
          <a:p>
            <a:pPr marL="83820">
              <a:lnSpc>
                <a:spcPct val="100000"/>
              </a:lnSpc>
              <a:spcBef>
                <a:spcPts val="5"/>
              </a:spcBef>
              <a:tabLst>
                <a:tab pos="502920" algn="l"/>
                <a:tab pos="1631314" algn="l"/>
                <a:tab pos="2652395" algn="l"/>
                <a:tab pos="4217670" algn="l"/>
                <a:tab pos="5024120" algn="l"/>
              </a:tabLst>
            </a:pPr>
            <a:r>
              <a:rPr sz="2200" spc="-5" dirty="0">
                <a:latin typeface="Cambria"/>
                <a:cs typeface="Cambria"/>
              </a:rPr>
              <a:t>и	го</a:t>
            </a:r>
            <a:r>
              <a:rPr sz="2200" spc="5" dirty="0">
                <a:latin typeface="Cambria"/>
                <a:cs typeface="Cambria"/>
              </a:rPr>
              <a:t>р</a:t>
            </a:r>
            <a:r>
              <a:rPr sz="2200" spc="-5" dirty="0">
                <a:latin typeface="Cambria"/>
                <a:cs typeface="Cambria"/>
              </a:rPr>
              <a:t>ите</a:t>
            </a:r>
            <a:r>
              <a:rPr sz="2200" dirty="0">
                <a:latin typeface="Cambria"/>
                <a:cs typeface="Cambria"/>
              </a:rPr>
              <a:t>	</a:t>
            </a:r>
            <a:r>
              <a:rPr sz="2200" spc="-5" dirty="0">
                <a:latin typeface="Cambria"/>
                <a:cs typeface="Cambria"/>
              </a:rPr>
              <a:t>поема</a:t>
            </a:r>
            <a:r>
              <a:rPr sz="2200" dirty="0">
                <a:latin typeface="Cambria"/>
                <a:cs typeface="Cambria"/>
              </a:rPr>
              <a:t>	</a:t>
            </a:r>
            <a:r>
              <a:rPr sz="2200" spc="-5" dirty="0">
                <a:latin typeface="Cambria"/>
                <a:cs typeface="Cambria"/>
              </a:rPr>
              <a:t>о</a:t>
            </a:r>
            <a:r>
              <a:rPr sz="2200" spc="5" dirty="0">
                <a:latin typeface="Cambria"/>
                <a:cs typeface="Cambria"/>
              </a:rPr>
              <a:t>с</a:t>
            </a:r>
            <a:r>
              <a:rPr sz="2200" spc="-5" dirty="0">
                <a:latin typeface="Cambria"/>
                <a:cs typeface="Cambria"/>
              </a:rPr>
              <a:t>новна</a:t>
            </a:r>
            <a:r>
              <a:rPr sz="2200" dirty="0">
                <a:latin typeface="Cambria"/>
                <a:cs typeface="Cambria"/>
              </a:rPr>
              <a:t>т</a:t>
            </a:r>
            <a:r>
              <a:rPr sz="2200" spc="-5" dirty="0">
                <a:latin typeface="Cambria"/>
                <a:cs typeface="Cambria"/>
              </a:rPr>
              <a:t>а</a:t>
            </a:r>
            <a:r>
              <a:rPr sz="2200" dirty="0">
                <a:latin typeface="Cambria"/>
                <a:cs typeface="Cambria"/>
              </a:rPr>
              <a:t>	ч</a:t>
            </a:r>
            <a:r>
              <a:rPr sz="2200" spc="-10" dirty="0">
                <a:latin typeface="Cambria"/>
                <a:cs typeface="Cambria"/>
              </a:rPr>
              <a:t>ас</a:t>
            </a:r>
            <a:r>
              <a:rPr sz="2200" spc="-5" dirty="0">
                <a:latin typeface="Cambria"/>
                <a:cs typeface="Cambria"/>
              </a:rPr>
              <a:t>т</a:t>
            </a:r>
            <a:r>
              <a:rPr sz="2200" dirty="0">
                <a:latin typeface="Cambria"/>
                <a:cs typeface="Cambria"/>
              </a:rPr>
              <a:t>	</a:t>
            </a:r>
            <a:r>
              <a:rPr sz="2200" spc="-45" dirty="0">
                <a:latin typeface="Cambria"/>
                <a:cs typeface="Cambria"/>
              </a:rPr>
              <a:t>от</a:t>
            </a:r>
            <a:endParaRPr sz="2200">
              <a:latin typeface="Cambria"/>
              <a:cs typeface="Cambri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30200" y="2678328"/>
            <a:ext cx="8484235" cy="4171950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sz="2200" spc="-5" dirty="0">
                <a:latin typeface="Cambria"/>
                <a:cs typeface="Cambria"/>
              </a:rPr>
              <a:t>отговорностите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в</a:t>
            </a:r>
            <a:r>
              <a:rPr sz="2200" spc="-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това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отношение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чрез:</a:t>
            </a:r>
            <a:endParaRPr sz="2200">
              <a:latin typeface="Cambria"/>
              <a:cs typeface="Cambria"/>
            </a:endParaRPr>
          </a:p>
          <a:p>
            <a:pPr marL="287020" indent="-274955">
              <a:lnSpc>
                <a:spcPct val="100000"/>
              </a:lnSpc>
              <a:spcBef>
                <a:spcPts val="600"/>
              </a:spcBef>
              <a:buClr>
                <a:srgbClr val="D24717"/>
              </a:buClr>
              <a:buSzPct val="84090"/>
              <a:buFont typeface="Segoe UI Symbol"/>
              <a:buChar char="⚫"/>
              <a:tabLst>
                <a:tab pos="287020" algn="l"/>
                <a:tab pos="287655" algn="l"/>
              </a:tabLst>
            </a:pPr>
            <a:r>
              <a:rPr sz="2200" spc="-10" dirty="0">
                <a:latin typeface="Cambria"/>
                <a:cs typeface="Cambria"/>
              </a:rPr>
              <a:t>Закона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за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ветеринарно</a:t>
            </a:r>
            <a:r>
              <a:rPr sz="2200" spc="3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медицинската</a:t>
            </a:r>
            <a:r>
              <a:rPr sz="2200" spc="3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дейност;</a:t>
            </a:r>
            <a:endParaRPr sz="2200">
              <a:latin typeface="Cambria"/>
              <a:cs typeface="Cambria"/>
            </a:endParaRPr>
          </a:p>
          <a:p>
            <a:pPr marL="287020" indent="-274955">
              <a:lnSpc>
                <a:spcPct val="100000"/>
              </a:lnSpc>
              <a:spcBef>
                <a:spcPts val="600"/>
              </a:spcBef>
              <a:buClr>
                <a:srgbClr val="D24717"/>
              </a:buClr>
              <a:buSzPct val="84090"/>
              <a:buFont typeface="Segoe UI Symbol"/>
              <a:buChar char="⚫"/>
              <a:tabLst>
                <a:tab pos="287020" algn="l"/>
                <a:tab pos="287655" algn="l"/>
              </a:tabLst>
            </a:pPr>
            <a:r>
              <a:rPr sz="2200" spc="-10" dirty="0">
                <a:latin typeface="Cambria"/>
                <a:cs typeface="Cambria"/>
              </a:rPr>
              <a:t>Закона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за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животновъдството;</a:t>
            </a:r>
            <a:endParaRPr sz="2200">
              <a:latin typeface="Cambria"/>
              <a:cs typeface="Cambria"/>
            </a:endParaRPr>
          </a:p>
          <a:p>
            <a:pPr marL="287020" indent="-274955">
              <a:lnSpc>
                <a:spcPct val="100000"/>
              </a:lnSpc>
              <a:spcBef>
                <a:spcPts val="600"/>
              </a:spcBef>
              <a:buClr>
                <a:srgbClr val="D24717"/>
              </a:buClr>
              <a:buSzPct val="84090"/>
              <a:buFont typeface="Segoe UI Symbol"/>
              <a:buChar char="⚫"/>
              <a:tabLst>
                <a:tab pos="287020" algn="l"/>
                <a:tab pos="287655" algn="l"/>
              </a:tabLst>
            </a:pPr>
            <a:r>
              <a:rPr sz="2200" spc="-10" dirty="0">
                <a:latin typeface="Cambria"/>
                <a:cs typeface="Cambria"/>
              </a:rPr>
              <a:t>Закона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за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защита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на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растенията;</a:t>
            </a:r>
            <a:endParaRPr sz="2200">
              <a:latin typeface="Cambria"/>
              <a:cs typeface="Cambria"/>
            </a:endParaRPr>
          </a:p>
          <a:p>
            <a:pPr marL="287020" indent="-274955">
              <a:lnSpc>
                <a:spcPct val="100000"/>
              </a:lnSpc>
              <a:spcBef>
                <a:spcPts val="600"/>
              </a:spcBef>
              <a:buClr>
                <a:srgbClr val="D24717"/>
              </a:buClr>
              <a:buSzPct val="84090"/>
              <a:buFont typeface="Segoe UI Symbol"/>
              <a:buChar char="⚫"/>
              <a:tabLst>
                <a:tab pos="287020" algn="l"/>
                <a:tab pos="287655" algn="l"/>
              </a:tabLst>
            </a:pPr>
            <a:r>
              <a:rPr sz="2200" spc="-10" dirty="0">
                <a:latin typeface="Cambria"/>
                <a:cs typeface="Cambria"/>
              </a:rPr>
              <a:t>Закона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за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съхранение</a:t>
            </a:r>
            <a:r>
              <a:rPr sz="2200" spc="4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и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търговия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със</a:t>
            </a:r>
            <a:r>
              <a:rPr sz="2200" spc="2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зърно;</a:t>
            </a:r>
            <a:endParaRPr sz="2200">
              <a:latin typeface="Cambria"/>
              <a:cs typeface="Cambria"/>
            </a:endParaRPr>
          </a:p>
          <a:p>
            <a:pPr marL="287020" marR="5080" indent="-274955" algn="just">
              <a:lnSpc>
                <a:spcPct val="100000"/>
              </a:lnSpc>
              <a:spcBef>
                <a:spcPts val="600"/>
              </a:spcBef>
              <a:buClr>
                <a:srgbClr val="D24717"/>
              </a:buClr>
              <a:buSzPct val="84090"/>
              <a:buFont typeface="Segoe UI Symbol"/>
              <a:buChar char="⚫"/>
              <a:tabLst>
                <a:tab pos="287655" algn="l"/>
              </a:tabLst>
            </a:pPr>
            <a:r>
              <a:rPr sz="2200" spc="-5" dirty="0">
                <a:latin typeface="Cambria"/>
                <a:cs typeface="Cambria"/>
              </a:rPr>
              <a:t>Закона </a:t>
            </a:r>
            <a:r>
              <a:rPr sz="2200" dirty="0">
                <a:latin typeface="Cambria"/>
                <a:cs typeface="Cambria"/>
              </a:rPr>
              <a:t>за </a:t>
            </a:r>
            <a:r>
              <a:rPr sz="2200" spc="-5" dirty="0">
                <a:latin typeface="Cambria"/>
                <a:cs typeface="Cambria"/>
              </a:rPr>
              <a:t>храните и контролните органи </a:t>
            </a:r>
            <a:r>
              <a:rPr sz="2200" dirty="0">
                <a:latin typeface="Cambria"/>
                <a:cs typeface="Cambria"/>
              </a:rPr>
              <a:t>като: </a:t>
            </a:r>
            <a:r>
              <a:rPr sz="2200" spc="-5" dirty="0">
                <a:latin typeface="Cambria"/>
                <a:cs typeface="Cambria"/>
              </a:rPr>
              <a:t>Националната </a:t>
            </a:r>
            <a:r>
              <a:rPr sz="2200" dirty="0">
                <a:latin typeface="Cambria"/>
                <a:cs typeface="Cambria"/>
              </a:rPr>
              <a:t> ветеринарно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медицинска</a:t>
            </a:r>
            <a:r>
              <a:rPr sz="2200" dirty="0">
                <a:latin typeface="Cambria"/>
                <a:cs typeface="Cambria"/>
              </a:rPr>
              <a:t> служба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(НВМС),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която</a:t>
            </a:r>
            <a:r>
              <a:rPr sz="2200" spc="-5" dirty="0">
                <a:latin typeface="Cambria"/>
                <a:cs typeface="Cambria"/>
              </a:rPr>
              <a:t> осъществява 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държавен </a:t>
            </a:r>
            <a:r>
              <a:rPr sz="2200" dirty="0">
                <a:latin typeface="Cambria"/>
                <a:cs typeface="Cambria"/>
              </a:rPr>
              <a:t>ветеринарно-санитарен </a:t>
            </a:r>
            <a:r>
              <a:rPr sz="2200" spc="-5" dirty="0">
                <a:latin typeface="Cambria"/>
                <a:cs typeface="Cambria"/>
              </a:rPr>
              <a:t>контрол (ДВСК) </a:t>
            </a:r>
            <a:r>
              <a:rPr sz="2200" dirty="0">
                <a:latin typeface="Cambria"/>
                <a:cs typeface="Cambria"/>
              </a:rPr>
              <a:t>на </a:t>
            </a:r>
            <a:r>
              <a:rPr sz="2200" spc="-15" dirty="0">
                <a:latin typeface="Cambria"/>
                <a:cs typeface="Cambria"/>
              </a:rPr>
              <a:t>продукти </a:t>
            </a:r>
            <a:r>
              <a:rPr sz="2200" spc="-10" dirty="0">
                <a:latin typeface="Cambria"/>
                <a:cs typeface="Cambria"/>
              </a:rPr>
              <a:t> </a:t>
            </a:r>
            <a:r>
              <a:rPr sz="2200" spc="-25" dirty="0">
                <a:latin typeface="Cambria"/>
                <a:cs typeface="Cambria"/>
              </a:rPr>
              <a:t>от </a:t>
            </a:r>
            <a:r>
              <a:rPr sz="2200" spc="-5" dirty="0">
                <a:latin typeface="Cambria"/>
                <a:cs typeface="Cambria"/>
              </a:rPr>
              <a:t>животински </a:t>
            </a:r>
            <a:r>
              <a:rPr sz="2200" spc="-15" dirty="0">
                <a:latin typeface="Cambria"/>
                <a:cs typeface="Cambria"/>
              </a:rPr>
              <a:t>произход; </a:t>
            </a:r>
            <a:r>
              <a:rPr sz="2200" spc="-5" dirty="0">
                <a:latin typeface="Cambria"/>
                <a:cs typeface="Cambria"/>
              </a:rPr>
              <a:t>Националната </a:t>
            </a:r>
            <a:r>
              <a:rPr sz="2200" dirty="0">
                <a:latin typeface="Cambria"/>
                <a:cs typeface="Cambria"/>
              </a:rPr>
              <a:t>служба за </a:t>
            </a:r>
            <a:r>
              <a:rPr sz="2200" spc="-5" dirty="0">
                <a:latin typeface="Cambria"/>
                <a:cs typeface="Cambria"/>
              </a:rPr>
              <a:t>растителна 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защита</a:t>
            </a:r>
            <a:r>
              <a:rPr sz="2200" dirty="0">
                <a:latin typeface="Cambria"/>
                <a:cs typeface="Cambria"/>
              </a:rPr>
              <a:t> (НСРЗ),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осъществяваща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контрол</a:t>
            </a:r>
            <a:r>
              <a:rPr sz="2200" spc="-5" dirty="0">
                <a:latin typeface="Cambria"/>
                <a:cs typeface="Cambria"/>
              </a:rPr>
              <a:t> на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продукти</a:t>
            </a:r>
            <a:r>
              <a:rPr sz="2200" spc="-5" dirty="0">
                <a:latin typeface="Cambria"/>
                <a:cs typeface="Cambria"/>
              </a:rPr>
              <a:t> </a:t>
            </a:r>
            <a:r>
              <a:rPr sz="2200" spc="-35" dirty="0">
                <a:latin typeface="Cambria"/>
                <a:cs typeface="Cambria"/>
              </a:rPr>
              <a:t>от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растителен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15" dirty="0">
                <a:latin typeface="Cambria"/>
                <a:cs typeface="Cambria"/>
              </a:rPr>
              <a:t>произход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и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др.</a:t>
            </a:r>
            <a:endParaRPr sz="22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99160" y="44196"/>
            <a:ext cx="7772400" cy="864235"/>
          </a:xfrm>
          <a:custGeom>
            <a:avLst/>
            <a:gdLst/>
            <a:ahLst/>
            <a:cxnLst/>
            <a:rect l="l" t="t" r="r" b="b"/>
            <a:pathLst>
              <a:path w="7772400" h="864235">
                <a:moveTo>
                  <a:pt x="7772400" y="0"/>
                </a:moveTo>
                <a:lnTo>
                  <a:pt x="0" y="0"/>
                </a:lnTo>
                <a:lnTo>
                  <a:pt x="0" y="864107"/>
                </a:lnTo>
                <a:lnTo>
                  <a:pt x="7772400" y="864107"/>
                </a:lnTo>
                <a:lnTo>
                  <a:pt x="7772400" y="0"/>
                </a:lnTo>
                <a:close/>
              </a:path>
            </a:pathLst>
          </a:custGeom>
          <a:solidFill>
            <a:srgbClr val="F9D9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78509" y="35179"/>
            <a:ext cx="7220584" cy="787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pc="-25" dirty="0"/>
              <a:t>Гарантиране</a:t>
            </a:r>
            <a:r>
              <a:rPr spc="-5" dirty="0"/>
              <a:t> безопасността</a:t>
            </a:r>
            <a:r>
              <a:rPr spc="20" dirty="0"/>
              <a:t> </a:t>
            </a:r>
            <a:r>
              <a:rPr spc="-5" dirty="0"/>
              <a:t>на</a:t>
            </a:r>
            <a:r>
              <a:rPr spc="-20" dirty="0"/>
              <a:t> </a:t>
            </a:r>
            <a:r>
              <a:rPr spc="-15" dirty="0"/>
              <a:t>хранителните</a:t>
            </a:r>
            <a:r>
              <a:rPr spc="15" dirty="0"/>
              <a:t> </a:t>
            </a:r>
            <a:r>
              <a:rPr spc="-5" dirty="0"/>
              <a:t>и </a:t>
            </a:r>
            <a:r>
              <a:rPr spc="-535" dirty="0"/>
              <a:t> </a:t>
            </a:r>
            <a:r>
              <a:rPr spc="-20" dirty="0"/>
              <a:t>нехранителните</a:t>
            </a:r>
            <a:r>
              <a:rPr spc="40" dirty="0"/>
              <a:t> </a:t>
            </a:r>
            <a:r>
              <a:rPr spc="-25" dirty="0"/>
              <a:t>продукти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200" y="1078483"/>
            <a:ext cx="8486140" cy="38366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5"/>
              </a:spcBef>
            </a:pPr>
            <a:r>
              <a:rPr sz="2000" spc="-5" dirty="0">
                <a:latin typeface="Cambria"/>
                <a:cs typeface="Cambria"/>
              </a:rPr>
              <a:t>Нормативната </a:t>
            </a:r>
            <a:r>
              <a:rPr sz="2000" dirty="0">
                <a:latin typeface="Cambria"/>
                <a:cs typeface="Cambria"/>
              </a:rPr>
              <a:t>и </a:t>
            </a:r>
            <a:r>
              <a:rPr sz="2000" spc="-5" dirty="0">
                <a:latin typeface="Cambria"/>
                <a:cs typeface="Cambria"/>
              </a:rPr>
              <a:t>институционалната </a:t>
            </a:r>
            <a:r>
              <a:rPr sz="2000" dirty="0">
                <a:latin typeface="Cambria"/>
                <a:cs typeface="Cambria"/>
              </a:rPr>
              <a:t>база осигуряват </a:t>
            </a:r>
            <a:r>
              <a:rPr sz="2000" spc="-5" dirty="0">
                <a:latin typeface="Cambria"/>
                <a:cs typeface="Cambria"/>
              </a:rPr>
              <a:t>проследяемост </a:t>
            </a:r>
            <a:r>
              <a:rPr sz="2000" dirty="0">
                <a:latin typeface="Cambria"/>
                <a:cs typeface="Cambria"/>
              </a:rPr>
              <a:t>и 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b="1" spc="-10" dirty="0">
                <a:latin typeface="Cambria"/>
                <a:cs typeface="Cambria"/>
              </a:rPr>
              <a:t>контрол</a:t>
            </a:r>
            <a:r>
              <a:rPr sz="2000" b="1" spc="-5" dirty="0">
                <a:latin typeface="Cambria"/>
                <a:cs typeface="Cambria"/>
              </a:rPr>
              <a:t> чрез</a:t>
            </a:r>
            <a:r>
              <a:rPr sz="2000" b="1" dirty="0">
                <a:latin typeface="Cambria"/>
                <a:cs typeface="Cambria"/>
              </a:rPr>
              <a:t> </a:t>
            </a:r>
            <a:r>
              <a:rPr sz="2000" b="1" spc="-5" dirty="0">
                <a:latin typeface="Cambria"/>
                <a:cs typeface="Cambria"/>
              </a:rPr>
              <a:t>регистрация,</a:t>
            </a:r>
            <a:r>
              <a:rPr sz="2000" b="1" dirty="0">
                <a:latin typeface="Cambria"/>
                <a:cs typeface="Cambria"/>
              </a:rPr>
              <a:t> </a:t>
            </a:r>
            <a:r>
              <a:rPr sz="2000" b="1" spc="-10" dirty="0">
                <a:latin typeface="Cambria"/>
                <a:cs typeface="Cambria"/>
              </a:rPr>
              <a:t>категоризация</a:t>
            </a:r>
            <a:r>
              <a:rPr sz="2000" b="1" spc="-5" dirty="0">
                <a:latin typeface="Cambria"/>
                <a:cs typeface="Cambria"/>
              </a:rPr>
              <a:t> </a:t>
            </a:r>
            <a:r>
              <a:rPr sz="2000" b="1" dirty="0">
                <a:latin typeface="Cambria"/>
                <a:cs typeface="Cambria"/>
              </a:rPr>
              <a:t>и</a:t>
            </a:r>
            <a:r>
              <a:rPr sz="2000" b="1" spc="5" dirty="0">
                <a:latin typeface="Cambria"/>
                <a:cs typeface="Cambria"/>
              </a:rPr>
              <a:t> </a:t>
            </a:r>
            <a:r>
              <a:rPr sz="2000" b="1" spc="-15" dirty="0">
                <a:latin typeface="Cambria"/>
                <a:cs typeface="Cambria"/>
              </a:rPr>
              <a:t>удостоверяване </a:t>
            </a:r>
            <a:r>
              <a:rPr sz="2000" b="1" spc="-10" dirty="0">
                <a:latin typeface="Cambria"/>
                <a:cs typeface="Cambria"/>
              </a:rPr>
              <a:t> </a:t>
            </a:r>
            <a:r>
              <a:rPr sz="2000" b="1" spc="-20" dirty="0">
                <a:latin typeface="Cambria"/>
                <a:cs typeface="Cambria"/>
              </a:rPr>
              <a:t>произхода </a:t>
            </a:r>
            <a:r>
              <a:rPr sz="2000" b="1" spc="-10" dirty="0">
                <a:latin typeface="Cambria"/>
                <a:cs typeface="Cambria"/>
              </a:rPr>
              <a:t>на </a:t>
            </a:r>
            <a:r>
              <a:rPr sz="2000" b="1" spc="-5" dirty="0">
                <a:latin typeface="Cambria"/>
                <a:cs typeface="Cambria"/>
              </a:rPr>
              <a:t>земеделската </a:t>
            </a:r>
            <a:r>
              <a:rPr sz="2000" b="1" spc="-15" dirty="0">
                <a:latin typeface="Cambria"/>
                <a:cs typeface="Cambria"/>
              </a:rPr>
              <a:t>продукция </a:t>
            </a:r>
            <a:r>
              <a:rPr sz="2000" b="1" spc="-5" dirty="0">
                <a:latin typeface="Cambria"/>
                <a:cs typeface="Cambria"/>
              </a:rPr>
              <a:t>по цялата хранителна верига </a:t>
            </a:r>
            <a:r>
              <a:rPr sz="2000" b="1" spc="-430" dirty="0">
                <a:latin typeface="Cambria"/>
                <a:cs typeface="Cambria"/>
              </a:rPr>
              <a:t> </a:t>
            </a:r>
            <a:r>
              <a:rPr sz="2000" b="1" spc="-10" dirty="0">
                <a:latin typeface="Cambria"/>
                <a:cs typeface="Cambria"/>
              </a:rPr>
              <a:t>(производство</a:t>
            </a:r>
            <a:r>
              <a:rPr sz="2000" b="1" spc="-25" dirty="0">
                <a:latin typeface="Cambria"/>
                <a:cs typeface="Cambria"/>
              </a:rPr>
              <a:t> </a:t>
            </a:r>
            <a:r>
              <a:rPr sz="2000" b="1" spc="-5" dirty="0">
                <a:latin typeface="Cambria"/>
                <a:cs typeface="Cambria"/>
              </a:rPr>
              <a:t>на</a:t>
            </a:r>
            <a:r>
              <a:rPr sz="2000" b="1" spc="5" dirty="0">
                <a:latin typeface="Cambria"/>
                <a:cs typeface="Cambria"/>
              </a:rPr>
              <a:t> </a:t>
            </a:r>
            <a:r>
              <a:rPr sz="2000" b="1" spc="-5" dirty="0">
                <a:latin typeface="Cambria"/>
                <a:cs typeface="Cambria"/>
              </a:rPr>
              <a:t>земеделски</a:t>
            </a:r>
            <a:r>
              <a:rPr sz="2000" b="1" spc="-15" dirty="0">
                <a:latin typeface="Cambria"/>
                <a:cs typeface="Cambria"/>
              </a:rPr>
              <a:t> </a:t>
            </a:r>
            <a:r>
              <a:rPr sz="2000" b="1" dirty="0">
                <a:latin typeface="Cambria"/>
                <a:cs typeface="Cambria"/>
              </a:rPr>
              <a:t>суровини</a:t>
            </a:r>
            <a:r>
              <a:rPr sz="2000" b="1" spc="-5" dirty="0">
                <a:latin typeface="Cambria"/>
                <a:cs typeface="Cambria"/>
              </a:rPr>
              <a:t> </a:t>
            </a:r>
            <a:r>
              <a:rPr sz="2000" b="1" dirty="0">
                <a:latin typeface="Cambria"/>
                <a:cs typeface="Cambria"/>
              </a:rPr>
              <a:t>–</a:t>
            </a:r>
            <a:r>
              <a:rPr sz="2000" b="1" spc="-15" dirty="0">
                <a:latin typeface="Cambria"/>
                <a:cs typeface="Cambria"/>
              </a:rPr>
              <a:t> </a:t>
            </a:r>
            <a:r>
              <a:rPr sz="2000" b="1" spc="-5" dirty="0">
                <a:latin typeface="Cambria"/>
                <a:cs typeface="Cambria"/>
              </a:rPr>
              <a:t>преработка</a:t>
            </a:r>
            <a:r>
              <a:rPr sz="2000" b="1" spc="-10" dirty="0">
                <a:latin typeface="Cambria"/>
                <a:cs typeface="Cambria"/>
              </a:rPr>
              <a:t> </a:t>
            </a:r>
            <a:r>
              <a:rPr sz="2000" b="1" dirty="0">
                <a:latin typeface="Cambria"/>
                <a:cs typeface="Cambria"/>
              </a:rPr>
              <a:t>– </a:t>
            </a:r>
            <a:r>
              <a:rPr sz="2000" b="1" spc="-5" dirty="0">
                <a:latin typeface="Cambria"/>
                <a:cs typeface="Cambria"/>
              </a:rPr>
              <a:t>търговия).</a:t>
            </a:r>
            <a:endParaRPr sz="2000">
              <a:latin typeface="Cambria"/>
              <a:cs typeface="Cambria"/>
            </a:endParaRPr>
          </a:p>
          <a:p>
            <a:pPr marL="12700" marR="6985" algn="just">
              <a:lnSpc>
                <a:spcPct val="100000"/>
              </a:lnSpc>
              <a:spcBef>
                <a:spcPts val="600"/>
              </a:spcBef>
            </a:pPr>
            <a:r>
              <a:rPr sz="2000" spc="-5" dirty="0">
                <a:latin typeface="Cambria"/>
                <a:cs typeface="Cambria"/>
              </a:rPr>
              <a:t>Земеделските </a:t>
            </a:r>
            <a:r>
              <a:rPr sz="2000" spc="-10" dirty="0">
                <a:latin typeface="Cambria"/>
                <a:cs typeface="Cambria"/>
              </a:rPr>
              <a:t>производители </a:t>
            </a:r>
            <a:r>
              <a:rPr sz="2000" dirty="0">
                <a:latin typeface="Cambria"/>
                <a:cs typeface="Cambria"/>
              </a:rPr>
              <a:t>се регистрират в </a:t>
            </a:r>
            <a:r>
              <a:rPr sz="2000" spc="-5" dirty="0">
                <a:latin typeface="Cambria"/>
                <a:cs typeface="Cambria"/>
              </a:rPr>
              <a:t>областните </a:t>
            </a:r>
            <a:r>
              <a:rPr sz="2000" spc="-10" dirty="0">
                <a:latin typeface="Cambria"/>
                <a:cs typeface="Cambria"/>
              </a:rPr>
              <a:t>дирекции </a:t>
            </a:r>
            <a:r>
              <a:rPr sz="2000" dirty="0">
                <a:latin typeface="Cambria"/>
                <a:cs typeface="Cambria"/>
              </a:rPr>
              <a:t>по 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земеделие </a:t>
            </a:r>
            <a:r>
              <a:rPr sz="2000" dirty="0">
                <a:latin typeface="Cambria"/>
                <a:cs typeface="Cambria"/>
              </a:rPr>
              <a:t>и </a:t>
            </a:r>
            <a:r>
              <a:rPr sz="2000" spc="-5" dirty="0">
                <a:latin typeface="Cambria"/>
                <a:cs typeface="Cambria"/>
              </a:rPr>
              <a:t>гори </a:t>
            </a:r>
            <a:r>
              <a:rPr sz="2000" spc="-15" dirty="0">
                <a:latin typeface="Cambria"/>
                <a:cs typeface="Cambria"/>
              </a:rPr>
              <a:t>(ОДЗГ), </a:t>
            </a:r>
            <a:r>
              <a:rPr sz="2000" spc="-5" dirty="0">
                <a:latin typeface="Cambria"/>
                <a:cs typeface="Cambria"/>
              </a:rPr>
              <a:t>животновъдните ферми </a:t>
            </a:r>
            <a:r>
              <a:rPr sz="2000" dirty="0">
                <a:latin typeface="Cambria"/>
                <a:cs typeface="Cambria"/>
              </a:rPr>
              <a:t>се </a:t>
            </a:r>
            <a:r>
              <a:rPr sz="2000" spc="-5" dirty="0">
                <a:latin typeface="Cambria"/>
                <a:cs typeface="Cambria"/>
              </a:rPr>
              <a:t>категоризират </a:t>
            </a:r>
            <a:r>
              <a:rPr sz="2000" spc="-20" dirty="0">
                <a:latin typeface="Cambria"/>
                <a:cs typeface="Cambria"/>
              </a:rPr>
              <a:t>от </a:t>
            </a:r>
            <a:r>
              <a:rPr sz="2000" spc="-1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НВМС,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съхранението</a:t>
            </a:r>
            <a:r>
              <a:rPr sz="2000" dirty="0">
                <a:latin typeface="Cambria"/>
                <a:cs typeface="Cambria"/>
              </a:rPr>
              <a:t> и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търговията</a:t>
            </a:r>
            <a:r>
              <a:rPr sz="2000" dirty="0">
                <a:latin typeface="Cambria"/>
                <a:cs typeface="Cambria"/>
              </a:rPr>
              <a:t> със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зърно</a:t>
            </a:r>
            <a:r>
              <a:rPr sz="2000" dirty="0">
                <a:latin typeface="Cambria"/>
                <a:cs typeface="Cambria"/>
              </a:rPr>
              <a:t> се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контролират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20" dirty="0">
                <a:latin typeface="Cambria"/>
                <a:cs typeface="Cambria"/>
              </a:rPr>
              <a:t>от </a:t>
            </a:r>
            <a:r>
              <a:rPr sz="2000" spc="-1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Националната</a:t>
            </a:r>
            <a:r>
              <a:rPr sz="2000" spc="-4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служба по</a:t>
            </a:r>
            <a:r>
              <a:rPr sz="2000" spc="-5" dirty="0">
                <a:latin typeface="Cambria"/>
                <a:cs typeface="Cambria"/>
              </a:rPr>
              <a:t> зърното</a:t>
            </a:r>
            <a:r>
              <a:rPr sz="2000" spc="-1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и</a:t>
            </a:r>
            <a:r>
              <a:rPr sz="2000" spc="-1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фуражите</a:t>
            </a:r>
            <a:r>
              <a:rPr sz="2000" spc="-1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(НСЗФ)</a:t>
            </a:r>
            <a:r>
              <a:rPr sz="2000" spc="-3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и</a:t>
            </a:r>
            <a:r>
              <a:rPr sz="2000" spc="-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др.</a:t>
            </a:r>
            <a:endParaRPr sz="2000">
              <a:latin typeface="Cambria"/>
              <a:cs typeface="Cambria"/>
            </a:endParaRPr>
          </a:p>
          <a:p>
            <a:pPr marL="12700" marR="5080" algn="just">
              <a:lnSpc>
                <a:spcPct val="100000"/>
              </a:lnSpc>
              <a:spcBef>
                <a:spcPts val="605"/>
              </a:spcBef>
            </a:pPr>
            <a:r>
              <a:rPr sz="2000" dirty="0">
                <a:latin typeface="Cambria"/>
                <a:cs typeface="Cambria"/>
              </a:rPr>
              <a:t>За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гарантиране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на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проследяемостта</a:t>
            </a:r>
            <a:r>
              <a:rPr sz="2000" dirty="0">
                <a:latin typeface="Cambria"/>
                <a:cs typeface="Cambria"/>
              </a:rPr>
              <a:t> и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безопасността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b="1" spc="-5" dirty="0">
                <a:latin typeface="Cambria"/>
                <a:cs typeface="Cambria"/>
              </a:rPr>
              <a:t>на</a:t>
            </a:r>
            <a:r>
              <a:rPr sz="2000" b="1" dirty="0">
                <a:latin typeface="Cambria"/>
                <a:cs typeface="Cambria"/>
              </a:rPr>
              <a:t> </a:t>
            </a:r>
            <a:r>
              <a:rPr sz="2000" b="1" spc="-10" dirty="0">
                <a:latin typeface="Cambria"/>
                <a:cs typeface="Cambria"/>
              </a:rPr>
              <a:t>етикета</a:t>
            </a:r>
            <a:r>
              <a:rPr sz="2000" b="1" spc="-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на 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всички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фуражи </a:t>
            </a:r>
            <a:r>
              <a:rPr sz="2000" dirty="0">
                <a:latin typeface="Cambria"/>
                <a:cs typeface="Cambria"/>
              </a:rPr>
              <a:t>и </a:t>
            </a:r>
            <a:r>
              <a:rPr sz="2000" spc="-5" dirty="0">
                <a:latin typeface="Cambria"/>
                <a:cs typeface="Cambria"/>
              </a:rPr>
              <a:t>хранителни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10" dirty="0">
                <a:latin typeface="Cambria"/>
                <a:cs typeface="Cambria"/>
              </a:rPr>
              <a:t>продукти</a:t>
            </a:r>
            <a:r>
              <a:rPr sz="2000" spc="-5" dirty="0">
                <a:latin typeface="Cambria"/>
                <a:cs typeface="Cambria"/>
              </a:rPr>
              <a:t> задължително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трябва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b="1" dirty="0">
                <a:latin typeface="Cambria"/>
                <a:cs typeface="Cambria"/>
              </a:rPr>
              <a:t>да </a:t>
            </a:r>
            <a:r>
              <a:rPr sz="2000" b="1" spc="-5" dirty="0">
                <a:latin typeface="Cambria"/>
                <a:cs typeface="Cambria"/>
              </a:rPr>
              <a:t>има </a:t>
            </a:r>
            <a:r>
              <a:rPr sz="2000" b="1" dirty="0">
                <a:latin typeface="Cambria"/>
                <a:cs typeface="Cambria"/>
              </a:rPr>
              <a:t> информация</a:t>
            </a:r>
            <a:r>
              <a:rPr sz="2000" b="1" spc="5" dirty="0">
                <a:latin typeface="Cambria"/>
                <a:cs typeface="Cambria"/>
              </a:rPr>
              <a:t> </a:t>
            </a:r>
            <a:r>
              <a:rPr sz="2000" b="1" spc="-5" dirty="0">
                <a:latin typeface="Cambria"/>
                <a:cs typeface="Cambria"/>
              </a:rPr>
              <a:t>за</a:t>
            </a:r>
            <a:r>
              <a:rPr sz="2000" b="1" dirty="0">
                <a:latin typeface="Cambria"/>
                <a:cs typeface="Cambria"/>
              </a:rPr>
              <a:t> вида</a:t>
            </a:r>
            <a:r>
              <a:rPr sz="2000" b="1" spc="5" dirty="0">
                <a:latin typeface="Cambria"/>
                <a:cs typeface="Cambria"/>
              </a:rPr>
              <a:t> </a:t>
            </a:r>
            <a:r>
              <a:rPr sz="2000" b="1" dirty="0">
                <a:latin typeface="Cambria"/>
                <a:cs typeface="Cambria"/>
              </a:rPr>
              <a:t>и</a:t>
            </a:r>
            <a:r>
              <a:rPr sz="2000" b="1" spc="5" dirty="0">
                <a:latin typeface="Cambria"/>
                <a:cs typeface="Cambria"/>
              </a:rPr>
              <a:t> </a:t>
            </a:r>
            <a:r>
              <a:rPr sz="2000" b="1" dirty="0">
                <a:latin typeface="Cambria"/>
                <a:cs typeface="Cambria"/>
              </a:rPr>
              <a:t>състава</a:t>
            </a:r>
            <a:r>
              <a:rPr sz="2000" b="1" spc="5" dirty="0">
                <a:latin typeface="Cambria"/>
                <a:cs typeface="Cambria"/>
              </a:rPr>
              <a:t> </a:t>
            </a:r>
            <a:r>
              <a:rPr sz="2000" b="1" spc="-5" dirty="0">
                <a:latin typeface="Cambria"/>
                <a:cs typeface="Cambria"/>
              </a:rPr>
              <a:t>на</a:t>
            </a:r>
            <a:r>
              <a:rPr sz="2000" b="1" dirty="0">
                <a:latin typeface="Cambria"/>
                <a:cs typeface="Cambria"/>
              </a:rPr>
              <a:t> </a:t>
            </a:r>
            <a:r>
              <a:rPr sz="2000" b="1" spc="-10" dirty="0">
                <a:latin typeface="Cambria"/>
                <a:cs typeface="Cambria"/>
              </a:rPr>
              <a:t>продукта,</a:t>
            </a:r>
            <a:r>
              <a:rPr sz="2000" b="1" spc="-5" dirty="0">
                <a:latin typeface="Cambria"/>
                <a:cs typeface="Cambria"/>
              </a:rPr>
              <a:t> </a:t>
            </a:r>
            <a:r>
              <a:rPr sz="2000" b="1" spc="-15" dirty="0">
                <a:latin typeface="Cambria"/>
                <a:cs typeface="Cambria"/>
              </a:rPr>
              <a:t>производителя, </a:t>
            </a:r>
            <a:r>
              <a:rPr sz="2000" b="1" spc="-10" dirty="0">
                <a:latin typeface="Cambria"/>
                <a:cs typeface="Cambria"/>
              </a:rPr>
              <a:t> използваните</a:t>
            </a:r>
            <a:r>
              <a:rPr sz="2000" b="1" spc="105" dirty="0">
                <a:latin typeface="Cambria"/>
                <a:cs typeface="Cambria"/>
              </a:rPr>
              <a:t> </a:t>
            </a:r>
            <a:r>
              <a:rPr sz="2000" b="1" spc="-15" dirty="0">
                <a:latin typeface="Cambria"/>
                <a:cs typeface="Cambria"/>
              </a:rPr>
              <a:t>технологии</a:t>
            </a:r>
            <a:r>
              <a:rPr sz="2000" b="1" spc="114" dirty="0">
                <a:latin typeface="Cambria"/>
                <a:cs typeface="Cambria"/>
              </a:rPr>
              <a:t> </a:t>
            </a:r>
            <a:r>
              <a:rPr sz="2000" b="1" spc="-5" dirty="0">
                <a:latin typeface="Cambria"/>
                <a:cs typeface="Cambria"/>
              </a:rPr>
              <a:t>за</a:t>
            </a:r>
            <a:r>
              <a:rPr sz="2000" b="1" spc="110" dirty="0">
                <a:latin typeface="Cambria"/>
                <a:cs typeface="Cambria"/>
              </a:rPr>
              <a:t> </a:t>
            </a:r>
            <a:r>
              <a:rPr sz="2000" b="1" spc="-10" dirty="0">
                <a:latin typeface="Cambria"/>
                <a:cs typeface="Cambria"/>
              </a:rPr>
              <a:t>производство,</a:t>
            </a:r>
            <a:r>
              <a:rPr sz="2000" b="1" spc="114" dirty="0">
                <a:latin typeface="Cambria"/>
                <a:cs typeface="Cambria"/>
              </a:rPr>
              <a:t> </a:t>
            </a:r>
            <a:r>
              <a:rPr sz="2000" b="1" spc="-20" dirty="0">
                <a:latin typeface="Cambria"/>
                <a:cs typeface="Cambria"/>
              </a:rPr>
              <a:t>начините</a:t>
            </a:r>
            <a:r>
              <a:rPr sz="2000" b="1" spc="120" dirty="0">
                <a:latin typeface="Cambria"/>
                <a:cs typeface="Cambria"/>
              </a:rPr>
              <a:t> </a:t>
            </a:r>
            <a:r>
              <a:rPr sz="2000" b="1" spc="-5" dirty="0">
                <a:latin typeface="Cambria"/>
                <a:cs typeface="Cambria"/>
              </a:rPr>
              <a:t>за</a:t>
            </a:r>
            <a:r>
              <a:rPr sz="2000" b="1" spc="110" dirty="0">
                <a:latin typeface="Cambria"/>
                <a:cs typeface="Cambria"/>
              </a:rPr>
              <a:t> </a:t>
            </a:r>
            <a:r>
              <a:rPr sz="2000" b="1" dirty="0">
                <a:latin typeface="Cambria"/>
                <a:cs typeface="Cambria"/>
              </a:rPr>
              <a:t>съхранение</a:t>
            </a:r>
            <a:endParaRPr sz="2000">
              <a:latin typeface="Cambria"/>
              <a:cs typeface="Cambri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30200" y="5194172"/>
            <a:ext cx="793305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395220" algn="l"/>
                <a:tab pos="2834005" algn="l"/>
                <a:tab pos="4611370" algn="l"/>
                <a:tab pos="5480050" algn="l"/>
                <a:tab pos="6978015" algn="l"/>
              </a:tabLst>
            </a:pPr>
            <a:r>
              <a:rPr sz="2000" b="1" spc="-15" dirty="0">
                <a:latin typeface="Cambria"/>
                <a:cs typeface="Cambria"/>
              </a:rPr>
              <a:t>законодателната	</a:t>
            </a:r>
            <a:r>
              <a:rPr sz="2000" b="1" dirty="0">
                <a:latin typeface="Cambria"/>
                <a:cs typeface="Cambria"/>
              </a:rPr>
              <a:t>и	</a:t>
            </a:r>
            <a:r>
              <a:rPr sz="2000" b="1" spc="-5" dirty="0">
                <a:latin typeface="Cambria"/>
                <a:cs typeface="Cambria"/>
              </a:rPr>
              <a:t>нормативна	база</a:t>
            </a:r>
            <a:r>
              <a:rPr sz="2000" spc="-5" dirty="0">
                <a:latin typeface="Cambria"/>
                <a:cs typeface="Cambria"/>
              </a:rPr>
              <a:t>.	Етикетите	помагат</a:t>
            </a:r>
            <a:endParaRPr sz="2000">
              <a:latin typeface="Cambria"/>
              <a:cs typeface="Cambri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30200" y="4888813"/>
            <a:ext cx="8482965" cy="636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05"/>
              </a:spcBef>
              <a:tabLst>
                <a:tab pos="565150" algn="l"/>
                <a:tab pos="2849880" algn="l"/>
                <a:tab pos="3415665" algn="l"/>
                <a:tab pos="4507230" algn="l"/>
                <a:tab pos="6494780" algn="l"/>
                <a:tab pos="8181975" algn="l"/>
              </a:tabLst>
            </a:pPr>
            <a:r>
              <a:rPr sz="2000" b="1" dirty="0">
                <a:latin typeface="Cambria"/>
                <a:cs typeface="Cambria"/>
              </a:rPr>
              <a:t>и	</a:t>
            </a:r>
            <a:r>
              <a:rPr sz="2000" b="1" spc="-5" dirty="0">
                <a:latin typeface="Cambria"/>
                <a:cs typeface="Cambria"/>
              </a:rPr>
              <a:t>пр</a:t>
            </a:r>
            <a:r>
              <a:rPr sz="2000" b="1" spc="-10" dirty="0">
                <a:latin typeface="Cambria"/>
                <a:cs typeface="Cambria"/>
              </a:rPr>
              <a:t>и</a:t>
            </a:r>
            <a:r>
              <a:rPr sz="2000" b="1" spc="-25" dirty="0">
                <a:latin typeface="Cambria"/>
                <a:cs typeface="Cambria"/>
              </a:rPr>
              <a:t>г</a:t>
            </a:r>
            <a:r>
              <a:rPr sz="2000" b="1" spc="-15" dirty="0">
                <a:latin typeface="Cambria"/>
                <a:cs typeface="Cambria"/>
              </a:rPr>
              <a:t>о</a:t>
            </a:r>
            <a:r>
              <a:rPr sz="2000" b="1" spc="-55" dirty="0">
                <a:latin typeface="Cambria"/>
                <a:cs typeface="Cambria"/>
              </a:rPr>
              <a:t>т</a:t>
            </a:r>
            <a:r>
              <a:rPr sz="2000" b="1" spc="-5" dirty="0">
                <a:latin typeface="Cambria"/>
                <a:cs typeface="Cambria"/>
              </a:rPr>
              <a:t>ов</a:t>
            </a:r>
            <a:r>
              <a:rPr sz="2000" b="1" spc="-15" dirty="0">
                <a:latin typeface="Cambria"/>
                <a:cs typeface="Cambria"/>
              </a:rPr>
              <a:t>л</a:t>
            </a:r>
            <a:r>
              <a:rPr sz="2000" b="1" dirty="0">
                <a:latin typeface="Cambria"/>
                <a:cs typeface="Cambria"/>
              </a:rPr>
              <a:t>ен</a:t>
            </a:r>
            <a:r>
              <a:rPr sz="2000" b="1" spc="-10" dirty="0">
                <a:latin typeface="Cambria"/>
                <a:cs typeface="Cambria"/>
              </a:rPr>
              <a:t>и</a:t>
            </a:r>
            <a:r>
              <a:rPr sz="2000" b="1" dirty="0">
                <a:latin typeface="Cambria"/>
                <a:cs typeface="Cambria"/>
              </a:rPr>
              <a:t>е	и	д</a:t>
            </a:r>
            <a:r>
              <a:rPr sz="2000" b="1" spc="-35" dirty="0">
                <a:latin typeface="Cambria"/>
                <a:cs typeface="Cambria"/>
              </a:rPr>
              <a:t>р</a:t>
            </a:r>
            <a:r>
              <a:rPr sz="2000" b="1" dirty="0">
                <a:latin typeface="Cambria"/>
                <a:cs typeface="Cambria"/>
              </a:rPr>
              <a:t>у</a:t>
            </a:r>
            <a:r>
              <a:rPr sz="2000" b="1" spc="-35" dirty="0">
                <a:latin typeface="Cambria"/>
                <a:cs typeface="Cambria"/>
              </a:rPr>
              <a:t>г</a:t>
            </a:r>
            <a:r>
              <a:rPr sz="2000" b="1" dirty="0">
                <a:latin typeface="Cambria"/>
                <a:cs typeface="Cambria"/>
              </a:rPr>
              <a:t>а	</a:t>
            </a:r>
            <a:r>
              <a:rPr sz="2000" b="1" spc="-5" dirty="0">
                <a:latin typeface="Cambria"/>
                <a:cs typeface="Cambria"/>
              </a:rPr>
              <a:t>и</a:t>
            </a:r>
            <a:r>
              <a:rPr sz="2000" b="1" spc="-15" dirty="0">
                <a:latin typeface="Cambria"/>
                <a:cs typeface="Cambria"/>
              </a:rPr>
              <a:t>н</a:t>
            </a:r>
            <a:r>
              <a:rPr sz="2000" b="1" dirty="0">
                <a:latin typeface="Cambria"/>
                <a:cs typeface="Cambria"/>
              </a:rPr>
              <a:t>фор</a:t>
            </a:r>
            <a:r>
              <a:rPr sz="2000" b="1" spc="-10" dirty="0">
                <a:latin typeface="Cambria"/>
                <a:cs typeface="Cambria"/>
              </a:rPr>
              <a:t>м</a:t>
            </a:r>
            <a:r>
              <a:rPr sz="2000" b="1" dirty="0">
                <a:latin typeface="Cambria"/>
                <a:cs typeface="Cambria"/>
              </a:rPr>
              <a:t>а</a:t>
            </a:r>
            <a:r>
              <a:rPr sz="2000" b="1" spc="-10" dirty="0">
                <a:latin typeface="Cambria"/>
                <a:cs typeface="Cambria"/>
              </a:rPr>
              <a:t>ц</a:t>
            </a:r>
            <a:r>
              <a:rPr sz="2000" b="1" spc="-5" dirty="0">
                <a:latin typeface="Cambria"/>
                <a:cs typeface="Cambria"/>
              </a:rPr>
              <a:t>и</a:t>
            </a:r>
            <a:r>
              <a:rPr sz="2000" b="1" dirty="0">
                <a:latin typeface="Cambria"/>
                <a:cs typeface="Cambria"/>
              </a:rPr>
              <a:t>я	</a:t>
            </a:r>
            <a:r>
              <a:rPr sz="2000" b="1" spc="-5" dirty="0">
                <a:latin typeface="Cambria"/>
                <a:cs typeface="Cambria"/>
              </a:rPr>
              <a:t>из</a:t>
            </a:r>
            <a:r>
              <a:rPr sz="2000" b="1" spc="-15" dirty="0">
                <a:latin typeface="Cambria"/>
                <a:cs typeface="Cambria"/>
              </a:rPr>
              <a:t>и</a:t>
            </a:r>
            <a:r>
              <a:rPr sz="2000" b="1" dirty="0">
                <a:latin typeface="Cambria"/>
                <a:cs typeface="Cambria"/>
              </a:rPr>
              <a:t>скв</a:t>
            </a:r>
            <a:r>
              <a:rPr sz="2000" b="1" spc="-10" dirty="0">
                <a:latin typeface="Cambria"/>
                <a:cs typeface="Cambria"/>
              </a:rPr>
              <a:t>а</a:t>
            </a:r>
            <a:r>
              <a:rPr sz="2000" b="1" spc="-5" dirty="0">
                <a:latin typeface="Cambria"/>
                <a:cs typeface="Cambria"/>
              </a:rPr>
              <a:t>н</a:t>
            </a:r>
            <a:r>
              <a:rPr sz="2000" b="1" dirty="0">
                <a:latin typeface="Cambria"/>
                <a:cs typeface="Cambria"/>
              </a:rPr>
              <a:t>а	</a:t>
            </a:r>
            <a:r>
              <a:rPr sz="2000" b="1" spc="-15" dirty="0">
                <a:latin typeface="Cambria"/>
                <a:cs typeface="Cambria"/>
              </a:rPr>
              <a:t>от</a:t>
            </a:r>
            <a:endParaRPr sz="2000">
              <a:latin typeface="Cambria"/>
              <a:cs typeface="Cambria"/>
            </a:endParaRPr>
          </a:p>
          <a:p>
            <a:pPr marR="5080" algn="r">
              <a:lnSpc>
                <a:spcPct val="100000"/>
              </a:lnSpc>
            </a:pPr>
            <a:r>
              <a:rPr sz="2000" spc="-20" dirty="0">
                <a:latin typeface="Cambria"/>
                <a:cs typeface="Cambria"/>
              </a:rPr>
              <a:t>на</a:t>
            </a:r>
            <a:endParaRPr sz="2000">
              <a:latin typeface="Cambria"/>
              <a:cs typeface="Cambri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30200" y="5498998"/>
            <a:ext cx="8484870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000" spc="-5" dirty="0">
                <a:latin typeface="Cambria"/>
                <a:cs typeface="Cambria"/>
              </a:rPr>
              <a:t>потребителите да </a:t>
            </a:r>
            <a:r>
              <a:rPr sz="2000" dirty="0">
                <a:latin typeface="Cambria"/>
                <a:cs typeface="Cambria"/>
              </a:rPr>
              <a:t>се </a:t>
            </a:r>
            <a:r>
              <a:rPr sz="2000" spc="-5" dirty="0">
                <a:latin typeface="Cambria"/>
                <a:cs typeface="Cambria"/>
              </a:rPr>
              <a:t>ориентират </a:t>
            </a:r>
            <a:r>
              <a:rPr sz="2000" dirty="0">
                <a:latin typeface="Cambria"/>
                <a:cs typeface="Cambria"/>
              </a:rPr>
              <a:t>в </a:t>
            </a:r>
            <a:r>
              <a:rPr sz="2000" spc="-5" dirty="0">
                <a:latin typeface="Cambria"/>
                <a:cs typeface="Cambria"/>
              </a:rPr>
              <a:t>голямата </a:t>
            </a:r>
            <a:r>
              <a:rPr sz="2000" spc="-10" dirty="0">
                <a:latin typeface="Cambria"/>
                <a:cs typeface="Cambria"/>
              </a:rPr>
              <a:t>разнородност на качеството </a:t>
            </a:r>
            <a:r>
              <a:rPr sz="2000" spc="-43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на земеделската </a:t>
            </a:r>
            <a:r>
              <a:rPr sz="2000" spc="-10" dirty="0">
                <a:latin typeface="Cambria"/>
                <a:cs typeface="Cambria"/>
              </a:rPr>
              <a:t>продукция </a:t>
            </a:r>
            <a:r>
              <a:rPr sz="2000" dirty="0">
                <a:latin typeface="Cambria"/>
                <a:cs typeface="Cambria"/>
              </a:rPr>
              <a:t>– </a:t>
            </a:r>
            <a:r>
              <a:rPr sz="2000" spc="-5" dirty="0">
                <a:latin typeface="Cambria"/>
                <a:cs typeface="Cambria"/>
              </a:rPr>
              <a:t>генно </a:t>
            </a:r>
            <a:r>
              <a:rPr sz="2000" spc="-10" dirty="0">
                <a:latin typeface="Cambria"/>
                <a:cs typeface="Cambria"/>
              </a:rPr>
              <a:t>модифицирана, </a:t>
            </a:r>
            <a:r>
              <a:rPr sz="2000" spc="-5" dirty="0">
                <a:latin typeface="Cambria"/>
                <a:cs typeface="Cambria"/>
              </a:rPr>
              <a:t>био </a:t>
            </a:r>
            <a:r>
              <a:rPr sz="2000" dirty="0">
                <a:latin typeface="Cambria"/>
                <a:cs typeface="Cambria"/>
              </a:rPr>
              <a:t>и </a:t>
            </a:r>
            <a:r>
              <a:rPr sz="2000" spc="-5" dirty="0">
                <a:latin typeface="Cambria"/>
                <a:cs typeface="Cambria"/>
              </a:rPr>
              <a:t>др., </a:t>
            </a:r>
            <a:r>
              <a:rPr sz="2000" dirty="0">
                <a:latin typeface="Cambria"/>
                <a:cs typeface="Cambria"/>
              </a:rPr>
              <a:t>а </a:t>
            </a:r>
            <a:r>
              <a:rPr sz="2000" spc="-5" dirty="0">
                <a:latin typeface="Cambria"/>
                <a:cs typeface="Cambria"/>
              </a:rPr>
              <a:t>също </a:t>
            </a:r>
            <a:r>
              <a:rPr sz="2000" dirty="0">
                <a:latin typeface="Cambria"/>
                <a:cs typeface="Cambria"/>
              </a:rPr>
              <a:t>и 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градират</a:t>
            </a:r>
            <a:r>
              <a:rPr sz="2000" spc="-45" dirty="0">
                <a:latin typeface="Cambria"/>
                <a:cs typeface="Cambria"/>
              </a:rPr>
              <a:t> </a:t>
            </a:r>
            <a:r>
              <a:rPr sz="2000" spc="-10" dirty="0">
                <a:latin typeface="Cambria"/>
                <a:cs typeface="Cambria"/>
              </a:rPr>
              <a:t>качеството</a:t>
            </a:r>
            <a:r>
              <a:rPr sz="2000" spc="-2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й.</a:t>
            </a:r>
            <a:endParaRPr sz="20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99160" y="44196"/>
            <a:ext cx="7772400" cy="864235"/>
          </a:xfrm>
          <a:custGeom>
            <a:avLst/>
            <a:gdLst/>
            <a:ahLst/>
            <a:cxnLst/>
            <a:rect l="l" t="t" r="r" b="b"/>
            <a:pathLst>
              <a:path w="7772400" h="864235">
                <a:moveTo>
                  <a:pt x="7772400" y="0"/>
                </a:moveTo>
                <a:lnTo>
                  <a:pt x="0" y="0"/>
                </a:lnTo>
                <a:lnTo>
                  <a:pt x="0" y="864107"/>
                </a:lnTo>
                <a:lnTo>
                  <a:pt x="7772400" y="864107"/>
                </a:lnTo>
                <a:lnTo>
                  <a:pt x="7772400" y="0"/>
                </a:lnTo>
                <a:close/>
              </a:path>
            </a:pathLst>
          </a:custGeom>
          <a:solidFill>
            <a:srgbClr val="F9D9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78509" y="35179"/>
            <a:ext cx="7220584" cy="787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pc="-25" dirty="0"/>
              <a:t>Гарантиране</a:t>
            </a:r>
            <a:r>
              <a:rPr spc="-5" dirty="0"/>
              <a:t> безопасността</a:t>
            </a:r>
            <a:r>
              <a:rPr spc="20" dirty="0"/>
              <a:t> </a:t>
            </a:r>
            <a:r>
              <a:rPr spc="-5" dirty="0"/>
              <a:t>на</a:t>
            </a:r>
            <a:r>
              <a:rPr spc="-20" dirty="0"/>
              <a:t> </a:t>
            </a:r>
            <a:r>
              <a:rPr spc="-15" dirty="0"/>
              <a:t>хранителните</a:t>
            </a:r>
            <a:r>
              <a:rPr spc="15" dirty="0"/>
              <a:t> </a:t>
            </a:r>
            <a:r>
              <a:rPr spc="-5" dirty="0"/>
              <a:t>и </a:t>
            </a:r>
            <a:r>
              <a:rPr spc="-535" dirty="0"/>
              <a:t> </a:t>
            </a:r>
            <a:r>
              <a:rPr spc="-20" dirty="0"/>
              <a:t>нехранителните</a:t>
            </a:r>
            <a:r>
              <a:rPr spc="40" dirty="0"/>
              <a:t> </a:t>
            </a:r>
            <a:r>
              <a:rPr spc="-25" dirty="0"/>
              <a:t>продукти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200" y="1078484"/>
            <a:ext cx="8485505" cy="493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spc="-20" dirty="0">
                <a:latin typeface="Cambria"/>
                <a:cs typeface="Cambria"/>
              </a:rPr>
              <a:t>Гарант </a:t>
            </a:r>
            <a:r>
              <a:rPr sz="2400" dirty="0">
                <a:latin typeface="Cambria"/>
                <a:cs typeface="Cambria"/>
              </a:rPr>
              <a:t>за </a:t>
            </a:r>
            <a:r>
              <a:rPr sz="2400" spc="-10" dirty="0">
                <a:latin typeface="Cambria"/>
                <a:cs typeface="Cambria"/>
              </a:rPr>
              <a:t>качество </a:t>
            </a:r>
            <a:r>
              <a:rPr sz="2400" dirty="0">
                <a:latin typeface="Cambria"/>
                <a:cs typeface="Cambria"/>
              </a:rPr>
              <a:t>е </a:t>
            </a:r>
            <a:r>
              <a:rPr sz="2400" spc="-10" dirty="0">
                <a:latin typeface="Cambria"/>
                <a:cs typeface="Cambria"/>
              </a:rPr>
              <a:t>сертифицирането, </a:t>
            </a:r>
            <a:r>
              <a:rPr sz="2400" spc="-5" dirty="0">
                <a:latin typeface="Cambria"/>
                <a:cs typeface="Cambria"/>
              </a:rPr>
              <a:t>което </a:t>
            </a:r>
            <a:r>
              <a:rPr sz="2400" spc="-10" dirty="0">
                <a:latin typeface="Cambria"/>
                <a:cs typeface="Cambria"/>
              </a:rPr>
              <a:t>удостоверява, </a:t>
            </a:r>
            <a:r>
              <a:rPr sz="2400" spc="-5" dirty="0">
                <a:latin typeface="Cambria"/>
                <a:cs typeface="Cambria"/>
              </a:rPr>
              <a:t> че</a:t>
            </a:r>
            <a:r>
              <a:rPr sz="2400" dirty="0">
                <a:latin typeface="Cambria"/>
                <a:cs typeface="Cambria"/>
              </a:rPr>
              <a:t> даден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земеделски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продукт</a:t>
            </a:r>
            <a:r>
              <a:rPr sz="2400" spc="-5" dirty="0">
                <a:latin typeface="Cambria"/>
                <a:cs typeface="Cambria"/>
              </a:rPr>
              <a:t> отговаря</a:t>
            </a:r>
            <a:r>
              <a:rPr sz="2400" dirty="0">
                <a:latin typeface="Cambria"/>
                <a:cs typeface="Cambria"/>
              </a:rPr>
              <a:t> на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определени 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стандарти</a:t>
            </a:r>
            <a:r>
              <a:rPr sz="2400" dirty="0">
                <a:latin typeface="Cambria"/>
                <a:cs typeface="Cambria"/>
              </a:rPr>
              <a:t> за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производство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органична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или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друга 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продукция,</a:t>
            </a:r>
            <a:r>
              <a:rPr sz="2400" spc="-5" dirty="0">
                <a:latin typeface="Cambria"/>
                <a:cs typeface="Cambria"/>
              </a:rPr>
              <a:t> тъй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като</a:t>
            </a:r>
            <a:r>
              <a:rPr sz="2400" dirty="0">
                <a:latin typeface="Cambria"/>
                <a:cs typeface="Cambria"/>
              </a:rPr>
              <a:t> е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подлаган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редовни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проверки 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20" dirty="0">
                <a:latin typeface="Cambria"/>
                <a:cs typeface="Cambria"/>
              </a:rPr>
              <a:t>съгласно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Закона</a:t>
            </a:r>
            <a:r>
              <a:rPr sz="2400" dirty="0">
                <a:latin typeface="Cambria"/>
                <a:cs typeface="Cambria"/>
              </a:rPr>
              <a:t> за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прилагане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Общите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организации</a:t>
            </a:r>
            <a:r>
              <a:rPr sz="2400" dirty="0">
                <a:latin typeface="Cambria"/>
                <a:cs typeface="Cambria"/>
              </a:rPr>
              <a:t> на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пазарите</a:t>
            </a:r>
            <a:r>
              <a:rPr sz="2400" dirty="0">
                <a:latin typeface="Cambria"/>
                <a:cs typeface="Cambria"/>
              </a:rPr>
              <a:t> на </a:t>
            </a:r>
            <a:r>
              <a:rPr sz="2400" spc="-5" dirty="0">
                <a:latin typeface="Cambria"/>
                <a:cs typeface="Cambria"/>
              </a:rPr>
              <a:t>земеделски</a:t>
            </a:r>
            <a:r>
              <a:rPr sz="2400" spc="-15" dirty="0">
                <a:latin typeface="Cambria"/>
                <a:cs typeface="Cambria"/>
              </a:rPr>
              <a:t> продукти</a:t>
            </a:r>
            <a:r>
              <a:rPr sz="2400" dirty="0">
                <a:latin typeface="Cambria"/>
                <a:cs typeface="Cambria"/>
              </a:rPr>
              <a:t> на ЕС.</a:t>
            </a:r>
            <a:endParaRPr sz="2400">
              <a:latin typeface="Cambria"/>
              <a:cs typeface="Cambria"/>
            </a:endParaRPr>
          </a:p>
          <a:p>
            <a:pPr marL="12700" marR="6985" algn="just">
              <a:lnSpc>
                <a:spcPct val="100000"/>
              </a:lnSpc>
              <a:spcBef>
                <a:spcPts val="600"/>
              </a:spcBef>
            </a:pPr>
            <a:r>
              <a:rPr sz="2400" spc="-5" dirty="0">
                <a:latin typeface="Cambria"/>
                <a:cs typeface="Cambria"/>
              </a:rPr>
              <a:t>Сертифицирането </a:t>
            </a:r>
            <a:r>
              <a:rPr sz="2400" dirty="0">
                <a:latin typeface="Cambria"/>
                <a:cs typeface="Cambria"/>
              </a:rPr>
              <a:t>е процедура, </a:t>
            </a:r>
            <a:r>
              <a:rPr sz="2400" spc="-5" dirty="0">
                <a:latin typeface="Cambria"/>
                <a:cs typeface="Cambria"/>
              </a:rPr>
              <a:t>при </a:t>
            </a:r>
            <a:r>
              <a:rPr sz="2400" spc="-10" dirty="0">
                <a:latin typeface="Cambria"/>
                <a:cs typeface="Cambria"/>
              </a:rPr>
              <a:t>която </a:t>
            </a:r>
            <a:r>
              <a:rPr sz="2400" spc="-5" dirty="0">
                <a:latin typeface="Cambria"/>
                <a:cs typeface="Cambria"/>
              </a:rPr>
              <a:t>независим орган </a:t>
            </a:r>
            <a:r>
              <a:rPr sz="2400" dirty="0">
                <a:latin typeface="Cambria"/>
                <a:cs typeface="Cambria"/>
              </a:rPr>
              <a:t> оценява </a:t>
            </a:r>
            <a:r>
              <a:rPr sz="2400" spc="-5" dirty="0">
                <a:latin typeface="Cambria"/>
                <a:cs typeface="Cambria"/>
              </a:rPr>
              <a:t>стопанството </a:t>
            </a:r>
            <a:r>
              <a:rPr sz="2400" dirty="0">
                <a:latin typeface="Cambria"/>
                <a:cs typeface="Cambria"/>
              </a:rPr>
              <a:t>и гарантира писмено, </a:t>
            </a:r>
            <a:r>
              <a:rPr sz="2400" spc="-5" dirty="0">
                <a:latin typeface="Cambria"/>
                <a:cs typeface="Cambria"/>
              </a:rPr>
              <a:t>че са спазени </a:t>
            </a:r>
            <a:r>
              <a:rPr sz="2400" dirty="0">
                <a:latin typeface="Cambria"/>
                <a:cs typeface="Cambria"/>
              </a:rPr>
              <a:t> изискванията</a:t>
            </a:r>
            <a:r>
              <a:rPr sz="2400" spc="-3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 </a:t>
            </a:r>
            <a:r>
              <a:rPr sz="2400" spc="-5" dirty="0">
                <a:latin typeface="Cambria"/>
                <a:cs typeface="Cambria"/>
              </a:rPr>
              <a:t>определени стандарти.</a:t>
            </a:r>
            <a:endParaRPr sz="2400">
              <a:latin typeface="Cambria"/>
              <a:cs typeface="Cambria"/>
            </a:endParaRPr>
          </a:p>
          <a:p>
            <a:pPr marL="12700" marR="5715" algn="just">
              <a:lnSpc>
                <a:spcPct val="100000"/>
              </a:lnSpc>
              <a:spcBef>
                <a:spcPts val="605"/>
              </a:spcBef>
              <a:tabLst>
                <a:tab pos="3449320" algn="l"/>
                <a:tab pos="5702300" algn="l"/>
                <a:tab pos="8278495" algn="l"/>
              </a:tabLst>
            </a:pPr>
            <a:r>
              <a:rPr sz="2400" b="1" spc="-10" dirty="0">
                <a:latin typeface="Cambria"/>
                <a:cs typeface="Cambria"/>
              </a:rPr>
              <a:t>С</a:t>
            </a:r>
            <a:r>
              <a:rPr sz="2400" b="1" dirty="0">
                <a:latin typeface="Cambria"/>
                <a:cs typeface="Cambria"/>
              </a:rPr>
              <a:t>е</a:t>
            </a:r>
            <a:r>
              <a:rPr sz="2400" b="1" spc="-20" dirty="0">
                <a:latin typeface="Cambria"/>
                <a:cs typeface="Cambria"/>
              </a:rPr>
              <a:t>р</a:t>
            </a:r>
            <a:r>
              <a:rPr sz="2400" b="1" dirty="0">
                <a:latin typeface="Cambria"/>
                <a:cs typeface="Cambria"/>
              </a:rPr>
              <a:t>тифи</a:t>
            </a:r>
            <a:r>
              <a:rPr sz="2400" b="1" spc="5" dirty="0">
                <a:latin typeface="Cambria"/>
                <a:cs typeface="Cambria"/>
              </a:rPr>
              <a:t>ц</a:t>
            </a:r>
            <a:r>
              <a:rPr sz="2400" b="1" spc="-5" dirty="0">
                <a:latin typeface="Cambria"/>
                <a:cs typeface="Cambria"/>
              </a:rPr>
              <a:t>иран</a:t>
            </a:r>
            <a:r>
              <a:rPr sz="2400" b="1" spc="10" dirty="0">
                <a:latin typeface="Cambria"/>
                <a:cs typeface="Cambria"/>
              </a:rPr>
              <a:t>е</a:t>
            </a:r>
            <a:r>
              <a:rPr sz="2400" b="1" spc="-55" dirty="0">
                <a:latin typeface="Cambria"/>
                <a:cs typeface="Cambria"/>
              </a:rPr>
              <a:t>т</a:t>
            </a:r>
            <a:r>
              <a:rPr sz="2400" b="1" dirty="0">
                <a:latin typeface="Cambria"/>
                <a:cs typeface="Cambria"/>
              </a:rPr>
              <a:t>о	</a:t>
            </a:r>
            <a:r>
              <a:rPr sz="2400" b="1" spc="-5" dirty="0">
                <a:latin typeface="Cambria"/>
                <a:cs typeface="Cambria"/>
              </a:rPr>
              <a:t>осигу</a:t>
            </a:r>
            <a:r>
              <a:rPr sz="2400" b="1" spc="-10" dirty="0">
                <a:latin typeface="Cambria"/>
                <a:cs typeface="Cambria"/>
              </a:rPr>
              <a:t>р</a:t>
            </a:r>
            <a:r>
              <a:rPr sz="2400" b="1" dirty="0">
                <a:latin typeface="Cambria"/>
                <a:cs typeface="Cambria"/>
              </a:rPr>
              <a:t>ява	</a:t>
            </a:r>
            <a:r>
              <a:rPr sz="2400" b="1" spc="-5" dirty="0">
                <a:latin typeface="Cambria"/>
                <a:cs typeface="Cambria"/>
              </a:rPr>
              <a:t>по</a:t>
            </a:r>
            <a:r>
              <a:rPr sz="2400" b="1" spc="5" dirty="0">
                <a:latin typeface="Cambria"/>
                <a:cs typeface="Cambria"/>
              </a:rPr>
              <a:t>с</a:t>
            </a:r>
            <a:r>
              <a:rPr sz="2400" b="1" spc="-15" dirty="0">
                <a:latin typeface="Cambria"/>
                <a:cs typeface="Cambria"/>
              </a:rPr>
              <a:t>т</a:t>
            </a:r>
            <a:r>
              <a:rPr sz="2400" b="1" spc="-5" dirty="0">
                <a:latin typeface="Cambria"/>
                <a:cs typeface="Cambria"/>
              </a:rPr>
              <a:t>и</a:t>
            </a:r>
            <a:r>
              <a:rPr sz="2400" b="1" spc="-50" dirty="0">
                <a:latin typeface="Cambria"/>
                <a:cs typeface="Cambria"/>
              </a:rPr>
              <a:t>г</a:t>
            </a:r>
            <a:r>
              <a:rPr sz="2400" b="1" spc="-5" dirty="0">
                <a:latin typeface="Cambria"/>
                <a:cs typeface="Cambria"/>
              </a:rPr>
              <a:t>а</a:t>
            </a:r>
            <a:r>
              <a:rPr sz="2400" b="1" spc="15" dirty="0">
                <a:latin typeface="Cambria"/>
                <a:cs typeface="Cambria"/>
              </a:rPr>
              <a:t>н</a:t>
            </a:r>
            <a:r>
              <a:rPr sz="2400" b="1" dirty="0">
                <a:latin typeface="Cambria"/>
                <a:cs typeface="Cambria"/>
              </a:rPr>
              <a:t>е</a:t>
            </a:r>
            <a:r>
              <a:rPr sz="2400" b="1" spc="-50" dirty="0">
                <a:latin typeface="Cambria"/>
                <a:cs typeface="Cambria"/>
              </a:rPr>
              <a:t>т</a:t>
            </a:r>
            <a:r>
              <a:rPr sz="2400" b="1" dirty="0">
                <a:latin typeface="Cambria"/>
                <a:cs typeface="Cambria"/>
              </a:rPr>
              <a:t>о	и  </a:t>
            </a:r>
            <a:r>
              <a:rPr sz="2400" b="1" spc="-20" dirty="0">
                <a:latin typeface="Cambria"/>
                <a:cs typeface="Cambria"/>
              </a:rPr>
              <a:t>поддържането</a:t>
            </a:r>
            <a:r>
              <a:rPr sz="2400" b="1" spc="-15" dirty="0">
                <a:latin typeface="Cambria"/>
                <a:cs typeface="Cambria"/>
              </a:rPr>
              <a:t> </a:t>
            </a:r>
            <a:r>
              <a:rPr sz="2400" b="1" dirty="0">
                <a:latin typeface="Cambria"/>
                <a:cs typeface="Cambria"/>
              </a:rPr>
              <a:t>на</a:t>
            </a:r>
            <a:r>
              <a:rPr sz="2400" b="1" spc="5" dirty="0">
                <a:latin typeface="Cambria"/>
                <a:cs typeface="Cambria"/>
              </a:rPr>
              <a:t> </a:t>
            </a:r>
            <a:r>
              <a:rPr sz="2400" b="1" spc="-15" dirty="0">
                <a:latin typeface="Cambria"/>
                <a:cs typeface="Cambria"/>
              </a:rPr>
              <a:t>исканото</a:t>
            </a:r>
            <a:r>
              <a:rPr sz="2400" b="1" spc="-10" dirty="0">
                <a:latin typeface="Cambria"/>
                <a:cs typeface="Cambria"/>
              </a:rPr>
              <a:t> </a:t>
            </a:r>
            <a:r>
              <a:rPr sz="2400" b="1" spc="-15" dirty="0">
                <a:latin typeface="Cambria"/>
                <a:cs typeface="Cambria"/>
              </a:rPr>
              <a:t>качество,</a:t>
            </a:r>
            <a:r>
              <a:rPr sz="2400" b="1" spc="495" dirty="0">
                <a:latin typeface="Cambria"/>
                <a:cs typeface="Cambria"/>
              </a:rPr>
              <a:t> </a:t>
            </a:r>
            <a:r>
              <a:rPr sz="2400" b="1" spc="-15" dirty="0">
                <a:latin typeface="Cambria"/>
                <a:cs typeface="Cambria"/>
              </a:rPr>
              <a:t>удовлетворяване </a:t>
            </a:r>
            <a:r>
              <a:rPr sz="2400" b="1" spc="-10" dirty="0">
                <a:latin typeface="Cambria"/>
                <a:cs typeface="Cambria"/>
              </a:rPr>
              <a:t> </a:t>
            </a:r>
            <a:r>
              <a:rPr sz="2400" b="1" dirty="0">
                <a:latin typeface="Cambria"/>
                <a:cs typeface="Cambria"/>
              </a:rPr>
              <a:t>на</a:t>
            </a:r>
            <a:r>
              <a:rPr sz="2400" b="1" spc="5" dirty="0">
                <a:latin typeface="Cambria"/>
                <a:cs typeface="Cambria"/>
              </a:rPr>
              <a:t> </a:t>
            </a:r>
            <a:r>
              <a:rPr sz="2400" b="1" spc="-10" dirty="0">
                <a:latin typeface="Cambria"/>
                <a:cs typeface="Cambria"/>
              </a:rPr>
              <a:t>потребителите</a:t>
            </a:r>
            <a:r>
              <a:rPr sz="2400" b="1" spc="-5" dirty="0">
                <a:latin typeface="Cambria"/>
                <a:cs typeface="Cambria"/>
              </a:rPr>
              <a:t> </a:t>
            </a:r>
            <a:r>
              <a:rPr sz="2400" b="1" dirty="0">
                <a:latin typeface="Cambria"/>
                <a:cs typeface="Cambria"/>
              </a:rPr>
              <a:t>и</a:t>
            </a:r>
            <a:r>
              <a:rPr sz="2400" b="1" spc="5" dirty="0">
                <a:latin typeface="Cambria"/>
                <a:cs typeface="Cambria"/>
              </a:rPr>
              <a:t> </a:t>
            </a:r>
            <a:r>
              <a:rPr sz="2400" b="1" spc="-20" dirty="0">
                <a:latin typeface="Cambria"/>
                <a:cs typeface="Cambria"/>
              </a:rPr>
              <a:t>подобряване</a:t>
            </a:r>
            <a:r>
              <a:rPr sz="2400" b="1" spc="-15" dirty="0">
                <a:latin typeface="Cambria"/>
                <a:cs typeface="Cambria"/>
              </a:rPr>
              <a:t> </a:t>
            </a:r>
            <a:r>
              <a:rPr sz="2400" b="1" spc="5" dirty="0">
                <a:latin typeface="Cambria"/>
                <a:cs typeface="Cambria"/>
              </a:rPr>
              <a:t>на</a:t>
            </a:r>
            <a:r>
              <a:rPr sz="2400" b="1" spc="10" dirty="0">
                <a:latin typeface="Cambria"/>
                <a:cs typeface="Cambria"/>
              </a:rPr>
              <a:t> </a:t>
            </a:r>
            <a:r>
              <a:rPr sz="2400" b="1" spc="-10" dirty="0">
                <a:latin typeface="Cambria"/>
                <a:cs typeface="Cambria"/>
              </a:rPr>
              <a:t>конкурентните </a:t>
            </a:r>
            <a:r>
              <a:rPr sz="2400" b="1" spc="-5" dirty="0">
                <a:latin typeface="Cambria"/>
                <a:cs typeface="Cambria"/>
              </a:rPr>
              <a:t> позиции.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4400" y="274320"/>
            <a:ext cx="7772400" cy="562610"/>
          </a:xfrm>
          <a:prstGeom prst="rect">
            <a:avLst/>
          </a:prstGeom>
          <a:solidFill>
            <a:srgbClr val="F9D9CD"/>
          </a:solidFill>
        </p:spPr>
        <p:txBody>
          <a:bodyPr vert="horz" wrap="square" lIns="0" tIns="9779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770"/>
              </a:spcBef>
            </a:pPr>
            <a:r>
              <a:rPr sz="2400" spc="-15" dirty="0"/>
              <a:t>Стандартите</a:t>
            </a:r>
            <a:r>
              <a:rPr sz="2400" spc="-10" dirty="0"/>
              <a:t> </a:t>
            </a:r>
            <a:r>
              <a:rPr sz="2400" dirty="0"/>
              <a:t>в</a:t>
            </a:r>
            <a:r>
              <a:rPr sz="2400" spc="-15" dirty="0"/>
              <a:t> </a:t>
            </a:r>
            <a:r>
              <a:rPr sz="2400" spc="-5" dirty="0"/>
              <a:t>Европа</a:t>
            </a:r>
            <a:endParaRPr sz="2400"/>
          </a:p>
        </p:txBody>
      </p:sp>
      <p:sp>
        <p:nvSpPr>
          <p:cNvPr id="3" name="object 3"/>
          <p:cNvSpPr txBox="1"/>
          <p:nvPr/>
        </p:nvSpPr>
        <p:spPr>
          <a:xfrm>
            <a:off x="258267" y="1077214"/>
            <a:ext cx="8791575" cy="55314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ts val="2590"/>
              </a:lnSpc>
              <a:spcBef>
                <a:spcPts val="100"/>
              </a:spcBef>
            </a:pPr>
            <a:r>
              <a:rPr sz="2400" spc="-5" dirty="0">
                <a:latin typeface="Cambria"/>
                <a:cs typeface="Cambria"/>
              </a:rPr>
              <a:t>Стандартите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са </a:t>
            </a:r>
            <a:r>
              <a:rPr sz="2400" b="1" spc="-10" dirty="0">
                <a:latin typeface="Cambria"/>
                <a:cs typeface="Cambria"/>
              </a:rPr>
              <a:t>незадължителни</a:t>
            </a:r>
            <a:r>
              <a:rPr sz="2400" b="1" spc="15" dirty="0">
                <a:latin typeface="Cambria"/>
                <a:cs typeface="Cambria"/>
              </a:rPr>
              <a:t> </a:t>
            </a:r>
            <a:r>
              <a:rPr sz="2400" b="1" spc="-5" dirty="0">
                <a:latin typeface="Cambria"/>
                <a:cs typeface="Cambria"/>
              </a:rPr>
              <a:t>насоки</a:t>
            </a:r>
            <a:r>
              <a:rPr sz="2400" spc="-5" dirty="0">
                <a:latin typeface="Cambria"/>
                <a:cs typeface="Cambria"/>
              </a:rPr>
              <a:t>,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с</a:t>
            </a:r>
            <a:r>
              <a:rPr sz="2400" spc="-5" dirty="0">
                <a:latin typeface="Cambria"/>
                <a:cs typeface="Cambria"/>
              </a:rPr>
              <a:t> които </a:t>
            </a:r>
            <a:r>
              <a:rPr sz="2400" dirty="0">
                <a:latin typeface="Cambria"/>
                <a:cs typeface="Cambria"/>
              </a:rPr>
              <a:t>се</a:t>
            </a:r>
            <a:endParaRPr sz="2400">
              <a:latin typeface="Cambria"/>
              <a:cs typeface="Cambria"/>
            </a:endParaRPr>
          </a:p>
          <a:p>
            <a:pPr marL="12700" marR="252095" algn="just">
              <a:lnSpc>
                <a:spcPct val="80100"/>
              </a:lnSpc>
              <a:spcBef>
                <a:spcPts val="285"/>
              </a:spcBef>
            </a:pPr>
            <a:r>
              <a:rPr sz="2400" dirty="0">
                <a:latin typeface="Cambria"/>
                <a:cs typeface="Cambria"/>
              </a:rPr>
              <a:t>предоставят </a:t>
            </a:r>
            <a:r>
              <a:rPr sz="2400" spc="-5" dirty="0">
                <a:latin typeface="Cambria"/>
                <a:cs typeface="Cambria"/>
              </a:rPr>
              <a:t>технически спецификации </a:t>
            </a:r>
            <a:r>
              <a:rPr sz="2400" dirty="0">
                <a:latin typeface="Cambria"/>
                <a:cs typeface="Cambria"/>
              </a:rPr>
              <a:t>за </a:t>
            </a:r>
            <a:r>
              <a:rPr sz="2400" spc="-5" dirty="0">
                <a:latin typeface="Cambria"/>
                <a:cs typeface="Cambria"/>
              </a:rPr>
              <a:t>определени стоки,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услуги </a:t>
            </a:r>
            <a:r>
              <a:rPr sz="2400" dirty="0">
                <a:latin typeface="Cambria"/>
                <a:cs typeface="Cambria"/>
              </a:rPr>
              <a:t>и </a:t>
            </a:r>
            <a:r>
              <a:rPr sz="2400" spc="-5" dirty="0">
                <a:latin typeface="Cambria"/>
                <a:cs typeface="Cambria"/>
              </a:rPr>
              <a:t>процеси. </a:t>
            </a:r>
            <a:r>
              <a:rPr sz="2400" spc="-15" dirty="0">
                <a:latin typeface="Cambria"/>
                <a:cs typeface="Cambria"/>
              </a:rPr>
              <a:t>Когато </a:t>
            </a:r>
            <a:r>
              <a:rPr sz="2400" spc="-5" dirty="0">
                <a:latin typeface="Cambria"/>
                <a:cs typeface="Cambria"/>
              </a:rPr>
              <a:t>спазвате стандартите </a:t>
            </a:r>
            <a:r>
              <a:rPr sz="2400" dirty="0">
                <a:latin typeface="Cambria"/>
                <a:cs typeface="Cambria"/>
              </a:rPr>
              <a:t>на </a:t>
            </a:r>
            <a:r>
              <a:rPr sz="2400" spc="-5" dirty="0">
                <a:latin typeface="Cambria"/>
                <a:cs typeface="Cambria"/>
              </a:rPr>
              <a:t>ЕС, </a:t>
            </a:r>
            <a:r>
              <a:rPr sz="2400" spc="-10" dirty="0">
                <a:latin typeface="Cambria"/>
                <a:cs typeface="Cambria"/>
              </a:rPr>
              <a:t>можете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да</a:t>
            </a:r>
            <a:r>
              <a:rPr sz="2400" spc="-10" dirty="0">
                <a:latin typeface="Cambria"/>
                <a:cs typeface="Cambria"/>
              </a:rPr>
              <a:t> бъдете</a:t>
            </a:r>
            <a:r>
              <a:rPr sz="2400" spc="2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сигурни, </a:t>
            </a:r>
            <a:r>
              <a:rPr sz="2400" dirty="0">
                <a:latin typeface="Cambria"/>
                <a:cs typeface="Cambria"/>
              </a:rPr>
              <a:t>че вашето</a:t>
            </a:r>
            <a:r>
              <a:rPr sz="2400" spc="-5" dirty="0">
                <a:latin typeface="Cambria"/>
                <a:cs typeface="Cambria"/>
              </a:rPr>
              <a:t> предприятие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и</a:t>
            </a:r>
            <a:r>
              <a:rPr sz="2400" spc="-10" dirty="0">
                <a:latin typeface="Cambria"/>
                <a:cs typeface="Cambria"/>
              </a:rPr>
              <a:t> продуктите,</a:t>
            </a:r>
            <a:endParaRPr sz="2400">
              <a:latin typeface="Cambria"/>
              <a:cs typeface="Cambria"/>
            </a:endParaRPr>
          </a:p>
          <a:p>
            <a:pPr marL="12700" marR="48895">
              <a:lnSpc>
                <a:spcPct val="80000"/>
              </a:lnSpc>
            </a:pPr>
            <a:r>
              <a:rPr sz="2400" spc="-5" dirty="0">
                <a:latin typeface="Cambria"/>
                <a:cs typeface="Cambria"/>
              </a:rPr>
              <a:t>които </a:t>
            </a:r>
            <a:r>
              <a:rPr sz="2400" dirty="0">
                <a:latin typeface="Cambria"/>
                <a:cs typeface="Cambria"/>
              </a:rPr>
              <a:t>произвеждате, </a:t>
            </a:r>
            <a:r>
              <a:rPr sz="2400" spc="-10" dirty="0">
                <a:latin typeface="Cambria"/>
                <a:cs typeface="Cambria"/>
              </a:rPr>
              <a:t>отговарят </a:t>
            </a:r>
            <a:r>
              <a:rPr sz="2400" dirty="0">
                <a:latin typeface="Cambria"/>
                <a:cs typeface="Cambria"/>
              </a:rPr>
              <a:t>на всички </a:t>
            </a:r>
            <a:r>
              <a:rPr sz="2400" spc="-5" dirty="0">
                <a:latin typeface="Cambria"/>
                <a:cs typeface="Cambria"/>
              </a:rPr>
              <a:t>приложими </a:t>
            </a:r>
            <a:r>
              <a:rPr sz="2400" dirty="0">
                <a:latin typeface="Cambria"/>
                <a:cs typeface="Cambria"/>
              </a:rPr>
              <a:t>правни 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изисквания.</a:t>
            </a:r>
            <a:r>
              <a:rPr sz="2400" spc="-3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И</a:t>
            </a:r>
            <a:r>
              <a:rPr sz="2400" spc="-5" dirty="0">
                <a:latin typeface="Cambria"/>
                <a:cs typeface="Cambria"/>
              </a:rPr>
              <a:t> тъй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като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стандартите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спомагат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за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повишаване </a:t>
            </a:r>
            <a:r>
              <a:rPr sz="2400" dirty="0">
                <a:latin typeface="Cambria"/>
                <a:cs typeface="Cambria"/>
              </a:rPr>
              <a:t> на</a:t>
            </a:r>
            <a:r>
              <a:rPr sz="2400" spc="-10" dirty="0">
                <a:latin typeface="Cambria"/>
                <a:cs typeface="Cambria"/>
              </a:rPr>
              <a:t> качеството,</a:t>
            </a:r>
            <a:r>
              <a:rPr sz="2400" spc="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безопасността</a:t>
            </a:r>
            <a:r>
              <a:rPr sz="2400" spc="3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и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надеждността,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съобразяването </a:t>
            </a:r>
            <a:r>
              <a:rPr sz="2400" spc="-509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с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20" dirty="0">
                <a:latin typeface="Cambria"/>
                <a:cs typeface="Cambria"/>
              </a:rPr>
              <a:t>тях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spc="-15" dirty="0">
                <a:latin typeface="Cambria"/>
                <a:cs typeface="Cambria"/>
              </a:rPr>
              <a:t>може</a:t>
            </a:r>
            <a:r>
              <a:rPr sz="2400" dirty="0">
                <a:latin typeface="Cambria"/>
                <a:cs typeface="Cambria"/>
              </a:rPr>
              <a:t> да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доведе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до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по-голямо</a:t>
            </a:r>
            <a:r>
              <a:rPr sz="2400" spc="2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доверие </a:t>
            </a:r>
            <a:r>
              <a:rPr sz="2400" dirty="0">
                <a:latin typeface="Cambria"/>
                <a:cs typeface="Cambria"/>
              </a:rPr>
              <a:t>на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потребителите </a:t>
            </a:r>
            <a:r>
              <a:rPr sz="2400" dirty="0">
                <a:latin typeface="Cambria"/>
                <a:cs typeface="Cambria"/>
              </a:rPr>
              <a:t> във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вашите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15" dirty="0">
                <a:latin typeface="Cambria"/>
                <a:cs typeface="Cambria"/>
              </a:rPr>
              <a:t>продукти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и </a:t>
            </a:r>
            <a:r>
              <a:rPr sz="2400" spc="-10" dirty="0">
                <a:latin typeface="Cambria"/>
                <a:cs typeface="Cambria"/>
              </a:rPr>
              <a:t>услуги.</a:t>
            </a:r>
            <a:endParaRPr sz="2400">
              <a:latin typeface="Cambria"/>
              <a:cs typeface="Cambria"/>
            </a:endParaRPr>
          </a:p>
          <a:p>
            <a:pPr marL="12700" marR="391795" algn="just">
              <a:lnSpc>
                <a:spcPts val="2300"/>
              </a:lnSpc>
              <a:spcBef>
                <a:spcPts val="1785"/>
              </a:spcBef>
            </a:pPr>
            <a:r>
              <a:rPr sz="2400" dirty="0">
                <a:latin typeface="Cambria"/>
                <a:cs typeface="Cambria"/>
              </a:rPr>
              <a:t>Да е </a:t>
            </a:r>
            <a:r>
              <a:rPr sz="2400" spc="-5" dirty="0">
                <a:latin typeface="Cambria"/>
                <a:cs typeface="Cambria"/>
              </a:rPr>
              <a:t>качествена </a:t>
            </a:r>
            <a:r>
              <a:rPr sz="2400" dirty="0">
                <a:latin typeface="Cambria"/>
                <a:cs typeface="Cambria"/>
              </a:rPr>
              <a:t>една </a:t>
            </a:r>
            <a:r>
              <a:rPr sz="2400" spc="-5" dirty="0">
                <a:latin typeface="Cambria"/>
                <a:cs typeface="Cambria"/>
              </a:rPr>
              <a:t>стока, означава, </a:t>
            </a:r>
            <a:r>
              <a:rPr sz="2400" dirty="0">
                <a:latin typeface="Cambria"/>
                <a:cs typeface="Cambria"/>
              </a:rPr>
              <a:t>че </a:t>
            </a:r>
            <a:r>
              <a:rPr sz="2400" spc="-25" dirty="0">
                <a:latin typeface="Cambria"/>
                <a:cs typeface="Cambria"/>
              </a:rPr>
              <a:t>тя </a:t>
            </a:r>
            <a:r>
              <a:rPr sz="2400" dirty="0">
                <a:latin typeface="Cambria"/>
                <a:cs typeface="Cambria"/>
              </a:rPr>
              <a:t>винаги </a:t>
            </a:r>
            <a:r>
              <a:rPr sz="2400" spc="-5" dirty="0">
                <a:latin typeface="Cambria"/>
                <a:cs typeface="Cambria"/>
              </a:rPr>
              <a:t>трябва да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отговаря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определени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стандарти.</a:t>
            </a:r>
            <a:endParaRPr sz="2400">
              <a:latin typeface="Cambria"/>
              <a:cs typeface="Cambria"/>
            </a:endParaRPr>
          </a:p>
          <a:p>
            <a:pPr marL="12700" marR="584200">
              <a:lnSpc>
                <a:spcPts val="2300"/>
              </a:lnSpc>
              <a:spcBef>
                <a:spcPts val="1810"/>
              </a:spcBef>
            </a:pPr>
            <a:r>
              <a:rPr sz="2400" spc="-5" dirty="0">
                <a:latin typeface="Cambria"/>
                <a:cs typeface="Cambria"/>
              </a:rPr>
              <a:t>Европейският стандарт „носи със </a:t>
            </a:r>
            <a:r>
              <a:rPr sz="2400" dirty="0">
                <a:latin typeface="Cambria"/>
                <a:cs typeface="Cambria"/>
              </a:rPr>
              <a:t>себе си </a:t>
            </a:r>
            <a:r>
              <a:rPr sz="2400" spc="-5" dirty="0">
                <a:latin typeface="Cambria"/>
                <a:cs typeface="Cambria"/>
              </a:rPr>
              <a:t>задължение да </a:t>
            </a:r>
            <a:r>
              <a:rPr sz="2400" dirty="0">
                <a:latin typeface="Cambria"/>
                <a:cs typeface="Cambria"/>
              </a:rPr>
              <a:t>се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прилага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национално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ниво,</a:t>
            </a:r>
            <a:r>
              <a:rPr sz="2400" spc="-3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като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му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се дава</a:t>
            </a:r>
            <a:r>
              <a:rPr sz="2400" spc="-2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статут на</a:t>
            </a:r>
            <a:endParaRPr sz="2400">
              <a:latin typeface="Cambria"/>
              <a:cs typeface="Cambria"/>
            </a:endParaRPr>
          </a:p>
          <a:p>
            <a:pPr marL="12700">
              <a:lnSpc>
                <a:spcPts val="2039"/>
              </a:lnSpc>
            </a:pPr>
            <a:r>
              <a:rPr sz="2400" dirty="0">
                <a:latin typeface="Cambria"/>
                <a:cs typeface="Cambria"/>
              </a:rPr>
              <a:t>национален</a:t>
            </a:r>
            <a:r>
              <a:rPr sz="2400" spc="-3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стандарт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и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се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отменя</a:t>
            </a:r>
            <a:r>
              <a:rPr sz="2400" dirty="0">
                <a:latin typeface="Cambria"/>
                <a:cs typeface="Cambria"/>
              </a:rPr>
              <a:t> всеки</a:t>
            </a:r>
            <a:r>
              <a:rPr sz="2400" spc="-10" dirty="0">
                <a:latin typeface="Cambria"/>
                <a:cs typeface="Cambria"/>
              </a:rPr>
              <a:t> противоречащ</a:t>
            </a:r>
            <a:r>
              <a:rPr sz="2400" spc="25" dirty="0">
                <a:latin typeface="Cambria"/>
                <a:cs typeface="Cambria"/>
              </a:rPr>
              <a:t> </a:t>
            </a:r>
            <a:r>
              <a:rPr sz="2400" spc="5" dirty="0">
                <a:latin typeface="Cambria"/>
                <a:cs typeface="Cambria"/>
              </a:rPr>
              <a:t>му</a:t>
            </a:r>
            <a:endParaRPr sz="2400">
              <a:latin typeface="Cambria"/>
              <a:cs typeface="Cambria"/>
            </a:endParaRPr>
          </a:p>
          <a:p>
            <a:pPr marL="12700" marR="5080">
              <a:lnSpc>
                <a:spcPct val="80000"/>
              </a:lnSpc>
              <a:spcBef>
                <a:spcPts val="285"/>
              </a:spcBef>
            </a:pPr>
            <a:r>
              <a:rPr sz="2400" dirty="0">
                <a:latin typeface="Cambria"/>
                <a:cs typeface="Cambria"/>
              </a:rPr>
              <a:t>национален </a:t>
            </a:r>
            <a:r>
              <a:rPr sz="2400" spc="-30" dirty="0">
                <a:latin typeface="Cambria"/>
                <a:cs typeface="Cambria"/>
              </a:rPr>
              <a:t>стандарт”. </a:t>
            </a:r>
            <a:r>
              <a:rPr sz="2400" dirty="0">
                <a:latin typeface="Cambria"/>
                <a:cs typeface="Cambria"/>
              </a:rPr>
              <a:t>Следователно, </a:t>
            </a:r>
            <a:r>
              <a:rPr sz="2400" spc="-5" dirty="0">
                <a:latin typeface="Cambria"/>
                <a:cs typeface="Cambria"/>
              </a:rPr>
              <a:t>европейският стандарт 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автоматично </a:t>
            </a:r>
            <a:r>
              <a:rPr sz="2400" dirty="0">
                <a:latin typeface="Cambria"/>
                <a:cs typeface="Cambria"/>
              </a:rPr>
              <a:t>става национален за всяка една </a:t>
            </a:r>
            <a:r>
              <a:rPr sz="2400" spc="-25" dirty="0">
                <a:latin typeface="Cambria"/>
                <a:cs typeface="Cambria"/>
              </a:rPr>
              <a:t>от </a:t>
            </a:r>
            <a:r>
              <a:rPr sz="2400" spc="-5" dirty="0">
                <a:latin typeface="Cambria"/>
                <a:cs typeface="Cambria"/>
              </a:rPr>
              <a:t>33-те държави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членки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CEN-CENELEC.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4400" y="274320"/>
            <a:ext cx="7772400" cy="562610"/>
          </a:xfrm>
          <a:prstGeom prst="rect">
            <a:avLst/>
          </a:prstGeom>
          <a:solidFill>
            <a:srgbClr val="F9D9CD"/>
          </a:solidFill>
        </p:spPr>
        <p:txBody>
          <a:bodyPr vert="horz" wrap="square" lIns="0" tIns="9779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770"/>
              </a:spcBef>
            </a:pPr>
            <a:r>
              <a:rPr sz="2400" b="1" spc="-5" dirty="0">
                <a:latin typeface="Cambria"/>
                <a:cs typeface="Cambria"/>
              </a:rPr>
              <a:t>Основни</a:t>
            </a:r>
            <a:r>
              <a:rPr sz="2400" b="1" spc="-10" dirty="0">
                <a:latin typeface="Cambria"/>
                <a:cs typeface="Cambria"/>
              </a:rPr>
              <a:t> </a:t>
            </a:r>
            <a:r>
              <a:rPr sz="2400" b="1" spc="-5" dirty="0">
                <a:latin typeface="Cambria"/>
                <a:cs typeface="Cambria"/>
              </a:rPr>
              <a:t>ползи</a:t>
            </a:r>
            <a:r>
              <a:rPr sz="2400" b="1" spc="-10" dirty="0">
                <a:latin typeface="Cambria"/>
                <a:cs typeface="Cambria"/>
              </a:rPr>
              <a:t> от</a:t>
            </a:r>
            <a:r>
              <a:rPr sz="2400" b="1" spc="-15" dirty="0">
                <a:latin typeface="Cambria"/>
                <a:cs typeface="Cambria"/>
              </a:rPr>
              <a:t> </a:t>
            </a:r>
            <a:r>
              <a:rPr sz="2400" b="1" spc="-10" dirty="0">
                <a:latin typeface="Cambria"/>
                <a:cs typeface="Cambria"/>
              </a:rPr>
              <a:t>използването </a:t>
            </a:r>
            <a:r>
              <a:rPr sz="2400" b="1" spc="-5" dirty="0">
                <a:latin typeface="Cambria"/>
                <a:cs typeface="Cambria"/>
              </a:rPr>
              <a:t>на</a:t>
            </a:r>
            <a:r>
              <a:rPr sz="2400" b="1" dirty="0">
                <a:latin typeface="Cambria"/>
                <a:cs typeface="Cambria"/>
              </a:rPr>
              <a:t> </a:t>
            </a:r>
            <a:r>
              <a:rPr sz="2400" b="1" spc="-5" dirty="0">
                <a:latin typeface="Cambria"/>
                <a:cs typeface="Cambria"/>
              </a:rPr>
              <a:t>стандарти</a:t>
            </a:r>
            <a:endParaRPr sz="2400">
              <a:latin typeface="Cambria"/>
              <a:cs typeface="Cambri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30200" y="1074166"/>
            <a:ext cx="8752205" cy="5589270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287020" marR="248285" indent="-274955">
              <a:lnSpc>
                <a:spcPts val="2400"/>
              </a:lnSpc>
              <a:spcBef>
                <a:spcPts val="675"/>
              </a:spcBef>
              <a:buClr>
                <a:srgbClr val="D24717"/>
              </a:buClr>
              <a:buSzPct val="84000"/>
              <a:buFont typeface="Segoe UI Symbol"/>
              <a:buChar char="⚫"/>
              <a:tabLst>
                <a:tab pos="287655" algn="l"/>
              </a:tabLst>
            </a:pPr>
            <a:r>
              <a:rPr sz="2500" spc="-10" dirty="0">
                <a:latin typeface="Cambria"/>
                <a:cs typeface="Cambria"/>
              </a:rPr>
              <a:t>Стандартизирането</a:t>
            </a:r>
            <a:r>
              <a:rPr sz="2500" spc="55" dirty="0">
                <a:latin typeface="Cambria"/>
                <a:cs typeface="Cambria"/>
              </a:rPr>
              <a:t> </a:t>
            </a:r>
            <a:r>
              <a:rPr sz="2500" spc="-10" dirty="0">
                <a:latin typeface="Cambria"/>
                <a:cs typeface="Cambria"/>
              </a:rPr>
              <a:t>на</a:t>
            </a:r>
            <a:r>
              <a:rPr sz="2500" spc="25" dirty="0">
                <a:latin typeface="Cambria"/>
                <a:cs typeface="Cambria"/>
              </a:rPr>
              <a:t> </a:t>
            </a:r>
            <a:r>
              <a:rPr sz="2500" b="1" spc="-25" dirty="0">
                <a:latin typeface="Cambria"/>
                <a:cs typeface="Cambria"/>
              </a:rPr>
              <a:t>качеството</a:t>
            </a:r>
            <a:r>
              <a:rPr sz="2500" b="1" spc="35" dirty="0">
                <a:latin typeface="Cambria"/>
                <a:cs typeface="Cambria"/>
              </a:rPr>
              <a:t> </a:t>
            </a:r>
            <a:r>
              <a:rPr sz="2500" b="1" spc="-5" dirty="0">
                <a:latin typeface="Cambria"/>
                <a:cs typeface="Cambria"/>
              </a:rPr>
              <a:t>и</a:t>
            </a:r>
            <a:r>
              <a:rPr sz="2500" b="1" spc="5" dirty="0">
                <a:latin typeface="Cambria"/>
                <a:cs typeface="Cambria"/>
              </a:rPr>
              <a:t> </a:t>
            </a:r>
            <a:r>
              <a:rPr sz="2500" b="1" spc="-5" dirty="0">
                <a:latin typeface="Cambria"/>
                <a:cs typeface="Cambria"/>
              </a:rPr>
              <a:t>безопасността</a:t>
            </a:r>
            <a:r>
              <a:rPr sz="2500" b="1" spc="25" dirty="0">
                <a:latin typeface="Cambria"/>
                <a:cs typeface="Cambria"/>
              </a:rPr>
              <a:t> </a:t>
            </a:r>
            <a:r>
              <a:rPr sz="2500" b="1" spc="-10" dirty="0">
                <a:latin typeface="Cambria"/>
                <a:cs typeface="Cambria"/>
              </a:rPr>
              <a:t>на </a:t>
            </a:r>
            <a:r>
              <a:rPr sz="2500" b="1" spc="-5" dirty="0">
                <a:latin typeface="Cambria"/>
                <a:cs typeface="Cambria"/>
              </a:rPr>
              <a:t> </a:t>
            </a:r>
            <a:r>
              <a:rPr sz="2500" b="1" spc="-25" dirty="0">
                <a:latin typeface="Cambria"/>
                <a:cs typeface="Cambria"/>
              </a:rPr>
              <a:t>продуктите</a:t>
            </a:r>
            <a:r>
              <a:rPr sz="2500" b="1" spc="30" dirty="0">
                <a:latin typeface="Cambria"/>
                <a:cs typeface="Cambria"/>
              </a:rPr>
              <a:t> </a:t>
            </a:r>
            <a:r>
              <a:rPr sz="2500" spc="-5" dirty="0">
                <a:latin typeface="Cambria"/>
                <a:cs typeface="Cambria"/>
              </a:rPr>
              <a:t>помага</a:t>
            </a:r>
            <a:r>
              <a:rPr sz="2500" spc="20" dirty="0">
                <a:latin typeface="Cambria"/>
                <a:cs typeface="Cambria"/>
              </a:rPr>
              <a:t> </a:t>
            </a:r>
            <a:r>
              <a:rPr sz="2500" spc="-5" dirty="0">
                <a:latin typeface="Cambria"/>
                <a:cs typeface="Cambria"/>
              </a:rPr>
              <a:t>на</a:t>
            </a:r>
            <a:r>
              <a:rPr sz="2500" spc="5" dirty="0">
                <a:latin typeface="Cambria"/>
                <a:cs typeface="Cambria"/>
              </a:rPr>
              <a:t> </a:t>
            </a:r>
            <a:r>
              <a:rPr sz="2500" spc="-5" dirty="0">
                <a:latin typeface="Cambria"/>
                <a:cs typeface="Cambria"/>
              </a:rPr>
              <a:t>вашето</a:t>
            </a:r>
            <a:r>
              <a:rPr sz="2500" spc="15" dirty="0">
                <a:latin typeface="Cambria"/>
                <a:cs typeface="Cambria"/>
              </a:rPr>
              <a:t> </a:t>
            </a:r>
            <a:r>
              <a:rPr sz="2500" spc="-10" dirty="0">
                <a:latin typeface="Cambria"/>
                <a:cs typeface="Cambria"/>
              </a:rPr>
              <a:t>земеделско</a:t>
            </a:r>
            <a:r>
              <a:rPr sz="2500" spc="55" dirty="0">
                <a:latin typeface="Cambria"/>
                <a:cs typeface="Cambria"/>
              </a:rPr>
              <a:t> </a:t>
            </a:r>
            <a:r>
              <a:rPr sz="2500" spc="-10" dirty="0">
                <a:latin typeface="Cambria"/>
                <a:cs typeface="Cambria"/>
              </a:rPr>
              <a:t>производство </a:t>
            </a:r>
            <a:r>
              <a:rPr sz="2500" spc="-535" dirty="0">
                <a:latin typeface="Cambria"/>
                <a:cs typeface="Cambria"/>
              </a:rPr>
              <a:t> </a:t>
            </a:r>
            <a:r>
              <a:rPr sz="2500" spc="-5" dirty="0">
                <a:latin typeface="Cambria"/>
                <a:cs typeface="Cambria"/>
              </a:rPr>
              <a:t>да</a:t>
            </a:r>
            <a:r>
              <a:rPr sz="2500" spc="15" dirty="0">
                <a:latin typeface="Cambria"/>
                <a:cs typeface="Cambria"/>
              </a:rPr>
              <a:t> </a:t>
            </a:r>
            <a:r>
              <a:rPr sz="2500" spc="-5" dirty="0">
                <a:latin typeface="Cambria"/>
                <a:cs typeface="Cambria"/>
              </a:rPr>
              <a:t>завоюва</a:t>
            </a:r>
            <a:r>
              <a:rPr sz="2500" spc="15" dirty="0">
                <a:latin typeface="Cambria"/>
                <a:cs typeface="Cambria"/>
              </a:rPr>
              <a:t> </a:t>
            </a:r>
            <a:r>
              <a:rPr sz="2500" spc="-10" dirty="0">
                <a:latin typeface="Cambria"/>
                <a:cs typeface="Cambria"/>
              </a:rPr>
              <a:t>доверието</a:t>
            </a:r>
            <a:r>
              <a:rPr sz="2500" spc="25" dirty="0">
                <a:latin typeface="Cambria"/>
                <a:cs typeface="Cambria"/>
              </a:rPr>
              <a:t> </a:t>
            </a:r>
            <a:r>
              <a:rPr sz="2500" spc="-10" dirty="0">
                <a:latin typeface="Cambria"/>
                <a:cs typeface="Cambria"/>
              </a:rPr>
              <a:t>на</a:t>
            </a:r>
            <a:r>
              <a:rPr sz="2500" spc="15" dirty="0">
                <a:latin typeface="Cambria"/>
                <a:cs typeface="Cambria"/>
              </a:rPr>
              <a:t> </a:t>
            </a:r>
            <a:r>
              <a:rPr sz="2500" spc="-10" dirty="0">
                <a:latin typeface="Cambria"/>
                <a:cs typeface="Cambria"/>
              </a:rPr>
              <a:t>потребителите.</a:t>
            </a:r>
            <a:endParaRPr sz="2500">
              <a:latin typeface="Cambria"/>
              <a:cs typeface="Cambria"/>
            </a:endParaRPr>
          </a:p>
          <a:p>
            <a:pPr marL="287020" indent="-274955">
              <a:lnSpc>
                <a:spcPts val="2700"/>
              </a:lnSpc>
              <a:spcBef>
                <a:spcPts val="1220"/>
              </a:spcBef>
              <a:buClr>
                <a:srgbClr val="D24717"/>
              </a:buClr>
              <a:buSzPct val="84000"/>
              <a:buFont typeface="Segoe UI Symbol"/>
              <a:buChar char="⚫"/>
              <a:tabLst>
                <a:tab pos="287655" algn="l"/>
              </a:tabLst>
            </a:pPr>
            <a:r>
              <a:rPr sz="2500" b="1" spc="-50" dirty="0">
                <a:latin typeface="Cambria"/>
                <a:cs typeface="Cambria"/>
              </a:rPr>
              <a:t>Услуги</a:t>
            </a:r>
            <a:r>
              <a:rPr sz="2500" spc="-50" dirty="0">
                <a:latin typeface="Cambria"/>
                <a:cs typeface="Cambria"/>
              </a:rPr>
              <a:t>,</a:t>
            </a:r>
            <a:r>
              <a:rPr sz="2500" dirty="0">
                <a:latin typeface="Cambria"/>
                <a:cs typeface="Cambria"/>
              </a:rPr>
              <a:t> </a:t>
            </a:r>
            <a:r>
              <a:rPr sz="2500" spc="-10" dirty="0">
                <a:latin typeface="Cambria"/>
                <a:cs typeface="Cambria"/>
              </a:rPr>
              <a:t>които</a:t>
            </a:r>
            <a:r>
              <a:rPr sz="2500" spc="15" dirty="0">
                <a:latin typeface="Cambria"/>
                <a:cs typeface="Cambria"/>
              </a:rPr>
              <a:t> </a:t>
            </a:r>
            <a:r>
              <a:rPr sz="2500" spc="-10" dirty="0">
                <a:latin typeface="Cambria"/>
                <a:cs typeface="Cambria"/>
              </a:rPr>
              <a:t>отговарят</a:t>
            </a:r>
            <a:r>
              <a:rPr sz="2500" spc="25" dirty="0">
                <a:latin typeface="Cambria"/>
                <a:cs typeface="Cambria"/>
              </a:rPr>
              <a:t> </a:t>
            </a:r>
            <a:r>
              <a:rPr sz="2500" spc="-10" dirty="0">
                <a:latin typeface="Cambria"/>
                <a:cs typeface="Cambria"/>
              </a:rPr>
              <a:t>на</a:t>
            </a:r>
            <a:r>
              <a:rPr sz="2500" spc="15" dirty="0">
                <a:solidFill>
                  <a:srgbClr val="CC9900"/>
                </a:solidFill>
                <a:latin typeface="Cambria"/>
                <a:cs typeface="Cambria"/>
              </a:rPr>
              <a:t> </a:t>
            </a:r>
            <a:r>
              <a:rPr sz="2500" b="1" u="heavy" spc="-10" dirty="0">
                <a:solidFill>
                  <a:srgbClr val="CC9900"/>
                </a:solidFill>
                <a:uFill>
                  <a:solidFill>
                    <a:srgbClr val="CC9900"/>
                  </a:solidFill>
                </a:uFill>
                <a:latin typeface="Cambria"/>
                <a:cs typeface="Cambria"/>
                <a:hlinkClick r:id="rId2"/>
              </a:rPr>
              <a:t>стандарти</a:t>
            </a:r>
            <a:r>
              <a:rPr sz="2500" b="1" u="heavy" spc="25" dirty="0">
                <a:solidFill>
                  <a:srgbClr val="CC9900"/>
                </a:solidFill>
                <a:uFill>
                  <a:solidFill>
                    <a:srgbClr val="CC9900"/>
                  </a:solidFill>
                </a:uFill>
                <a:latin typeface="Cambria"/>
                <a:cs typeface="Cambria"/>
                <a:hlinkClick r:id="rId2"/>
              </a:rPr>
              <a:t> </a:t>
            </a:r>
            <a:r>
              <a:rPr sz="2500" b="1" u="heavy" spc="-5" dirty="0">
                <a:solidFill>
                  <a:srgbClr val="CC9900"/>
                </a:solidFill>
                <a:uFill>
                  <a:solidFill>
                    <a:srgbClr val="CC9900"/>
                  </a:solidFill>
                </a:uFill>
                <a:latin typeface="Cambria"/>
                <a:cs typeface="Cambria"/>
                <a:hlinkClick r:id="rId2"/>
              </a:rPr>
              <a:t>за</a:t>
            </a:r>
            <a:r>
              <a:rPr sz="2500" b="1" u="heavy" dirty="0">
                <a:solidFill>
                  <a:srgbClr val="CC9900"/>
                </a:solidFill>
                <a:uFill>
                  <a:solidFill>
                    <a:srgbClr val="CC9900"/>
                  </a:solidFill>
                </a:uFill>
                <a:latin typeface="Cambria"/>
                <a:cs typeface="Cambria"/>
                <a:hlinkClick r:id="rId2"/>
              </a:rPr>
              <a:t> </a:t>
            </a:r>
            <a:r>
              <a:rPr sz="2500" b="1" u="heavy" spc="-20" dirty="0">
                <a:solidFill>
                  <a:srgbClr val="CC9900"/>
                </a:solidFill>
                <a:uFill>
                  <a:solidFill>
                    <a:srgbClr val="CC9900"/>
                  </a:solidFill>
                </a:uFill>
                <a:latin typeface="Cambria"/>
                <a:cs typeface="Cambria"/>
                <a:hlinkClick r:id="rId2"/>
              </a:rPr>
              <a:t>услугите</a:t>
            </a:r>
            <a:r>
              <a:rPr sz="2500" spc="-20" dirty="0">
                <a:latin typeface="Cambria"/>
                <a:cs typeface="Cambria"/>
              </a:rPr>
              <a:t>,</a:t>
            </a:r>
            <a:endParaRPr sz="2500">
              <a:latin typeface="Cambria"/>
              <a:cs typeface="Cambria"/>
            </a:endParaRPr>
          </a:p>
          <a:p>
            <a:pPr marL="287020" marR="1863725">
              <a:lnSpc>
                <a:spcPts val="2400"/>
              </a:lnSpc>
              <a:spcBef>
                <a:spcPts val="280"/>
              </a:spcBef>
            </a:pPr>
            <a:r>
              <a:rPr sz="2500" spc="-5" dirty="0">
                <a:latin typeface="Cambria"/>
                <a:cs typeface="Cambria"/>
              </a:rPr>
              <a:t>гарантират</a:t>
            </a:r>
            <a:r>
              <a:rPr sz="2500" spc="10" dirty="0">
                <a:latin typeface="Cambria"/>
                <a:cs typeface="Cambria"/>
              </a:rPr>
              <a:t> </a:t>
            </a:r>
            <a:r>
              <a:rPr sz="2500" spc="-10" dirty="0">
                <a:latin typeface="Cambria"/>
                <a:cs typeface="Cambria"/>
              </a:rPr>
              <a:t>високо</a:t>
            </a:r>
            <a:r>
              <a:rPr sz="2500" dirty="0">
                <a:latin typeface="Cambria"/>
                <a:cs typeface="Cambria"/>
              </a:rPr>
              <a:t> </a:t>
            </a:r>
            <a:r>
              <a:rPr sz="2500" spc="-15" dirty="0">
                <a:latin typeface="Cambria"/>
                <a:cs typeface="Cambria"/>
              </a:rPr>
              <a:t>качество</a:t>
            </a:r>
            <a:r>
              <a:rPr sz="2500" spc="30" dirty="0">
                <a:latin typeface="Cambria"/>
                <a:cs typeface="Cambria"/>
              </a:rPr>
              <a:t> </a:t>
            </a:r>
            <a:r>
              <a:rPr sz="2500" spc="-5" dirty="0">
                <a:latin typeface="Cambria"/>
                <a:cs typeface="Cambria"/>
              </a:rPr>
              <a:t>и</a:t>
            </a:r>
            <a:r>
              <a:rPr sz="2500" spc="5" dirty="0">
                <a:latin typeface="Cambria"/>
                <a:cs typeface="Cambria"/>
              </a:rPr>
              <a:t> </a:t>
            </a:r>
            <a:r>
              <a:rPr sz="2500" spc="-5" dirty="0">
                <a:latin typeface="Cambria"/>
                <a:cs typeface="Cambria"/>
              </a:rPr>
              <a:t>безопасност</a:t>
            </a:r>
            <a:r>
              <a:rPr sz="2500" spc="30" dirty="0">
                <a:latin typeface="Cambria"/>
                <a:cs typeface="Cambria"/>
              </a:rPr>
              <a:t> </a:t>
            </a:r>
            <a:r>
              <a:rPr sz="2500" spc="-5" dirty="0">
                <a:latin typeface="Cambria"/>
                <a:cs typeface="Cambria"/>
              </a:rPr>
              <a:t>на </a:t>
            </a:r>
            <a:r>
              <a:rPr sz="2500" spc="-535" dirty="0">
                <a:latin typeface="Cambria"/>
                <a:cs typeface="Cambria"/>
              </a:rPr>
              <a:t> </a:t>
            </a:r>
            <a:r>
              <a:rPr sz="2500" spc="-10" dirty="0">
                <a:latin typeface="Cambria"/>
                <a:cs typeface="Cambria"/>
              </a:rPr>
              <a:t>потребителите.</a:t>
            </a:r>
            <a:endParaRPr sz="2500">
              <a:latin typeface="Cambria"/>
              <a:cs typeface="Cambria"/>
            </a:endParaRPr>
          </a:p>
          <a:p>
            <a:pPr marL="287020" indent="-274955">
              <a:lnSpc>
                <a:spcPts val="2700"/>
              </a:lnSpc>
              <a:spcBef>
                <a:spcPts val="1225"/>
              </a:spcBef>
              <a:buClr>
                <a:srgbClr val="D24717"/>
              </a:buClr>
              <a:buSzPct val="84000"/>
              <a:buFont typeface="Segoe UI Symbol"/>
              <a:buChar char="⚫"/>
              <a:tabLst>
                <a:tab pos="287655" algn="l"/>
              </a:tabLst>
            </a:pPr>
            <a:r>
              <a:rPr sz="2500" spc="-10" dirty="0">
                <a:latin typeface="Cambria"/>
                <a:cs typeface="Cambria"/>
              </a:rPr>
              <a:t>Стандартите</a:t>
            </a:r>
            <a:r>
              <a:rPr sz="2500" spc="35" dirty="0">
                <a:latin typeface="Cambria"/>
                <a:cs typeface="Cambria"/>
              </a:rPr>
              <a:t> </a:t>
            </a:r>
            <a:r>
              <a:rPr sz="2500" spc="-5" dirty="0">
                <a:latin typeface="Cambria"/>
                <a:cs typeface="Cambria"/>
              </a:rPr>
              <a:t>помагат</a:t>
            </a:r>
            <a:r>
              <a:rPr sz="2500" spc="10" dirty="0">
                <a:latin typeface="Cambria"/>
                <a:cs typeface="Cambria"/>
              </a:rPr>
              <a:t> </a:t>
            </a:r>
            <a:r>
              <a:rPr sz="2500" spc="-5" dirty="0">
                <a:latin typeface="Cambria"/>
                <a:cs typeface="Cambria"/>
              </a:rPr>
              <a:t>за</a:t>
            </a:r>
            <a:r>
              <a:rPr sz="2500" spc="15" dirty="0">
                <a:latin typeface="Cambria"/>
                <a:cs typeface="Cambria"/>
              </a:rPr>
              <a:t> </a:t>
            </a:r>
            <a:r>
              <a:rPr sz="2500" b="1" spc="-10" dirty="0">
                <a:latin typeface="Cambria"/>
                <a:cs typeface="Cambria"/>
              </a:rPr>
              <a:t>опазване</a:t>
            </a:r>
            <a:r>
              <a:rPr sz="2500" b="1" spc="15" dirty="0">
                <a:latin typeface="Cambria"/>
                <a:cs typeface="Cambria"/>
              </a:rPr>
              <a:t> </a:t>
            </a:r>
            <a:r>
              <a:rPr sz="2500" b="1" spc="-5" dirty="0">
                <a:latin typeface="Cambria"/>
                <a:cs typeface="Cambria"/>
              </a:rPr>
              <a:t>на</a:t>
            </a:r>
            <a:r>
              <a:rPr sz="2500" b="1" dirty="0">
                <a:latin typeface="Cambria"/>
                <a:cs typeface="Cambria"/>
              </a:rPr>
              <a:t> </a:t>
            </a:r>
            <a:r>
              <a:rPr sz="2500" b="1" spc="-15" dirty="0">
                <a:latin typeface="Cambria"/>
                <a:cs typeface="Cambria"/>
              </a:rPr>
              <a:t>околната</a:t>
            </a:r>
            <a:endParaRPr sz="2500">
              <a:latin typeface="Cambria"/>
              <a:cs typeface="Cambria"/>
            </a:endParaRPr>
          </a:p>
          <a:p>
            <a:pPr marL="287020" marR="188595">
              <a:lnSpc>
                <a:spcPts val="2400"/>
              </a:lnSpc>
              <a:spcBef>
                <a:spcPts val="280"/>
              </a:spcBef>
            </a:pPr>
            <a:r>
              <a:rPr sz="2500" b="1" spc="-5" dirty="0">
                <a:latin typeface="Cambria"/>
                <a:cs typeface="Cambria"/>
              </a:rPr>
              <a:t>среда</a:t>
            </a:r>
            <a:r>
              <a:rPr sz="2500" b="1" spc="5" dirty="0">
                <a:latin typeface="Cambria"/>
                <a:cs typeface="Cambria"/>
              </a:rPr>
              <a:t> </a:t>
            </a:r>
            <a:r>
              <a:rPr sz="2500" spc="-5" dirty="0">
                <a:latin typeface="Cambria"/>
                <a:cs typeface="Cambria"/>
              </a:rPr>
              <a:t>и</a:t>
            </a:r>
            <a:r>
              <a:rPr sz="2500" spc="-10" dirty="0">
                <a:latin typeface="Cambria"/>
                <a:cs typeface="Cambria"/>
              </a:rPr>
              <a:t> </a:t>
            </a:r>
            <a:r>
              <a:rPr sz="2500" b="1" spc="-15" dirty="0">
                <a:latin typeface="Cambria"/>
                <a:cs typeface="Cambria"/>
              </a:rPr>
              <a:t>здравето</a:t>
            </a:r>
            <a:r>
              <a:rPr sz="2500" b="1" spc="40" dirty="0">
                <a:latin typeface="Cambria"/>
                <a:cs typeface="Cambria"/>
              </a:rPr>
              <a:t> </a:t>
            </a:r>
            <a:r>
              <a:rPr sz="2500" spc="-10" dirty="0">
                <a:latin typeface="Cambria"/>
                <a:cs typeface="Cambria"/>
              </a:rPr>
              <a:t>на</a:t>
            </a:r>
            <a:r>
              <a:rPr sz="2500" spc="10" dirty="0">
                <a:latin typeface="Cambria"/>
                <a:cs typeface="Cambria"/>
              </a:rPr>
              <a:t> </a:t>
            </a:r>
            <a:r>
              <a:rPr sz="2500" b="1" spc="-15" dirty="0">
                <a:latin typeface="Cambria"/>
                <a:cs typeface="Cambria"/>
              </a:rPr>
              <a:t>потребителите</a:t>
            </a:r>
            <a:r>
              <a:rPr sz="2500" spc="-15" dirty="0">
                <a:latin typeface="Cambria"/>
                <a:cs typeface="Cambria"/>
              </a:rPr>
              <a:t>.</a:t>
            </a:r>
            <a:r>
              <a:rPr sz="2500" spc="40" dirty="0">
                <a:latin typeface="Cambria"/>
                <a:cs typeface="Cambria"/>
              </a:rPr>
              <a:t> </a:t>
            </a:r>
            <a:r>
              <a:rPr sz="2500" spc="-10" dirty="0">
                <a:latin typeface="Cambria"/>
                <a:cs typeface="Cambria"/>
              </a:rPr>
              <a:t>Стандартите</a:t>
            </a:r>
            <a:r>
              <a:rPr sz="2500" spc="30" dirty="0">
                <a:latin typeface="Cambria"/>
                <a:cs typeface="Cambria"/>
              </a:rPr>
              <a:t> </a:t>
            </a:r>
            <a:r>
              <a:rPr sz="2500" spc="-5" dirty="0">
                <a:latin typeface="Cambria"/>
                <a:cs typeface="Cambria"/>
              </a:rPr>
              <a:t>за </a:t>
            </a:r>
            <a:r>
              <a:rPr sz="2500" dirty="0">
                <a:latin typeface="Cambria"/>
                <a:cs typeface="Cambria"/>
              </a:rPr>
              <a:t> </a:t>
            </a:r>
            <a:r>
              <a:rPr sz="2500" spc="-5" dirty="0">
                <a:latin typeface="Cambria"/>
                <a:cs typeface="Cambria"/>
              </a:rPr>
              <a:t>хигиена</a:t>
            </a:r>
            <a:r>
              <a:rPr sz="2500" spc="15" dirty="0">
                <a:latin typeface="Cambria"/>
                <a:cs typeface="Cambria"/>
              </a:rPr>
              <a:t> </a:t>
            </a:r>
            <a:r>
              <a:rPr sz="2500" spc="-5" dirty="0">
                <a:latin typeface="Cambria"/>
                <a:cs typeface="Cambria"/>
              </a:rPr>
              <a:t>на</a:t>
            </a:r>
            <a:r>
              <a:rPr sz="2500" spc="10" dirty="0">
                <a:latin typeface="Cambria"/>
                <a:cs typeface="Cambria"/>
              </a:rPr>
              <a:t> </a:t>
            </a:r>
            <a:r>
              <a:rPr sz="2500" spc="-5" dirty="0">
                <a:latin typeface="Cambria"/>
                <a:cs typeface="Cambria"/>
              </a:rPr>
              <a:t>храните</a:t>
            </a:r>
            <a:r>
              <a:rPr sz="2500" spc="25" dirty="0">
                <a:latin typeface="Cambria"/>
                <a:cs typeface="Cambria"/>
              </a:rPr>
              <a:t> </a:t>
            </a:r>
            <a:r>
              <a:rPr sz="2500" spc="-5" dirty="0">
                <a:latin typeface="Cambria"/>
                <a:cs typeface="Cambria"/>
              </a:rPr>
              <a:t>предоставят</a:t>
            </a:r>
            <a:r>
              <a:rPr sz="2500" spc="25" dirty="0">
                <a:latin typeface="Cambria"/>
                <a:cs typeface="Cambria"/>
              </a:rPr>
              <a:t> </a:t>
            </a:r>
            <a:r>
              <a:rPr sz="2500" spc="-5" dirty="0">
                <a:latin typeface="Cambria"/>
                <a:cs typeface="Cambria"/>
              </a:rPr>
              <a:t>класификация</a:t>
            </a:r>
            <a:r>
              <a:rPr sz="2500" spc="20" dirty="0">
                <a:latin typeface="Cambria"/>
                <a:cs typeface="Cambria"/>
              </a:rPr>
              <a:t> </a:t>
            </a:r>
            <a:r>
              <a:rPr sz="2500" spc="-5" dirty="0">
                <a:latin typeface="Cambria"/>
                <a:cs typeface="Cambria"/>
              </a:rPr>
              <a:t>и</a:t>
            </a:r>
            <a:r>
              <a:rPr sz="2500" spc="5" dirty="0">
                <a:latin typeface="Cambria"/>
                <a:cs typeface="Cambria"/>
              </a:rPr>
              <a:t> </a:t>
            </a:r>
            <a:r>
              <a:rPr sz="2500" spc="-15" dirty="0">
                <a:latin typeface="Cambria"/>
                <a:cs typeface="Cambria"/>
              </a:rPr>
              <a:t>методи</a:t>
            </a:r>
            <a:endParaRPr sz="2500">
              <a:latin typeface="Cambria"/>
              <a:cs typeface="Cambria"/>
            </a:endParaRPr>
          </a:p>
          <a:p>
            <a:pPr marL="287020">
              <a:lnSpc>
                <a:spcPts val="2420"/>
              </a:lnSpc>
            </a:pPr>
            <a:r>
              <a:rPr sz="2500" spc="-5" dirty="0">
                <a:latin typeface="Cambria"/>
                <a:cs typeface="Cambria"/>
              </a:rPr>
              <a:t>за</a:t>
            </a:r>
            <a:r>
              <a:rPr sz="2500" spc="15" dirty="0">
                <a:latin typeface="Cambria"/>
                <a:cs typeface="Cambria"/>
              </a:rPr>
              <a:t> </a:t>
            </a:r>
            <a:r>
              <a:rPr sz="2500" spc="-5" dirty="0">
                <a:latin typeface="Cambria"/>
                <a:cs typeface="Cambria"/>
              </a:rPr>
              <a:t>тестване</a:t>
            </a:r>
            <a:r>
              <a:rPr sz="2500" spc="40" dirty="0">
                <a:latin typeface="Cambria"/>
                <a:cs typeface="Cambria"/>
              </a:rPr>
              <a:t> </a:t>
            </a:r>
            <a:r>
              <a:rPr sz="2500" spc="-5" dirty="0">
                <a:latin typeface="Cambria"/>
                <a:cs typeface="Cambria"/>
              </a:rPr>
              <a:t>на</a:t>
            </a:r>
            <a:r>
              <a:rPr sz="2500" dirty="0">
                <a:latin typeface="Cambria"/>
                <a:cs typeface="Cambria"/>
              </a:rPr>
              <a:t> </a:t>
            </a:r>
            <a:r>
              <a:rPr sz="2500" spc="-5" dirty="0">
                <a:latin typeface="Cambria"/>
                <a:cs typeface="Cambria"/>
              </a:rPr>
              <a:t>материали,</a:t>
            </a:r>
            <a:r>
              <a:rPr sz="2500" spc="25" dirty="0">
                <a:latin typeface="Cambria"/>
                <a:cs typeface="Cambria"/>
              </a:rPr>
              <a:t> </a:t>
            </a:r>
            <a:r>
              <a:rPr sz="2500" spc="-10" dirty="0">
                <a:latin typeface="Cambria"/>
                <a:cs typeface="Cambria"/>
              </a:rPr>
              <a:t>които</a:t>
            </a:r>
            <a:r>
              <a:rPr sz="2500" spc="10" dirty="0">
                <a:latin typeface="Cambria"/>
                <a:cs typeface="Cambria"/>
              </a:rPr>
              <a:t> </a:t>
            </a:r>
            <a:r>
              <a:rPr sz="2500" spc="-5" dirty="0">
                <a:latin typeface="Cambria"/>
                <a:cs typeface="Cambria"/>
              </a:rPr>
              <a:t>влизат</a:t>
            </a:r>
            <a:r>
              <a:rPr sz="2500" spc="25" dirty="0">
                <a:latin typeface="Cambria"/>
                <a:cs typeface="Cambria"/>
              </a:rPr>
              <a:t> </a:t>
            </a:r>
            <a:r>
              <a:rPr sz="2500" spc="-5" dirty="0">
                <a:latin typeface="Cambria"/>
                <a:cs typeface="Cambria"/>
              </a:rPr>
              <a:t>в </a:t>
            </a:r>
            <a:r>
              <a:rPr sz="2500" spc="-10" dirty="0">
                <a:latin typeface="Cambria"/>
                <a:cs typeface="Cambria"/>
              </a:rPr>
              <a:t>контакт</a:t>
            </a:r>
            <a:r>
              <a:rPr sz="2500" spc="30" dirty="0">
                <a:latin typeface="Cambria"/>
                <a:cs typeface="Cambria"/>
              </a:rPr>
              <a:t> </a:t>
            </a:r>
            <a:r>
              <a:rPr sz="2500" spc="-5" dirty="0">
                <a:latin typeface="Cambria"/>
                <a:cs typeface="Cambria"/>
              </a:rPr>
              <a:t>с храни.</a:t>
            </a:r>
            <a:endParaRPr sz="2500">
              <a:latin typeface="Cambria"/>
              <a:cs typeface="Cambria"/>
            </a:endParaRPr>
          </a:p>
          <a:p>
            <a:pPr marL="287020" indent="-274955">
              <a:lnSpc>
                <a:spcPts val="2700"/>
              </a:lnSpc>
              <a:spcBef>
                <a:spcPts val="1200"/>
              </a:spcBef>
              <a:buClr>
                <a:srgbClr val="D24717"/>
              </a:buClr>
              <a:buSzPct val="84000"/>
              <a:buFont typeface="Segoe UI Symbol"/>
              <a:buChar char="⚫"/>
              <a:tabLst>
                <a:tab pos="287655" algn="l"/>
              </a:tabLst>
            </a:pPr>
            <a:r>
              <a:rPr sz="2500" b="1" spc="-10" dirty="0">
                <a:latin typeface="Cambria"/>
                <a:cs typeface="Cambria"/>
              </a:rPr>
              <a:t>По-лесен</a:t>
            </a:r>
            <a:r>
              <a:rPr sz="2500" b="1" spc="10" dirty="0">
                <a:latin typeface="Cambria"/>
                <a:cs typeface="Cambria"/>
              </a:rPr>
              <a:t> </a:t>
            </a:r>
            <a:r>
              <a:rPr sz="2500" b="1" spc="-5" dirty="0">
                <a:latin typeface="Cambria"/>
                <a:cs typeface="Cambria"/>
              </a:rPr>
              <a:t>достъп</a:t>
            </a:r>
            <a:r>
              <a:rPr sz="2500" b="1" spc="25" dirty="0">
                <a:latin typeface="Cambria"/>
                <a:cs typeface="Cambria"/>
              </a:rPr>
              <a:t> </a:t>
            </a:r>
            <a:r>
              <a:rPr sz="2500" b="1" spc="-5" dirty="0">
                <a:latin typeface="Cambria"/>
                <a:cs typeface="Cambria"/>
              </a:rPr>
              <a:t>до</a:t>
            </a:r>
            <a:r>
              <a:rPr sz="2500" b="1" spc="15" dirty="0">
                <a:latin typeface="Cambria"/>
                <a:cs typeface="Cambria"/>
              </a:rPr>
              <a:t> </a:t>
            </a:r>
            <a:r>
              <a:rPr sz="2500" b="1" spc="-10" dirty="0">
                <a:latin typeface="Cambria"/>
                <a:cs typeface="Cambria"/>
              </a:rPr>
              <a:t>пазари</a:t>
            </a:r>
            <a:r>
              <a:rPr sz="2500" spc="-10" dirty="0">
                <a:latin typeface="Cambria"/>
                <a:cs typeface="Cambria"/>
              </a:rPr>
              <a:t>:</a:t>
            </a:r>
            <a:r>
              <a:rPr sz="2500" spc="20" dirty="0">
                <a:latin typeface="Cambria"/>
                <a:cs typeface="Cambria"/>
              </a:rPr>
              <a:t> </a:t>
            </a:r>
            <a:r>
              <a:rPr sz="2500" spc="-10" dirty="0">
                <a:latin typeface="Cambria"/>
                <a:cs typeface="Cambria"/>
              </a:rPr>
              <a:t>стандартите</a:t>
            </a:r>
            <a:r>
              <a:rPr sz="2500" spc="25" dirty="0">
                <a:latin typeface="Cambria"/>
                <a:cs typeface="Cambria"/>
              </a:rPr>
              <a:t> </a:t>
            </a:r>
            <a:r>
              <a:rPr sz="2500" spc="-5" dirty="0">
                <a:latin typeface="Cambria"/>
                <a:cs typeface="Cambria"/>
              </a:rPr>
              <a:t>могат</a:t>
            </a:r>
            <a:r>
              <a:rPr sz="2500" spc="10" dirty="0">
                <a:latin typeface="Cambria"/>
                <a:cs typeface="Cambria"/>
              </a:rPr>
              <a:t> </a:t>
            </a:r>
            <a:r>
              <a:rPr sz="2500" spc="-10" dirty="0">
                <a:latin typeface="Cambria"/>
                <a:cs typeface="Cambria"/>
              </a:rPr>
              <a:t>да</a:t>
            </a:r>
            <a:endParaRPr sz="2500">
              <a:latin typeface="Cambria"/>
              <a:cs typeface="Cambria"/>
            </a:endParaRPr>
          </a:p>
          <a:p>
            <a:pPr marL="287020" marR="457200">
              <a:lnSpc>
                <a:spcPct val="80000"/>
              </a:lnSpc>
              <a:spcBef>
                <a:spcPts val="300"/>
              </a:spcBef>
            </a:pPr>
            <a:r>
              <a:rPr sz="2500" spc="-5" dirty="0">
                <a:latin typeface="Cambria"/>
                <a:cs typeface="Cambria"/>
              </a:rPr>
              <a:t>помогнат</a:t>
            </a:r>
            <a:r>
              <a:rPr sz="2500" spc="25" dirty="0">
                <a:latin typeface="Cambria"/>
                <a:cs typeface="Cambria"/>
              </a:rPr>
              <a:t> </a:t>
            </a:r>
            <a:r>
              <a:rPr sz="2500" spc="-5" dirty="0">
                <a:latin typeface="Cambria"/>
                <a:cs typeface="Cambria"/>
              </a:rPr>
              <a:t>за</a:t>
            </a:r>
            <a:r>
              <a:rPr sz="2500" spc="20" dirty="0">
                <a:latin typeface="Cambria"/>
                <a:cs typeface="Cambria"/>
              </a:rPr>
              <a:t> </a:t>
            </a:r>
            <a:r>
              <a:rPr sz="2500" spc="-15" dirty="0">
                <a:latin typeface="Cambria"/>
                <a:cs typeface="Cambria"/>
              </a:rPr>
              <a:t>отваряне</a:t>
            </a:r>
            <a:r>
              <a:rPr sz="2500" spc="40" dirty="0">
                <a:latin typeface="Cambria"/>
                <a:cs typeface="Cambria"/>
              </a:rPr>
              <a:t> </a:t>
            </a:r>
            <a:r>
              <a:rPr sz="2500" spc="-5" dirty="0">
                <a:latin typeface="Cambria"/>
                <a:cs typeface="Cambria"/>
              </a:rPr>
              <a:t>на</a:t>
            </a:r>
            <a:r>
              <a:rPr sz="2500" spc="20" dirty="0">
                <a:latin typeface="Cambria"/>
                <a:cs typeface="Cambria"/>
              </a:rPr>
              <a:t> </a:t>
            </a:r>
            <a:r>
              <a:rPr sz="2500" spc="-5" dirty="0">
                <a:latin typeface="Cambria"/>
                <a:cs typeface="Cambria"/>
              </a:rPr>
              <a:t>пазари, </a:t>
            </a:r>
            <a:r>
              <a:rPr sz="2500" spc="-10" dirty="0">
                <a:latin typeface="Cambria"/>
                <a:cs typeface="Cambria"/>
              </a:rPr>
              <a:t>като</a:t>
            </a:r>
            <a:r>
              <a:rPr sz="2500" spc="25" dirty="0">
                <a:latin typeface="Cambria"/>
                <a:cs typeface="Cambria"/>
              </a:rPr>
              <a:t> </a:t>
            </a:r>
            <a:r>
              <a:rPr sz="2500" spc="-5" dirty="0">
                <a:latin typeface="Cambria"/>
                <a:cs typeface="Cambria"/>
              </a:rPr>
              <a:t>направят</a:t>
            </a:r>
            <a:r>
              <a:rPr sz="2500" spc="10" dirty="0">
                <a:latin typeface="Cambria"/>
                <a:cs typeface="Cambria"/>
              </a:rPr>
              <a:t> </a:t>
            </a:r>
            <a:r>
              <a:rPr sz="2500" spc="-5" dirty="0">
                <a:latin typeface="Cambria"/>
                <a:cs typeface="Cambria"/>
              </a:rPr>
              <a:t>вашите </a:t>
            </a:r>
            <a:r>
              <a:rPr sz="2500" spc="-535" dirty="0">
                <a:latin typeface="Cambria"/>
                <a:cs typeface="Cambria"/>
              </a:rPr>
              <a:t> </a:t>
            </a:r>
            <a:r>
              <a:rPr sz="2500" spc="-15" dirty="0">
                <a:latin typeface="Cambria"/>
                <a:cs typeface="Cambria"/>
              </a:rPr>
              <a:t>продукти</a:t>
            </a:r>
            <a:r>
              <a:rPr sz="2500" spc="10" dirty="0">
                <a:latin typeface="Cambria"/>
                <a:cs typeface="Cambria"/>
              </a:rPr>
              <a:t> </a:t>
            </a:r>
            <a:r>
              <a:rPr sz="2500" spc="-5" dirty="0">
                <a:latin typeface="Cambria"/>
                <a:cs typeface="Cambria"/>
              </a:rPr>
              <a:t>или </a:t>
            </a:r>
            <a:r>
              <a:rPr sz="2500" spc="-10" dirty="0">
                <a:latin typeface="Cambria"/>
                <a:cs typeface="Cambria"/>
              </a:rPr>
              <a:t>услуги</a:t>
            </a:r>
            <a:r>
              <a:rPr sz="2500" spc="20" dirty="0">
                <a:latin typeface="Cambria"/>
                <a:cs typeface="Cambria"/>
              </a:rPr>
              <a:t> </a:t>
            </a:r>
            <a:r>
              <a:rPr sz="2500" spc="-5" dirty="0">
                <a:latin typeface="Cambria"/>
                <a:cs typeface="Cambria"/>
              </a:rPr>
              <a:t>съвместими</a:t>
            </a:r>
            <a:r>
              <a:rPr sz="2500" spc="25" dirty="0">
                <a:latin typeface="Cambria"/>
                <a:cs typeface="Cambria"/>
              </a:rPr>
              <a:t> </a:t>
            </a:r>
            <a:r>
              <a:rPr sz="2500" spc="-5" dirty="0">
                <a:latin typeface="Cambria"/>
                <a:cs typeface="Cambria"/>
              </a:rPr>
              <a:t>и</a:t>
            </a:r>
            <a:r>
              <a:rPr sz="2500" spc="-10" dirty="0">
                <a:latin typeface="Cambria"/>
                <a:cs typeface="Cambria"/>
              </a:rPr>
              <a:t> </a:t>
            </a:r>
            <a:r>
              <a:rPr sz="2500" spc="-5" dirty="0">
                <a:latin typeface="Cambria"/>
                <a:cs typeface="Cambria"/>
              </a:rPr>
              <a:t>съпоставими.</a:t>
            </a:r>
            <a:endParaRPr sz="2500">
              <a:latin typeface="Cambria"/>
              <a:cs typeface="Cambria"/>
            </a:endParaRPr>
          </a:p>
          <a:p>
            <a:pPr marL="287020" marR="514350" indent="-274955">
              <a:lnSpc>
                <a:spcPts val="2400"/>
              </a:lnSpc>
              <a:spcBef>
                <a:spcPts val="1780"/>
              </a:spcBef>
              <a:buClr>
                <a:srgbClr val="D24717"/>
              </a:buClr>
              <a:buSzPct val="84000"/>
              <a:buFont typeface="Segoe UI Symbol"/>
              <a:buChar char="⚫"/>
              <a:tabLst>
                <a:tab pos="287655" algn="l"/>
              </a:tabLst>
            </a:pPr>
            <a:r>
              <a:rPr sz="2500" spc="-10" dirty="0">
                <a:latin typeface="Cambria"/>
                <a:cs typeface="Cambria"/>
              </a:rPr>
              <a:t>Стандартите</a:t>
            </a:r>
            <a:r>
              <a:rPr sz="2500" spc="35" dirty="0">
                <a:latin typeface="Cambria"/>
                <a:cs typeface="Cambria"/>
              </a:rPr>
              <a:t> </a:t>
            </a:r>
            <a:r>
              <a:rPr sz="2500" spc="-5" dirty="0">
                <a:latin typeface="Cambria"/>
                <a:cs typeface="Cambria"/>
              </a:rPr>
              <a:t>помагат</a:t>
            </a:r>
            <a:r>
              <a:rPr sz="2500" spc="15" dirty="0">
                <a:latin typeface="Cambria"/>
                <a:cs typeface="Cambria"/>
              </a:rPr>
              <a:t> </a:t>
            </a:r>
            <a:r>
              <a:rPr sz="2500" spc="-5" dirty="0">
                <a:latin typeface="Cambria"/>
                <a:cs typeface="Cambria"/>
              </a:rPr>
              <a:t>за</a:t>
            </a:r>
            <a:r>
              <a:rPr sz="2500" spc="20" dirty="0">
                <a:latin typeface="Cambria"/>
                <a:cs typeface="Cambria"/>
              </a:rPr>
              <a:t> </a:t>
            </a:r>
            <a:r>
              <a:rPr sz="2500" spc="-5" dirty="0">
                <a:latin typeface="Cambria"/>
                <a:cs typeface="Cambria"/>
              </a:rPr>
              <a:t>повишаване</a:t>
            </a:r>
            <a:r>
              <a:rPr sz="2500" spc="15" dirty="0">
                <a:latin typeface="Cambria"/>
                <a:cs typeface="Cambria"/>
              </a:rPr>
              <a:t> </a:t>
            </a:r>
            <a:r>
              <a:rPr sz="2500" spc="-5" dirty="0">
                <a:latin typeface="Cambria"/>
                <a:cs typeface="Cambria"/>
              </a:rPr>
              <a:t>на</a:t>
            </a:r>
            <a:r>
              <a:rPr sz="2500" spc="25" dirty="0">
                <a:latin typeface="Cambria"/>
                <a:cs typeface="Cambria"/>
              </a:rPr>
              <a:t> </a:t>
            </a:r>
            <a:r>
              <a:rPr sz="2500" b="1" spc="-10" dirty="0">
                <a:latin typeface="Cambria"/>
                <a:cs typeface="Cambria"/>
              </a:rPr>
              <a:t>оперативната </a:t>
            </a:r>
            <a:r>
              <a:rPr sz="2500" b="1" spc="-540" dirty="0">
                <a:latin typeface="Cambria"/>
                <a:cs typeface="Cambria"/>
              </a:rPr>
              <a:t> </a:t>
            </a:r>
            <a:r>
              <a:rPr sz="2500" b="1" spc="-5" dirty="0">
                <a:latin typeface="Cambria"/>
                <a:cs typeface="Cambria"/>
              </a:rPr>
              <a:t>съвместимост</a:t>
            </a:r>
            <a:r>
              <a:rPr sz="2500" b="1" spc="30" dirty="0">
                <a:latin typeface="Cambria"/>
                <a:cs typeface="Cambria"/>
              </a:rPr>
              <a:t> </a:t>
            </a:r>
            <a:r>
              <a:rPr sz="2500" spc="-5" dirty="0">
                <a:latin typeface="Cambria"/>
                <a:cs typeface="Cambria"/>
              </a:rPr>
              <a:t>на</a:t>
            </a:r>
            <a:r>
              <a:rPr sz="2500" spc="10" dirty="0">
                <a:latin typeface="Cambria"/>
                <a:cs typeface="Cambria"/>
              </a:rPr>
              <a:t> </a:t>
            </a:r>
            <a:r>
              <a:rPr sz="2500" spc="-15" dirty="0">
                <a:latin typeface="Cambria"/>
                <a:cs typeface="Cambria"/>
              </a:rPr>
              <a:t>продукти</a:t>
            </a:r>
            <a:r>
              <a:rPr sz="2500" spc="10" dirty="0">
                <a:latin typeface="Cambria"/>
                <a:cs typeface="Cambria"/>
              </a:rPr>
              <a:t> </a:t>
            </a:r>
            <a:r>
              <a:rPr sz="2500" spc="-5" dirty="0">
                <a:latin typeface="Cambria"/>
                <a:cs typeface="Cambria"/>
              </a:rPr>
              <a:t>или</a:t>
            </a:r>
            <a:r>
              <a:rPr sz="2500" spc="10" dirty="0">
                <a:latin typeface="Cambria"/>
                <a:cs typeface="Cambria"/>
              </a:rPr>
              <a:t> </a:t>
            </a:r>
            <a:r>
              <a:rPr sz="2500" spc="-10" dirty="0">
                <a:latin typeface="Cambria"/>
                <a:cs typeface="Cambria"/>
              </a:rPr>
              <a:t>услуги.</a:t>
            </a:r>
            <a:endParaRPr sz="25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99160" y="260604"/>
            <a:ext cx="7772400" cy="504825"/>
          </a:xfrm>
          <a:prstGeom prst="rect">
            <a:avLst/>
          </a:prstGeom>
          <a:solidFill>
            <a:srgbClr val="00AFEF"/>
          </a:solidFill>
          <a:ln w="9525">
            <a:solidFill>
              <a:srgbClr val="EBE8E0"/>
            </a:solidFill>
          </a:ln>
        </p:spPr>
        <p:txBody>
          <a:bodyPr vert="horz" wrap="square" lIns="0" tIns="1143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0"/>
              </a:spcBef>
            </a:pPr>
            <a:r>
              <a:rPr spc="-5" dirty="0">
                <a:latin typeface="Calibri"/>
                <a:cs typeface="Calibri"/>
              </a:rPr>
              <a:t>Качество</a:t>
            </a:r>
            <a:r>
              <a:rPr spc="10" dirty="0">
                <a:latin typeface="Calibri"/>
                <a:cs typeface="Calibri"/>
              </a:rPr>
              <a:t> </a:t>
            </a:r>
            <a:r>
              <a:rPr spc="-5" dirty="0">
                <a:latin typeface="Calibri"/>
                <a:cs typeface="Calibri"/>
              </a:rPr>
              <a:t>на</a:t>
            </a:r>
            <a:r>
              <a:rPr spc="-15" dirty="0">
                <a:latin typeface="Calibri"/>
                <a:cs typeface="Calibri"/>
              </a:rPr>
              <a:t> </a:t>
            </a:r>
            <a:r>
              <a:rPr spc="-20" dirty="0">
                <a:latin typeface="Calibri"/>
                <a:cs typeface="Calibri"/>
              </a:rPr>
              <a:t>земеделската</a:t>
            </a:r>
            <a:r>
              <a:rPr spc="35" dirty="0">
                <a:latin typeface="Calibri"/>
                <a:cs typeface="Calibri"/>
              </a:rPr>
              <a:t> </a:t>
            </a:r>
            <a:r>
              <a:rPr spc="-15" dirty="0">
                <a:latin typeface="Calibri"/>
                <a:cs typeface="Calibri"/>
              </a:rPr>
              <a:t>продукция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74370" y="1293113"/>
            <a:ext cx="8414385" cy="4873625"/>
          </a:xfrm>
          <a:prstGeom prst="rect">
            <a:avLst/>
          </a:prstGeom>
        </p:spPr>
        <p:txBody>
          <a:bodyPr vert="horz" wrap="square" lIns="0" tIns="74295" rIns="0" bIns="0" rtlCol="0">
            <a:spAutoFit/>
          </a:bodyPr>
          <a:lstStyle/>
          <a:p>
            <a:pPr marL="12700" marR="6350" algn="just">
              <a:lnSpc>
                <a:spcPct val="80000"/>
              </a:lnSpc>
              <a:spcBef>
                <a:spcPts val="585"/>
              </a:spcBef>
            </a:pPr>
            <a:r>
              <a:rPr sz="2000" spc="-5" dirty="0">
                <a:latin typeface="Cambria"/>
                <a:cs typeface="Cambria"/>
              </a:rPr>
              <a:t>Земеделските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10" dirty="0">
                <a:latin typeface="Cambria"/>
                <a:cs typeface="Cambria"/>
              </a:rPr>
              <a:t>продукти</a:t>
            </a:r>
            <a:r>
              <a:rPr sz="2000" spc="-5" dirty="0">
                <a:latin typeface="Cambria"/>
                <a:cs typeface="Cambria"/>
              </a:rPr>
              <a:t> </a:t>
            </a:r>
            <a:r>
              <a:rPr sz="2000" spc="-10" dirty="0">
                <a:latin typeface="Cambria"/>
                <a:cs typeface="Cambria"/>
              </a:rPr>
              <a:t>от</a:t>
            </a:r>
            <a:r>
              <a:rPr sz="2000" spc="-5" dirty="0">
                <a:latin typeface="Cambria"/>
                <a:cs typeface="Cambria"/>
              </a:rPr>
              <a:t> растителен</a:t>
            </a:r>
            <a:r>
              <a:rPr sz="2000" dirty="0">
                <a:latin typeface="Cambria"/>
                <a:cs typeface="Cambria"/>
              </a:rPr>
              <a:t> и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spc="-10" dirty="0">
                <a:latin typeface="Cambria"/>
                <a:cs typeface="Cambria"/>
              </a:rPr>
              <a:t>животински</a:t>
            </a:r>
            <a:r>
              <a:rPr sz="2000" spc="-5" dirty="0">
                <a:latin typeface="Cambria"/>
                <a:cs typeface="Cambria"/>
              </a:rPr>
              <a:t> </a:t>
            </a:r>
            <a:r>
              <a:rPr sz="2000" spc="-15" dirty="0">
                <a:latin typeface="Cambria"/>
                <a:cs typeface="Cambria"/>
              </a:rPr>
              <a:t>произход </a:t>
            </a:r>
            <a:r>
              <a:rPr sz="2000" spc="-10" dirty="0">
                <a:latin typeface="Cambria"/>
                <a:cs typeface="Cambria"/>
              </a:rPr>
              <a:t> предназначени</a:t>
            </a:r>
            <a:r>
              <a:rPr sz="2000" spc="-5" dirty="0">
                <a:latin typeface="Cambria"/>
                <a:cs typeface="Cambria"/>
              </a:rPr>
              <a:t> </a:t>
            </a:r>
            <a:r>
              <a:rPr sz="2000" spc="-10" dirty="0">
                <a:latin typeface="Cambria"/>
                <a:cs typeface="Cambria"/>
              </a:rPr>
              <a:t>за</a:t>
            </a:r>
            <a:r>
              <a:rPr sz="2000" spc="-5" dirty="0">
                <a:latin typeface="Cambria"/>
                <a:cs typeface="Cambria"/>
              </a:rPr>
              <a:t> </a:t>
            </a:r>
            <a:r>
              <a:rPr sz="2000" spc="-10" dirty="0">
                <a:latin typeface="Cambria"/>
                <a:cs typeface="Cambria"/>
              </a:rPr>
              <a:t>експорт</a:t>
            </a:r>
            <a:r>
              <a:rPr sz="2000" spc="-5" dirty="0">
                <a:latin typeface="Cambria"/>
                <a:cs typeface="Cambria"/>
              </a:rPr>
              <a:t> на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международните</a:t>
            </a:r>
            <a:r>
              <a:rPr sz="2000" dirty="0">
                <a:latin typeface="Cambria"/>
                <a:cs typeface="Cambria"/>
              </a:rPr>
              <a:t> и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европейски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пазари 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трябва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да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отговарят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на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определени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маркетингови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10" dirty="0">
                <a:latin typeface="Cambria"/>
                <a:cs typeface="Cambria"/>
              </a:rPr>
              <a:t>стандарти</a:t>
            </a:r>
            <a:r>
              <a:rPr sz="2000" spc="-5" dirty="0">
                <a:latin typeface="Cambria"/>
                <a:cs typeface="Cambria"/>
              </a:rPr>
              <a:t> </a:t>
            </a:r>
            <a:r>
              <a:rPr sz="2000" spc="-20" dirty="0">
                <a:latin typeface="Cambria"/>
                <a:cs typeface="Cambria"/>
              </a:rPr>
              <a:t>за </a:t>
            </a:r>
            <a:r>
              <a:rPr sz="2000" spc="-1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безопасност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и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качество.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Месото</a:t>
            </a:r>
            <a:r>
              <a:rPr sz="2000" dirty="0">
                <a:latin typeface="Cambria"/>
                <a:cs typeface="Cambria"/>
              </a:rPr>
              <a:t> и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яйцата,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10" dirty="0">
                <a:latin typeface="Cambria"/>
                <a:cs typeface="Cambria"/>
              </a:rPr>
              <a:t>плодовете</a:t>
            </a:r>
            <a:r>
              <a:rPr sz="2000" spc="-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и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зеленчуците 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трябва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10" dirty="0">
                <a:latin typeface="Cambria"/>
                <a:cs typeface="Cambria"/>
              </a:rPr>
              <a:t>да</a:t>
            </a:r>
            <a:r>
              <a:rPr sz="2000" spc="-5" dirty="0">
                <a:latin typeface="Cambria"/>
                <a:cs typeface="Cambria"/>
              </a:rPr>
              <a:t> съответстват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10" dirty="0">
                <a:latin typeface="Cambria"/>
                <a:cs typeface="Cambria"/>
              </a:rPr>
              <a:t>на</a:t>
            </a:r>
            <a:r>
              <a:rPr sz="2000" spc="-5" dirty="0">
                <a:latin typeface="Cambria"/>
                <a:cs typeface="Cambria"/>
              </a:rPr>
              <a:t> определени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стандарти</a:t>
            </a:r>
            <a:r>
              <a:rPr sz="2000" dirty="0">
                <a:latin typeface="Cambria"/>
                <a:cs typeface="Cambria"/>
              </a:rPr>
              <a:t> -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spc="-10" dirty="0">
                <a:latin typeface="Cambria"/>
                <a:cs typeface="Cambria"/>
              </a:rPr>
              <a:t>свинското</a:t>
            </a:r>
            <a:r>
              <a:rPr sz="2000" spc="-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и 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говеждото </a:t>
            </a:r>
            <a:r>
              <a:rPr sz="2000" spc="-5" dirty="0">
                <a:latin typeface="Cambria"/>
                <a:cs typeface="Cambria"/>
              </a:rPr>
              <a:t>месо </a:t>
            </a:r>
            <a:r>
              <a:rPr sz="2000" spc="-10" dirty="0">
                <a:latin typeface="Cambria"/>
                <a:cs typeface="Cambria"/>
              </a:rPr>
              <a:t>за </a:t>
            </a:r>
            <a:r>
              <a:rPr sz="2000" dirty="0">
                <a:latin typeface="Cambria"/>
                <a:cs typeface="Cambria"/>
              </a:rPr>
              <a:t>износ в </a:t>
            </a:r>
            <a:r>
              <a:rPr sz="2000" spc="-5" dirty="0">
                <a:latin typeface="Cambria"/>
                <a:cs typeface="Cambria"/>
              </a:rPr>
              <a:t>ЕС трябва да </a:t>
            </a:r>
            <a:r>
              <a:rPr sz="2000" spc="-10" dirty="0">
                <a:latin typeface="Cambria"/>
                <a:cs typeface="Cambria"/>
              </a:rPr>
              <a:t>бъде окачествено </a:t>
            </a:r>
            <a:r>
              <a:rPr sz="2000" dirty="0">
                <a:latin typeface="Cambria"/>
                <a:cs typeface="Cambria"/>
              </a:rPr>
              <a:t>по </a:t>
            </a:r>
            <a:r>
              <a:rPr sz="2000" spc="-5" dirty="0">
                <a:latin typeface="Cambria"/>
                <a:cs typeface="Cambria"/>
              </a:rPr>
              <a:t>системата 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за</a:t>
            </a:r>
            <a:r>
              <a:rPr sz="2000" spc="-1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класификация</a:t>
            </a:r>
            <a:r>
              <a:rPr sz="2000" spc="-3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на </a:t>
            </a:r>
            <a:r>
              <a:rPr sz="2000" dirty="0">
                <a:latin typeface="Cambria"/>
                <a:cs typeface="Cambria"/>
              </a:rPr>
              <a:t>кланични</a:t>
            </a:r>
            <a:r>
              <a:rPr sz="2000" spc="-4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трупове</a:t>
            </a:r>
            <a:r>
              <a:rPr sz="2000" spc="10" dirty="0">
                <a:latin typeface="Cambria"/>
                <a:cs typeface="Cambria"/>
              </a:rPr>
              <a:t> </a:t>
            </a:r>
            <a:r>
              <a:rPr sz="2000" spc="-35" dirty="0">
                <a:latin typeface="Cambria"/>
                <a:cs typeface="Cambria"/>
              </a:rPr>
              <a:t>(S)EUROP.</a:t>
            </a:r>
            <a:endParaRPr sz="2000">
              <a:latin typeface="Cambria"/>
              <a:cs typeface="Cambria"/>
            </a:endParaRPr>
          </a:p>
          <a:p>
            <a:pPr marL="12700" marR="5715" algn="just">
              <a:lnSpc>
                <a:spcPts val="1920"/>
              </a:lnSpc>
              <a:spcBef>
                <a:spcPts val="580"/>
              </a:spcBef>
            </a:pPr>
            <a:r>
              <a:rPr sz="2000" spc="-10" dirty="0">
                <a:latin typeface="Cambria"/>
                <a:cs typeface="Cambria"/>
              </a:rPr>
              <a:t>Утвърдените</a:t>
            </a:r>
            <a:r>
              <a:rPr sz="2000" spc="-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системи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spc="-10" dirty="0">
                <a:latin typeface="Cambria"/>
                <a:cs typeface="Cambria"/>
              </a:rPr>
              <a:t>за</a:t>
            </a:r>
            <a:r>
              <a:rPr sz="2000" spc="-5" dirty="0">
                <a:latin typeface="Cambria"/>
                <a:cs typeface="Cambria"/>
              </a:rPr>
              <a:t> управление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на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10" dirty="0">
                <a:latin typeface="Cambria"/>
                <a:cs typeface="Cambria"/>
              </a:rPr>
              <a:t>качеството</a:t>
            </a:r>
            <a:r>
              <a:rPr sz="2000" spc="-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в</a:t>
            </a:r>
            <a:r>
              <a:rPr sz="2000" spc="44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търговията</a:t>
            </a:r>
            <a:r>
              <a:rPr sz="2000" spc="43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с 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храни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(ISO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22000; </a:t>
            </a:r>
            <a:r>
              <a:rPr sz="2000" dirty="0">
                <a:latin typeface="Cambria"/>
                <a:cs typeface="Cambria"/>
              </a:rPr>
              <a:t>IFS; </a:t>
            </a:r>
            <a:r>
              <a:rPr sz="2000" spc="-15" dirty="0">
                <a:latin typeface="Cambria"/>
                <a:cs typeface="Cambria"/>
              </a:rPr>
              <a:t>BRC)</a:t>
            </a:r>
            <a:r>
              <a:rPr sz="2000" spc="-1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и в </a:t>
            </a:r>
            <a:r>
              <a:rPr sz="2000" spc="-5" dirty="0">
                <a:latin typeface="Cambria"/>
                <a:cs typeface="Cambria"/>
              </a:rPr>
              <a:t>хранително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вкусовата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промишленост 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10" dirty="0">
                <a:latin typeface="Cambria"/>
                <a:cs typeface="Cambria"/>
              </a:rPr>
              <a:t>(НАССР) </a:t>
            </a:r>
            <a:r>
              <a:rPr sz="2000" spc="-5" dirty="0">
                <a:latin typeface="Cambria"/>
                <a:cs typeface="Cambria"/>
              </a:rPr>
              <a:t>изискват </a:t>
            </a:r>
            <a:r>
              <a:rPr sz="2000" spc="-10" dirty="0">
                <a:latin typeface="Cambria"/>
                <a:cs typeface="Cambria"/>
              </a:rPr>
              <a:t>от </a:t>
            </a:r>
            <a:r>
              <a:rPr sz="2000" spc="-5" dirty="0">
                <a:latin typeface="Cambria"/>
                <a:cs typeface="Cambria"/>
              </a:rPr>
              <a:t>агросектора те да </a:t>
            </a:r>
            <a:r>
              <a:rPr sz="2000" dirty="0">
                <a:latin typeface="Cambria"/>
                <a:cs typeface="Cambria"/>
              </a:rPr>
              <a:t>се </a:t>
            </a:r>
            <a:r>
              <a:rPr sz="2000" spc="-5" dirty="0">
                <a:latin typeface="Cambria"/>
                <a:cs typeface="Cambria"/>
              </a:rPr>
              <a:t>прилагат редовно </a:t>
            </a:r>
            <a:r>
              <a:rPr sz="2000" dirty="0">
                <a:latin typeface="Cambria"/>
                <a:cs typeface="Cambria"/>
              </a:rPr>
              <a:t>в </a:t>
            </a:r>
            <a:r>
              <a:rPr sz="2000" spc="-5" dirty="0">
                <a:latin typeface="Cambria"/>
                <a:cs typeface="Cambria"/>
              </a:rPr>
              <a:t>аграрните </a:t>
            </a:r>
            <a:r>
              <a:rPr sz="2000" dirty="0">
                <a:latin typeface="Cambria"/>
                <a:cs typeface="Cambria"/>
              </a:rPr>
              <a:t> практики.</a:t>
            </a:r>
            <a:endParaRPr sz="2000">
              <a:latin typeface="Cambria"/>
              <a:cs typeface="Cambria"/>
            </a:endParaRPr>
          </a:p>
          <a:p>
            <a:pPr marL="12700" marR="5080" algn="just">
              <a:lnSpc>
                <a:spcPct val="80000"/>
              </a:lnSpc>
              <a:spcBef>
                <a:spcPts val="620"/>
              </a:spcBef>
            </a:pPr>
            <a:r>
              <a:rPr sz="2000" spc="-5" dirty="0">
                <a:latin typeface="Cambria"/>
                <a:cs typeface="Cambria"/>
              </a:rPr>
              <a:t>Селскостопанските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10" dirty="0">
                <a:latin typeface="Cambria"/>
                <a:cs typeface="Cambria"/>
              </a:rPr>
              <a:t>продукти</a:t>
            </a:r>
            <a:r>
              <a:rPr sz="2000" spc="-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в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Европейския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съюз</a:t>
            </a:r>
            <a:r>
              <a:rPr sz="2000" dirty="0">
                <a:latin typeface="Cambria"/>
                <a:cs typeface="Cambria"/>
              </a:rPr>
              <a:t> сами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по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себе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си 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отговарят </a:t>
            </a:r>
            <a:r>
              <a:rPr sz="2000" spc="-10" dirty="0">
                <a:latin typeface="Cambria"/>
                <a:cs typeface="Cambria"/>
              </a:rPr>
              <a:t>на </a:t>
            </a:r>
            <a:r>
              <a:rPr sz="2000" spc="-5" dirty="0">
                <a:latin typeface="Cambria"/>
                <a:cs typeface="Cambria"/>
              </a:rPr>
              <a:t>стандарта </a:t>
            </a:r>
            <a:r>
              <a:rPr sz="2000" spc="-10" dirty="0">
                <a:latin typeface="Cambria"/>
                <a:cs typeface="Cambria"/>
              </a:rPr>
              <a:t>за </a:t>
            </a:r>
            <a:r>
              <a:rPr sz="2000" spc="-5" dirty="0">
                <a:latin typeface="Cambria"/>
                <a:cs typeface="Cambria"/>
              </a:rPr>
              <a:t>качество, тъй като </a:t>
            </a:r>
            <a:r>
              <a:rPr sz="2000" dirty="0">
                <a:latin typeface="Cambria"/>
                <a:cs typeface="Cambria"/>
              </a:rPr>
              <a:t>се произвеждат </a:t>
            </a:r>
            <a:r>
              <a:rPr sz="2000" spc="-15" dirty="0">
                <a:latin typeface="Cambria"/>
                <a:cs typeface="Cambria"/>
              </a:rPr>
              <a:t>съгласно </a:t>
            </a:r>
            <a:r>
              <a:rPr sz="2000" spc="-10" dirty="0">
                <a:latin typeface="Cambria"/>
                <a:cs typeface="Cambria"/>
              </a:rPr>
              <a:t> законодателните </a:t>
            </a:r>
            <a:r>
              <a:rPr sz="2000" spc="-5" dirty="0">
                <a:latin typeface="Cambria"/>
                <a:cs typeface="Cambria"/>
              </a:rPr>
              <a:t>разпоредби на ЕС относно </a:t>
            </a:r>
            <a:r>
              <a:rPr sz="2000" spc="-10" dirty="0">
                <a:latin typeface="Cambria"/>
                <a:cs typeface="Cambria"/>
              </a:rPr>
              <a:t>качеството на продуктите, </a:t>
            </a:r>
            <a:r>
              <a:rPr sz="2000" spc="-5" dirty="0">
                <a:latin typeface="Cambria"/>
                <a:cs typeface="Cambria"/>
              </a:rPr>
              <a:t> </a:t>
            </a:r>
            <a:r>
              <a:rPr sz="2000" spc="-10" dirty="0">
                <a:latin typeface="Cambria"/>
                <a:cs typeface="Cambria"/>
              </a:rPr>
              <a:t>устойчивото </a:t>
            </a:r>
            <a:r>
              <a:rPr sz="2000" spc="-5" dirty="0">
                <a:latin typeface="Cambria"/>
                <a:cs typeface="Cambria"/>
              </a:rPr>
              <a:t>производство </a:t>
            </a:r>
            <a:r>
              <a:rPr sz="2000" dirty="0">
                <a:latin typeface="Cambria"/>
                <a:cs typeface="Cambria"/>
              </a:rPr>
              <a:t>и </a:t>
            </a:r>
            <a:r>
              <a:rPr sz="2000" spc="-5" dirty="0">
                <a:latin typeface="Cambria"/>
                <a:cs typeface="Cambria"/>
              </a:rPr>
              <a:t>критериите, </a:t>
            </a:r>
            <a:r>
              <a:rPr sz="2000" dirty="0">
                <a:latin typeface="Cambria"/>
                <a:cs typeface="Cambria"/>
              </a:rPr>
              <a:t>свързани с </a:t>
            </a:r>
            <a:r>
              <a:rPr sz="2000" spc="-5" dirty="0">
                <a:latin typeface="Cambria"/>
                <a:cs typeface="Cambria"/>
              </a:rPr>
              <a:t>околната среда </a:t>
            </a:r>
            <a:r>
              <a:rPr sz="2000" dirty="0">
                <a:latin typeface="Cambria"/>
                <a:cs typeface="Cambria"/>
              </a:rPr>
              <a:t>и 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хигиената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(кръстосано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спазване).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Освен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това</a:t>
            </a:r>
            <a:r>
              <a:rPr sz="2000" dirty="0">
                <a:latin typeface="Cambria"/>
                <a:cs typeface="Cambria"/>
              </a:rPr>
              <a:t> се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счита,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че</a:t>
            </a:r>
            <a:r>
              <a:rPr sz="2000" dirty="0">
                <a:latin typeface="Cambria"/>
                <a:cs typeface="Cambria"/>
              </a:rPr>
              <a:t> чрез 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spc="-15" dirty="0">
                <a:latin typeface="Cambria"/>
                <a:cs typeface="Cambria"/>
              </a:rPr>
              <a:t>отглеждането </a:t>
            </a:r>
            <a:r>
              <a:rPr sz="2000" spc="-10" dirty="0">
                <a:latin typeface="Cambria"/>
                <a:cs typeface="Cambria"/>
              </a:rPr>
              <a:t>на </a:t>
            </a:r>
            <a:r>
              <a:rPr sz="2000" spc="-5" dirty="0">
                <a:latin typeface="Cambria"/>
                <a:cs typeface="Cambria"/>
              </a:rPr>
              <a:t>селскостопански </a:t>
            </a:r>
            <a:r>
              <a:rPr sz="2000" spc="-10" dirty="0">
                <a:latin typeface="Cambria"/>
                <a:cs typeface="Cambria"/>
              </a:rPr>
              <a:t>продукти </a:t>
            </a:r>
            <a:r>
              <a:rPr sz="2000" dirty="0">
                <a:latin typeface="Cambria"/>
                <a:cs typeface="Cambria"/>
              </a:rPr>
              <a:t>се </a:t>
            </a:r>
            <a:r>
              <a:rPr sz="2000" spc="-5" dirty="0">
                <a:latin typeface="Cambria"/>
                <a:cs typeface="Cambria"/>
              </a:rPr>
              <a:t>съхраняват </a:t>
            </a:r>
            <a:r>
              <a:rPr sz="2000" spc="-10" dirty="0">
                <a:latin typeface="Cambria"/>
                <a:cs typeface="Cambria"/>
              </a:rPr>
              <a:t>културните </a:t>
            </a:r>
            <a:r>
              <a:rPr sz="2000" spc="-5" dirty="0">
                <a:latin typeface="Cambria"/>
                <a:cs typeface="Cambria"/>
              </a:rPr>
              <a:t> пейзажи </a:t>
            </a:r>
            <a:r>
              <a:rPr sz="2000" spc="-10" dirty="0">
                <a:latin typeface="Cambria"/>
                <a:cs typeface="Cambria"/>
              </a:rPr>
              <a:t>на </a:t>
            </a:r>
            <a:r>
              <a:rPr sz="2000" dirty="0">
                <a:latin typeface="Cambria"/>
                <a:cs typeface="Cambria"/>
              </a:rPr>
              <a:t>Европа. </a:t>
            </a:r>
            <a:r>
              <a:rPr sz="2000" spc="-5" dirty="0">
                <a:latin typeface="Cambria"/>
                <a:cs typeface="Cambria"/>
              </a:rPr>
              <a:t>Ето </a:t>
            </a:r>
            <a:r>
              <a:rPr sz="2000" spc="-10" dirty="0">
                <a:latin typeface="Cambria"/>
                <a:cs typeface="Cambria"/>
              </a:rPr>
              <a:t>защо качеството, стандартите </a:t>
            </a:r>
            <a:r>
              <a:rPr sz="2000" dirty="0">
                <a:latin typeface="Cambria"/>
                <a:cs typeface="Cambria"/>
              </a:rPr>
              <a:t>и </a:t>
            </a:r>
            <a:r>
              <a:rPr sz="2000" spc="-5" dirty="0">
                <a:latin typeface="Cambria"/>
                <a:cs typeface="Cambria"/>
              </a:rPr>
              <a:t>сертификатите </a:t>
            </a:r>
            <a:r>
              <a:rPr sz="2000" dirty="0">
                <a:latin typeface="Cambria"/>
                <a:cs typeface="Cambria"/>
              </a:rPr>
              <a:t> са</a:t>
            </a:r>
            <a:r>
              <a:rPr sz="2000" spc="-1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особено</a:t>
            </a:r>
            <a:r>
              <a:rPr sz="2000" spc="-2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важни</a:t>
            </a:r>
            <a:r>
              <a:rPr sz="2000" spc="-2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за реализацията</a:t>
            </a:r>
            <a:r>
              <a:rPr sz="2000" spc="-2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на</a:t>
            </a:r>
            <a:r>
              <a:rPr sz="2000" spc="-1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земеделската продукция.</a:t>
            </a:r>
            <a:endParaRPr sz="20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4400" y="274320"/>
            <a:ext cx="7772400" cy="562610"/>
          </a:xfrm>
          <a:prstGeom prst="rect">
            <a:avLst/>
          </a:prstGeom>
          <a:solidFill>
            <a:srgbClr val="F9D9CD"/>
          </a:solidFill>
        </p:spPr>
        <p:txBody>
          <a:bodyPr vert="horz" wrap="square" lIns="0" tIns="9779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770"/>
              </a:spcBef>
            </a:pPr>
            <a:r>
              <a:rPr sz="2400" spc="-15" dirty="0"/>
              <a:t>Стандартите</a:t>
            </a:r>
            <a:r>
              <a:rPr sz="2400" spc="-10" dirty="0"/>
              <a:t> </a:t>
            </a:r>
            <a:r>
              <a:rPr sz="2400" dirty="0"/>
              <a:t>в</a:t>
            </a:r>
            <a:r>
              <a:rPr sz="2400" spc="-15" dirty="0"/>
              <a:t> </a:t>
            </a:r>
            <a:r>
              <a:rPr sz="2400" spc="-5" dirty="0"/>
              <a:t>Европа</a:t>
            </a:r>
            <a:endParaRPr sz="2400"/>
          </a:p>
        </p:txBody>
      </p:sp>
      <p:sp>
        <p:nvSpPr>
          <p:cNvPr id="3" name="object 3"/>
          <p:cNvSpPr txBox="1"/>
          <p:nvPr/>
        </p:nvSpPr>
        <p:spPr>
          <a:xfrm>
            <a:off x="114401" y="1375409"/>
            <a:ext cx="8686165" cy="505269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 marR="1260475">
              <a:lnSpc>
                <a:spcPts val="2590"/>
              </a:lnSpc>
              <a:spcBef>
                <a:spcPts val="425"/>
              </a:spcBef>
            </a:pPr>
            <a:r>
              <a:rPr sz="2400" spc="-5" dirty="0">
                <a:latin typeface="Cambria"/>
                <a:cs typeface="Cambria"/>
              </a:rPr>
              <a:t>Европейските стандарти </a:t>
            </a:r>
            <a:r>
              <a:rPr sz="2400" dirty="0">
                <a:latin typeface="Cambria"/>
                <a:cs typeface="Cambria"/>
              </a:rPr>
              <a:t>се приемат </a:t>
            </a:r>
            <a:r>
              <a:rPr sz="2400" spc="-20" dirty="0">
                <a:latin typeface="Cambria"/>
                <a:cs typeface="Cambria"/>
              </a:rPr>
              <a:t>от </a:t>
            </a:r>
            <a:r>
              <a:rPr sz="2400" dirty="0">
                <a:latin typeface="Cambria"/>
                <a:cs typeface="Cambria"/>
              </a:rPr>
              <a:t>една </a:t>
            </a:r>
            <a:r>
              <a:rPr sz="2400" spc="-20" dirty="0">
                <a:latin typeface="Cambria"/>
                <a:cs typeface="Cambria"/>
              </a:rPr>
              <a:t>от </a:t>
            </a:r>
            <a:r>
              <a:rPr sz="2400" spc="-10" dirty="0">
                <a:latin typeface="Cambria"/>
                <a:cs typeface="Cambria"/>
              </a:rPr>
              <a:t>трите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европейски </a:t>
            </a:r>
            <a:r>
              <a:rPr sz="2400" dirty="0">
                <a:latin typeface="Cambria"/>
                <a:cs typeface="Cambria"/>
              </a:rPr>
              <a:t>организации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за </a:t>
            </a:r>
            <a:r>
              <a:rPr sz="2400" spc="-5" dirty="0">
                <a:latin typeface="Cambria"/>
                <a:cs typeface="Cambria"/>
              </a:rPr>
              <a:t>стандартизация:</a:t>
            </a:r>
            <a:endParaRPr sz="2400">
              <a:latin typeface="Cambria"/>
              <a:cs typeface="Cambria"/>
            </a:endParaRPr>
          </a:p>
          <a:p>
            <a:pPr marL="287020" indent="-274320">
              <a:lnSpc>
                <a:spcPct val="100000"/>
              </a:lnSpc>
              <a:spcBef>
                <a:spcPts val="280"/>
              </a:spcBef>
              <a:buClr>
                <a:srgbClr val="D24717"/>
              </a:buClr>
              <a:buSzPct val="85416"/>
              <a:buFont typeface="Segoe UI Symbol"/>
              <a:buChar char="⚫"/>
              <a:tabLst>
                <a:tab pos="286385" algn="l"/>
                <a:tab pos="287020" algn="l"/>
              </a:tabLst>
            </a:pPr>
            <a:r>
              <a:rPr sz="2400" spc="-5" dirty="0">
                <a:latin typeface="Cambria"/>
                <a:cs typeface="Cambria"/>
              </a:rPr>
              <a:t>Европейски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комитет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по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стандартизация</a:t>
            </a:r>
            <a:r>
              <a:rPr sz="2400" spc="-3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(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CEN)</a:t>
            </a:r>
            <a:endParaRPr sz="2400">
              <a:latin typeface="Cambria"/>
              <a:cs typeface="Cambria"/>
            </a:endParaRPr>
          </a:p>
          <a:p>
            <a:pPr marL="287020" indent="-274320">
              <a:lnSpc>
                <a:spcPts val="2735"/>
              </a:lnSpc>
              <a:spcBef>
                <a:spcPts val="310"/>
              </a:spcBef>
              <a:buClr>
                <a:srgbClr val="D24717"/>
              </a:buClr>
              <a:buSzPct val="85416"/>
              <a:buFont typeface="Segoe UI Symbol"/>
              <a:buChar char="⚫"/>
              <a:tabLst>
                <a:tab pos="286385" algn="l"/>
                <a:tab pos="287020" algn="l"/>
              </a:tabLst>
            </a:pPr>
            <a:r>
              <a:rPr sz="2400" spc="-5" dirty="0">
                <a:latin typeface="Cambria"/>
                <a:cs typeface="Cambria"/>
              </a:rPr>
              <a:t>Европейски комитет</a:t>
            </a:r>
            <a:r>
              <a:rPr sz="2400" dirty="0">
                <a:latin typeface="Cambria"/>
                <a:cs typeface="Cambria"/>
              </a:rPr>
              <a:t> за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стандартизация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в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електротехниката</a:t>
            </a:r>
            <a:endParaRPr sz="2400">
              <a:latin typeface="Cambria"/>
              <a:cs typeface="Cambria"/>
            </a:endParaRPr>
          </a:p>
          <a:p>
            <a:pPr marL="287020">
              <a:lnSpc>
                <a:spcPts val="2735"/>
              </a:lnSpc>
            </a:pPr>
            <a:r>
              <a:rPr sz="2400" dirty="0">
                <a:latin typeface="Cambria"/>
                <a:cs typeface="Cambria"/>
              </a:rPr>
              <a:t>(</a:t>
            </a:r>
            <a:r>
              <a:rPr sz="2400" spc="-35" dirty="0">
                <a:latin typeface="Cambria"/>
                <a:cs typeface="Cambria"/>
              </a:rPr>
              <a:t> </a:t>
            </a:r>
            <a:r>
              <a:rPr sz="2400" u="heavy" spc="-5" dirty="0">
                <a:solidFill>
                  <a:srgbClr val="CC9900"/>
                </a:solidFill>
                <a:uFill>
                  <a:solidFill>
                    <a:srgbClr val="CC9900"/>
                  </a:solidFill>
                </a:uFill>
                <a:latin typeface="Cambria"/>
                <a:cs typeface="Cambria"/>
                <a:hlinkClick r:id="rId2"/>
              </a:rPr>
              <a:t>CENELEC</a:t>
            </a:r>
            <a:r>
              <a:rPr sz="2400" spc="-5" dirty="0">
                <a:latin typeface="Cambria"/>
                <a:cs typeface="Cambria"/>
              </a:rPr>
              <a:t>)</a:t>
            </a:r>
            <a:endParaRPr sz="2400">
              <a:latin typeface="Cambria"/>
              <a:cs typeface="Cambria"/>
            </a:endParaRPr>
          </a:p>
          <a:p>
            <a:pPr marL="287020" indent="-274320">
              <a:lnSpc>
                <a:spcPts val="2735"/>
              </a:lnSpc>
              <a:spcBef>
                <a:spcPts val="315"/>
              </a:spcBef>
              <a:buClr>
                <a:srgbClr val="D24717"/>
              </a:buClr>
              <a:buSzPct val="85416"/>
              <a:buFont typeface="Segoe UI Symbol"/>
              <a:buChar char="⚫"/>
              <a:tabLst>
                <a:tab pos="286385" algn="l"/>
                <a:tab pos="287020" algn="l"/>
              </a:tabLst>
            </a:pPr>
            <a:r>
              <a:rPr sz="2400" spc="-5" dirty="0">
                <a:latin typeface="Cambria"/>
                <a:cs typeface="Cambria"/>
              </a:rPr>
              <a:t>Европейски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институт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за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стандарти </a:t>
            </a:r>
            <a:r>
              <a:rPr sz="2400" dirty="0">
                <a:latin typeface="Cambria"/>
                <a:cs typeface="Cambria"/>
              </a:rPr>
              <a:t>в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далекосъобщенията</a:t>
            </a:r>
            <a:endParaRPr sz="2400">
              <a:latin typeface="Cambria"/>
              <a:cs typeface="Cambria"/>
            </a:endParaRPr>
          </a:p>
          <a:p>
            <a:pPr marL="287020">
              <a:lnSpc>
                <a:spcPts val="2735"/>
              </a:lnSpc>
            </a:pPr>
            <a:r>
              <a:rPr sz="2400" dirty="0">
                <a:latin typeface="Cambria"/>
                <a:cs typeface="Cambria"/>
              </a:rPr>
              <a:t>(</a:t>
            </a:r>
            <a:r>
              <a:rPr sz="2400" spc="-40" dirty="0">
                <a:latin typeface="Cambria"/>
                <a:cs typeface="Cambria"/>
              </a:rPr>
              <a:t> </a:t>
            </a:r>
            <a:r>
              <a:rPr sz="2400" u="heavy" spc="-5" dirty="0">
                <a:solidFill>
                  <a:srgbClr val="CC9900"/>
                </a:solidFill>
                <a:uFill>
                  <a:solidFill>
                    <a:srgbClr val="CC9900"/>
                  </a:solidFill>
                </a:uFill>
                <a:latin typeface="Cambria"/>
                <a:cs typeface="Cambria"/>
                <a:hlinkClick r:id="rId2"/>
              </a:rPr>
              <a:t>ETSI</a:t>
            </a:r>
            <a:r>
              <a:rPr sz="2400" spc="-5" dirty="0">
                <a:latin typeface="Cambria"/>
                <a:cs typeface="Cambria"/>
              </a:rPr>
              <a:t>)</a:t>
            </a:r>
            <a:endParaRPr sz="2400">
              <a:latin typeface="Cambria"/>
              <a:cs typeface="Cambria"/>
            </a:endParaRPr>
          </a:p>
          <a:p>
            <a:pPr marL="12700">
              <a:lnSpc>
                <a:spcPts val="2735"/>
              </a:lnSpc>
              <a:spcBef>
                <a:spcPts val="315"/>
              </a:spcBef>
            </a:pPr>
            <a:r>
              <a:rPr sz="2400" dirty="0">
                <a:latin typeface="Cambria"/>
                <a:cs typeface="Cambria"/>
              </a:rPr>
              <a:t>На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национално</a:t>
            </a:r>
            <a:r>
              <a:rPr sz="2400" spc="-2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равнище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стандартизацията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се управлява</a:t>
            </a:r>
            <a:endParaRPr sz="2400">
              <a:latin typeface="Cambria"/>
              <a:cs typeface="Cambria"/>
            </a:endParaRPr>
          </a:p>
          <a:p>
            <a:pPr marL="12700" marR="5080">
              <a:lnSpc>
                <a:spcPts val="2590"/>
              </a:lnSpc>
              <a:spcBef>
                <a:spcPts val="180"/>
              </a:spcBef>
            </a:pPr>
            <a:r>
              <a:rPr sz="2400" spc="-20" dirty="0">
                <a:latin typeface="Cambria"/>
                <a:cs typeface="Cambria"/>
              </a:rPr>
              <a:t>от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b="1" spc="-10" dirty="0">
                <a:latin typeface="Cambria"/>
                <a:cs typeface="Cambria"/>
              </a:rPr>
              <a:t>националните</a:t>
            </a:r>
            <a:r>
              <a:rPr sz="2400" b="1" spc="10" dirty="0">
                <a:latin typeface="Cambria"/>
                <a:cs typeface="Cambria"/>
              </a:rPr>
              <a:t> </a:t>
            </a:r>
            <a:r>
              <a:rPr sz="2400" b="1" spc="-15" dirty="0">
                <a:latin typeface="Cambria"/>
                <a:cs typeface="Cambria"/>
              </a:rPr>
              <a:t>органи</a:t>
            </a:r>
            <a:r>
              <a:rPr sz="2400" b="1" spc="20" dirty="0">
                <a:latin typeface="Cambria"/>
                <a:cs typeface="Cambria"/>
              </a:rPr>
              <a:t> </a:t>
            </a:r>
            <a:r>
              <a:rPr sz="2400" b="1" spc="-5" dirty="0">
                <a:latin typeface="Cambria"/>
                <a:cs typeface="Cambria"/>
              </a:rPr>
              <a:t>за стандартизация</a:t>
            </a:r>
            <a:r>
              <a:rPr sz="2400" spc="-5" dirty="0">
                <a:latin typeface="Cambria"/>
                <a:cs typeface="Cambria"/>
              </a:rPr>
              <a:t>,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които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приемат </a:t>
            </a:r>
            <a:r>
              <a:rPr sz="2400" spc="-509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и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публикуват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националните</a:t>
            </a:r>
            <a:r>
              <a:rPr sz="2400" spc="-3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стандарти.</a:t>
            </a:r>
            <a:endParaRPr sz="2400">
              <a:latin typeface="Cambria"/>
              <a:cs typeface="Cambria"/>
            </a:endParaRPr>
          </a:p>
          <a:p>
            <a:pPr marL="12700" marR="164465">
              <a:lnSpc>
                <a:spcPct val="90000"/>
              </a:lnSpc>
              <a:spcBef>
                <a:spcPts val="565"/>
              </a:spcBef>
            </a:pPr>
            <a:r>
              <a:rPr sz="2400" dirty="0">
                <a:latin typeface="Cambria"/>
                <a:cs typeface="Cambria"/>
              </a:rPr>
              <a:t>Националните </a:t>
            </a:r>
            <a:r>
              <a:rPr sz="2400" spc="-5" dirty="0">
                <a:latin typeface="Cambria"/>
                <a:cs typeface="Cambria"/>
              </a:rPr>
              <a:t>органи </a:t>
            </a:r>
            <a:r>
              <a:rPr sz="2400" dirty="0">
                <a:latin typeface="Cambria"/>
                <a:cs typeface="Cambria"/>
              </a:rPr>
              <a:t>за </a:t>
            </a:r>
            <a:r>
              <a:rPr sz="2400" spc="-5" dirty="0">
                <a:latin typeface="Cambria"/>
                <a:cs typeface="Cambria"/>
              </a:rPr>
              <a:t>стандартизация също така 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транспонират</a:t>
            </a:r>
            <a:r>
              <a:rPr sz="2400" spc="2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всички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европейски стандарти като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идентични </a:t>
            </a:r>
            <a:r>
              <a:rPr sz="2400" spc="-509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национални</a:t>
            </a:r>
            <a:r>
              <a:rPr sz="2400" spc="-3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стандарти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и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25" dirty="0">
                <a:latin typeface="Cambria"/>
                <a:cs typeface="Cambria"/>
              </a:rPr>
              <a:t>оттеглят</a:t>
            </a:r>
            <a:r>
              <a:rPr sz="2400" dirty="0">
                <a:latin typeface="Cambria"/>
                <a:cs typeface="Cambria"/>
              </a:rPr>
              <a:t> всички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противоречащи</a:t>
            </a:r>
            <a:endParaRPr sz="2400">
              <a:latin typeface="Cambria"/>
              <a:cs typeface="Cambria"/>
            </a:endParaRPr>
          </a:p>
          <a:p>
            <a:pPr marL="12700">
              <a:lnSpc>
                <a:spcPts val="2590"/>
              </a:lnSpc>
            </a:pPr>
            <a:r>
              <a:rPr sz="2400" dirty="0">
                <a:latin typeface="Cambria"/>
                <a:cs typeface="Cambria"/>
              </a:rPr>
              <a:t>национални</a:t>
            </a:r>
            <a:r>
              <a:rPr sz="2400" spc="-6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стандарти.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4400" y="274320"/>
            <a:ext cx="7772400" cy="562610"/>
          </a:xfrm>
          <a:prstGeom prst="rect">
            <a:avLst/>
          </a:prstGeom>
          <a:solidFill>
            <a:srgbClr val="F9D9CD"/>
          </a:solidFill>
        </p:spPr>
        <p:txBody>
          <a:bodyPr vert="horz" wrap="square" lIns="0" tIns="6985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550"/>
              </a:spcBef>
            </a:pPr>
            <a:r>
              <a:rPr spc="-15" dirty="0">
                <a:latin typeface="Calibri"/>
                <a:cs typeface="Calibri"/>
              </a:rPr>
              <a:t>Контрол</a:t>
            </a:r>
            <a:r>
              <a:rPr dirty="0">
                <a:latin typeface="Calibri"/>
                <a:cs typeface="Calibri"/>
              </a:rPr>
              <a:t> </a:t>
            </a:r>
            <a:r>
              <a:rPr spc="-5" dirty="0">
                <a:latin typeface="Calibri"/>
                <a:cs typeface="Calibri"/>
              </a:rPr>
              <a:t>на</a:t>
            </a:r>
            <a:r>
              <a:rPr spc="-25" dirty="0">
                <a:latin typeface="Calibri"/>
                <a:cs typeface="Calibri"/>
              </a:rPr>
              <a:t> </a:t>
            </a:r>
            <a:r>
              <a:rPr spc="-10" dirty="0">
                <a:latin typeface="Calibri"/>
                <a:cs typeface="Calibri"/>
              </a:rPr>
              <a:t>стандартите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58267" y="1118361"/>
            <a:ext cx="8784590" cy="5565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270"/>
              </a:lnSpc>
              <a:spcBef>
                <a:spcPts val="100"/>
              </a:spcBef>
            </a:pPr>
            <a:r>
              <a:rPr sz="2100" spc="-10" dirty="0">
                <a:latin typeface="Cambria"/>
                <a:cs typeface="Cambria"/>
              </a:rPr>
              <a:t>Потребителите</a:t>
            </a:r>
            <a:r>
              <a:rPr sz="2100" spc="25" dirty="0">
                <a:latin typeface="Cambria"/>
                <a:cs typeface="Cambria"/>
              </a:rPr>
              <a:t> </a:t>
            </a:r>
            <a:r>
              <a:rPr sz="2100" dirty="0">
                <a:latin typeface="Cambria"/>
                <a:cs typeface="Cambria"/>
              </a:rPr>
              <a:t>могат</a:t>
            </a:r>
            <a:r>
              <a:rPr sz="2100" spc="-5" dirty="0">
                <a:latin typeface="Cambria"/>
                <a:cs typeface="Cambria"/>
              </a:rPr>
              <a:t> да</a:t>
            </a:r>
            <a:r>
              <a:rPr sz="2100" dirty="0">
                <a:latin typeface="Cambria"/>
                <a:cs typeface="Cambria"/>
              </a:rPr>
              <a:t> имат</a:t>
            </a:r>
            <a:r>
              <a:rPr sz="2100" spc="-10" dirty="0">
                <a:latin typeface="Cambria"/>
                <a:cs typeface="Cambria"/>
              </a:rPr>
              <a:t> </a:t>
            </a:r>
            <a:r>
              <a:rPr sz="2100" spc="-5" dirty="0">
                <a:latin typeface="Cambria"/>
                <a:cs typeface="Cambria"/>
              </a:rPr>
              <a:t>доверие</a:t>
            </a:r>
            <a:r>
              <a:rPr sz="2100" spc="-10" dirty="0">
                <a:latin typeface="Cambria"/>
                <a:cs typeface="Cambria"/>
              </a:rPr>
              <a:t> </a:t>
            </a:r>
            <a:r>
              <a:rPr sz="2100" dirty="0">
                <a:latin typeface="Cambria"/>
                <a:cs typeface="Cambria"/>
              </a:rPr>
              <a:t>в</a:t>
            </a:r>
            <a:r>
              <a:rPr sz="2100" spc="10" dirty="0">
                <a:latin typeface="Cambria"/>
                <a:cs typeface="Cambria"/>
              </a:rPr>
              <a:t> </a:t>
            </a:r>
            <a:r>
              <a:rPr sz="2100" spc="-5" dirty="0">
                <a:latin typeface="Cambria"/>
                <a:cs typeface="Cambria"/>
              </a:rPr>
              <a:t>спазването</a:t>
            </a:r>
            <a:r>
              <a:rPr sz="2100" spc="15" dirty="0">
                <a:latin typeface="Cambria"/>
                <a:cs typeface="Cambria"/>
              </a:rPr>
              <a:t> </a:t>
            </a:r>
            <a:r>
              <a:rPr sz="2100" dirty="0">
                <a:latin typeface="Cambria"/>
                <a:cs typeface="Cambria"/>
              </a:rPr>
              <a:t>на </a:t>
            </a:r>
            <a:r>
              <a:rPr sz="2100" spc="-5" dirty="0">
                <a:latin typeface="Cambria"/>
                <a:cs typeface="Cambria"/>
              </a:rPr>
              <a:t>строго</a:t>
            </a:r>
            <a:endParaRPr sz="2100">
              <a:latin typeface="Cambria"/>
              <a:cs typeface="Cambria"/>
            </a:endParaRPr>
          </a:p>
          <a:p>
            <a:pPr marL="12700">
              <a:lnSpc>
                <a:spcPts val="2014"/>
              </a:lnSpc>
            </a:pPr>
            <a:r>
              <a:rPr sz="2100" spc="-5" dirty="0">
                <a:latin typeface="Cambria"/>
                <a:cs typeface="Cambria"/>
              </a:rPr>
              <a:t>определени </a:t>
            </a:r>
            <a:r>
              <a:rPr sz="2100" spc="-10" dirty="0">
                <a:latin typeface="Cambria"/>
                <a:cs typeface="Cambria"/>
              </a:rPr>
              <a:t>стандарти</a:t>
            </a:r>
            <a:r>
              <a:rPr sz="2100" spc="15" dirty="0">
                <a:latin typeface="Cambria"/>
                <a:cs typeface="Cambria"/>
              </a:rPr>
              <a:t> </a:t>
            </a:r>
            <a:r>
              <a:rPr sz="2100" dirty="0">
                <a:latin typeface="Cambria"/>
                <a:cs typeface="Cambria"/>
              </a:rPr>
              <a:t>и</a:t>
            </a:r>
            <a:r>
              <a:rPr sz="2100" spc="-10" dirty="0">
                <a:latin typeface="Cambria"/>
                <a:cs typeface="Cambria"/>
              </a:rPr>
              <a:t> </a:t>
            </a:r>
            <a:r>
              <a:rPr sz="2100" dirty="0">
                <a:latin typeface="Cambria"/>
                <a:cs typeface="Cambria"/>
              </a:rPr>
              <a:t>надежден</a:t>
            </a:r>
            <a:r>
              <a:rPr sz="2100" spc="10" dirty="0">
                <a:latin typeface="Cambria"/>
                <a:cs typeface="Cambria"/>
              </a:rPr>
              <a:t> </a:t>
            </a:r>
            <a:r>
              <a:rPr sz="2100" spc="-5" dirty="0">
                <a:latin typeface="Cambria"/>
                <a:cs typeface="Cambria"/>
              </a:rPr>
              <a:t>контрол чрез</a:t>
            </a:r>
            <a:r>
              <a:rPr sz="2100" spc="-15" dirty="0">
                <a:latin typeface="Cambria"/>
                <a:cs typeface="Cambria"/>
              </a:rPr>
              <a:t> </a:t>
            </a:r>
            <a:r>
              <a:rPr sz="2100" spc="-5" dirty="0">
                <a:latin typeface="Cambria"/>
                <a:cs typeface="Cambria"/>
              </a:rPr>
              <a:t>прилагането</a:t>
            </a:r>
            <a:r>
              <a:rPr sz="2100" spc="25" dirty="0">
                <a:latin typeface="Cambria"/>
                <a:cs typeface="Cambria"/>
              </a:rPr>
              <a:t> </a:t>
            </a:r>
            <a:r>
              <a:rPr sz="2100" dirty="0">
                <a:latin typeface="Cambria"/>
                <a:cs typeface="Cambria"/>
              </a:rPr>
              <a:t>на</a:t>
            </a:r>
            <a:endParaRPr sz="2100">
              <a:latin typeface="Cambria"/>
              <a:cs typeface="Cambria"/>
            </a:endParaRPr>
          </a:p>
          <a:p>
            <a:pPr marL="12700">
              <a:lnSpc>
                <a:spcPts val="2020"/>
              </a:lnSpc>
            </a:pPr>
            <a:r>
              <a:rPr sz="2100" spc="-10" dirty="0">
                <a:latin typeface="Cambria"/>
                <a:cs typeface="Cambria"/>
              </a:rPr>
              <a:t>сертифицирани</a:t>
            </a:r>
            <a:r>
              <a:rPr sz="2100" spc="20" dirty="0">
                <a:latin typeface="Cambria"/>
                <a:cs typeface="Cambria"/>
              </a:rPr>
              <a:t> </a:t>
            </a:r>
            <a:r>
              <a:rPr sz="2100" dirty="0">
                <a:latin typeface="Cambria"/>
                <a:cs typeface="Cambria"/>
              </a:rPr>
              <a:t>и</a:t>
            </a:r>
            <a:r>
              <a:rPr sz="2100" spc="10" dirty="0">
                <a:latin typeface="Cambria"/>
                <a:cs typeface="Cambria"/>
              </a:rPr>
              <a:t> </a:t>
            </a:r>
            <a:r>
              <a:rPr sz="2100" spc="-10" dirty="0">
                <a:latin typeface="Cambria"/>
                <a:cs typeface="Cambria"/>
              </a:rPr>
              <a:t>интегрирани</a:t>
            </a:r>
            <a:r>
              <a:rPr sz="2100" spc="20" dirty="0">
                <a:latin typeface="Cambria"/>
                <a:cs typeface="Cambria"/>
              </a:rPr>
              <a:t> </a:t>
            </a:r>
            <a:r>
              <a:rPr sz="2100" spc="-5" dirty="0">
                <a:latin typeface="Cambria"/>
                <a:cs typeface="Cambria"/>
              </a:rPr>
              <a:t>системи</a:t>
            </a:r>
            <a:r>
              <a:rPr sz="2100" spc="20" dirty="0">
                <a:latin typeface="Cambria"/>
                <a:cs typeface="Cambria"/>
              </a:rPr>
              <a:t> </a:t>
            </a:r>
            <a:r>
              <a:rPr sz="2100" dirty="0">
                <a:latin typeface="Cambria"/>
                <a:cs typeface="Cambria"/>
              </a:rPr>
              <a:t>за</a:t>
            </a:r>
            <a:r>
              <a:rPr sz="2100" spc="-5" dirty="0">
                <a:latin typeface="Cambria"/>
                <a:cs typeface="Cambria"/>
              </a:rPr>
              <a:t> управление</a:t>
            </a:r>
            <a:r>
              <a:rPr sz="2100" spc="30" dirty="0">
                <a:latin typeface="Cambria"/>
                <a:cs typeface="Cambria"/>
              </a:rPr>
              <a:t> </a:t>
            </a:r>
            <a:r>
              <a:rPr sz="2100" dirty="0">
                <a:latin typeface="Cambria"/>
                <a:cs typeface="Cambria"/>
              </a:rPr>
              <a:t>на</a:t>
            </a:r>
            <a:r>
              <a:rPr sz="2100" spc="5" dirty="0">
                <a:latin typeface="Cambria"/>
                <a:cs typeface="Cambria"/>
              </a:rPr>
              <a:t> </a:t>
            </a:r>
            <a:r>
              <a:rPr sz="2100" spc="-10" dirty="0">
                <a:latin typeface="Cambria"/>
                <a:cs typeface="Cambria"/>
              </a:rPr>
              <a:t>качеството</a:t>
            </a:r>
            <a:r>
              <a:rPr sz="2100" spc="5" dirty="0">
                <a:latin typeface="Cambria"/>
                <a:cs typeface="Cambria"/>
              </a:rPr>
              <a:t> </a:t>
            </a:r>
            <a:r>
              <a:rPr sz="2100" dirty="0">
                <a:latin typeface="Cambria"/>
                <a:cs typeface="Cambria"/>
              </a:rPr>
              <a:t>по</a:t>
            </a:r>
            <a:endParaRPr sz="2100">
              <a:latin typeface="Cambria"/>
              <a:cs typeface="Cambria"/>
            </a:endParaRPr>
          </a:p>
          <a:p>
            <a:pPr marL="12700">
              <a:lnSpc>
                <a:spcPts val="2270"/>
              </a:lnSpc>
            </a:pPr>
            <a:r>
              <a:rPr sz="2100" dirty="0">
                <a:latin typeface="Cambria"/>
                <a:cs typeface="Cambria"/>
              </a:rPr>
              <a:t>цялата</a:t>
            </a:r>
            <a:r>
              <a:rPr sz="2100" spc="-10" dirty="0">
                <a:latin typeface="Cambria"/>
                <a:cs typeface="Cambria"/>
              </a:rPr>
              <a:t> хранителна</a:t>
            </a:r>
            <a:r>
              <a:rPr sz="2100" dirty="0">
                <a:latin typeface="Cambria"/>
                <a:cs typeface="Cambria"/>
              </a:rPr>
              <a:t> </a:t>
            </a:r>
            <a:r>
              <a:rPr sz="2100" spc="-5" dirty="0">
                <a:latin typeface="Cambria"/>
                <a:cs typeface="Cambria"/>
              </a:rPr>
              <a:t>верига.</a:t>
            </a:r>
            <a:endParaRPr sz="2100">
              <a:latin typeface="Cambria"/>
              <a:cs typeface="Cambria"/>
            </a:endParaRPr>
          </a:p>
          <a:p>
            <a:pPr marL="12700" marR="198755">
              <a:lnSpc>
                <a:spcPct val="80000"/>
              </a:lnSpc>
              <a:spcBef>
                <a:spcPts val="600"/>
              </a:spcBef>
            </a:pPr>
            <a:r>
              <a:rPr sz="2100" spc="-5" dirty="0">
                <a:latin typeface="Cambria"/>
                <a:cs typeface="Cambria"/>
              </a:rPr>
              <a:t>Въвеждането</a:t>
            </a:r>
            <a:r>
              <a:rPr sz="2100" spc="20" dirty="0">
                <a:latin typeface="Cambria"/>
                <a:cs typeface="Cambria"/>
              </a:rPr>
              <a:t> </a:t>
            </a:r>
            <a:r>
              <a:rPr sz="2100" dirty="0">
                <a:latin typeface="Cambria"/>
                <a:cs typeface="Cambria"/>
              </a:rPr>
              <a:t>в</a:t>
            </a:r>
            <a:r>
              <a:rPr sz="2100" spc="10" dirty="0">
                <a:latin typeface="Cambria"/>
                <a:cs typeface="Cambria"/>
              </a:rPr>
              <a:t> </a:t>
            </a:r>
            <a:r>
              <a:rPr sz="2100" spc="-5" dirty="0">
                <a:latin typeface="Cambria"/>
                <a:cs typeface="Cambria"/>
              </a:rPr>
              <a:t>експлоатация</a:t>
            </a:r>
            <a:r>
              <a:rPr sz="2100" spc="25" dirty="0">
                <a:latin typeface="Cambria"/>
                <a:cs typeface="Cambria"/>
              </a:rPr>
              <a:t> </a:t>
            </a:r>
            <a:r>
              <a:rPr sz="2100" dirty="0">
                <a:latin typeface="Cambria"/>
                <a:cs typeface="Cambria"/>
              </a:rPr>
              <a:t>на</a:t>
            </a:r>
            <a:r>
              <a:rPr sz="2100" spc="-5" dirty="0">
                <a:latin typeface="Cambria"/>
                <a:cs typeface="Cambria"/>
              </a:rPr>
              <a:t> добрите</a:t>
            </a:r>
            <a:r>
              <a:rPr sz="2100" spc="5" dirty="0">
                <a:latin typeface="Cambria"/>
                <a:cs typeface="Cambria"/>
              </a:rPr>
              <a:t> </a:t>
            </a:r>
            <a:r>
              <a:rPr sz="2100" spc="-10" dirty="0">
                <a:latin typeface="Cambria"/>
                <a:cs typeface="Cambria"/>
              </a:rPr>
              <a:t>аграрни</a:t>
            </a:r>
            <a:r>
              <a:rPr sz="2100" spc="10" dirty="0">
                <a:latin typeface="Cambria"/>
                <a:cs typeface="Cambria"/>
              </a:rPr>
              <a:t> </a:t>
            </a:r>
            <a:r>
              <a:rPr sz="2100" spc="-5" dirty="0">
                <a:latin typeface="Cambria"/>
                <a:cs typeface="Cambria"/>
              </a:rPr>
              <a:t>практики</a:t>
            </a:r>
            <a:r>
              <a:rPr sz="2100" spc="10" dirty="0">
                <a:latin typeface="Cambria"/>
                <a:cs typeface="Cambria"/>
              </a:rPr>
              <a:t> </a:t>
            </a:r>
            <a:r>
              <a:rPr sz="2100" spc="-5" dirty="0">
                <a:latin typeface="Cambria"/>
                <a:cs typeface="Cambria"/>
              </a:rPr>
              <a:t>ще</a:t>
            </a:r>
            <a:r>
              <a:rPr sz="2100" spc="10" dirty="0">
                <a:latin typeface="Cambria"/>
                <a:cs typeface="Cambria"/>
              </a:rPr>
              <a:t> </a:t>
            </a:r>
            <a:r>
              <a:rPr sz="2100" spc="-5" dirty="0">
                <a:latin typeface="Cambria"/>
                <a:cs typeface="Cambria"/>
              </a:rPr>
              <a:t>доведе </a:t>
            </a:r>
            <a:r>
              <a:rPr sz="2100" spc="-445" dirty="0">
                <a:latin typeface="Cambria"/>
                <a:cs typeface="Cambria"/>
              </a:rPr>
              <a:t> </a:t>
            </a:r>
            <a:r>
              <a:rPr sz="2100" spc="-5" dirty="0">
                <a:latin typeface="Cambria"/>
                <a:cs typeface="Cambria"/>
              </a:rPr>
              <a:t>до</a:t>
            </a:r>
            <a:r>
              <a:rPr sz="2100" spc="-10" dirty="0">
                <a:latin typeface="Cambria"/>
                <a:cs typeface="Cambria"/>
              </a:rPr>
              <a:t> </a:t>
            </a:r>
            <a:r>
              <a:rPr sz="2100" spc="-5" dirty="0">
                <a:latin typeface="Cambria"/>
                <a:cs typeface="Cambria"/>
              </a:rPr>
              <a:t>превантивно</a:t>
            </a:r>
            <a:r>
              <a:rPr sz="2100" spc="10" dirty="0">
                <a:latin typeface="Cambria"/>
                <a:cs typeface="Cambria"/>
              </a:rPr>
              <a:t> </a:t>
            </a:r>
            <a:r>
              <a:rPr sz="2100" spc="-5" dirty="0">
                <a:latin typeface="Cambria"/>
                <a:cs typeface="Cambria"/>
              </a:rPr>
              <a:t>решаване</a:t>
            </a:r>
            <a:r>
              <a:rPr sz="2100" spc="25" dirty="0">
                <a:latin typeface="Cambria"/>
                <a:cs typeface="Cambria"/>
              </a:rPr>
              <a:t> </a:t>
            </a:r>
            <a:r>
              <a:rPr sz="2100" dirty="0">
                <a:latin typeface="Cambria"/>
                <a:cs typeface="Cambria"/>
              </a:rPr>
              <a:t>на</a:t>
            </a:r>
            <a:r>
              <a:rPr sz="2100" spc="-10" dirty="0">
                <a:latin typeface="Cambria"/>
                <a:cs typeface="Cambria"/>
              </a:rPr>
              <a:t> </a:t>
            </a:r>
            <a:r>
              <a:rPr sz="2100" spc="-5" dirty="0">
                <a:latin typeface="Cambria"/>
                <a:cs typeface="Cambria"/>
              </a:rPr>
              <a:t>редица</a:t>
            </a:r>
            <a:r>
              <a:rPr sz="2100" spc="5" dirty="0">
                <a:latin typeface="Cambria"/>
                <a:cs typeface="Cambria"/>
              </a:rPr>
              <a:t> </a:t>
            </a:r>
            <a:r>
              <a:rPr sz="2100" dirty="0">
                <a:latin typeface="Cambria"/>
                <a:cs typeface="Cambria"/>
              </a:rPr>
              <a:t>проблеми</a:t>
            </a:r>
            <a:r>
              <a:rPr sz="2100" spc="-15" dirty="0">
                <a:latin typeface="Cambria"/>
                <a:cs typeface="Cambria"/>
              </a:rPr>
              <a:t> </a:t>
            </a:r>
            <a:r>
              <a:rPr sz="2100" dirty="0">
                <a:latin typeface="Cambria"/>
                <a:cs typeface="Cambria"/>
              </a:rPr>
              <a:t>на</a:t>
            </a:r>
            <a:r>
              <a:rPr sz="2100" spc="-10" dirty="0">
                <a:latin typeface="Cambria"/>
                <a:cs typeface="Cambria"/>
              </a:rPr>
              <a:t> </a:t>
            </a:r>
            <a:r>
              <a:rPr sz="2100" spc="-5" dirty="0">
                <a:latin typeface="Cambria"/>
                <a:cs typeface="Cambria"/>
              </a:rPr>
              <a:t>земеделието</a:t>
            </a:r>
            <a:r>
              <a:rPr sz="2100" spc="25" dirty="0">
                <a:latin typeface="Cambria"/>
                <a:cs typeface="Cambria"/>
              </a:rPr>
              <a:t> </a:t>
            </a:r>
            <a:r>
              <a:rPr sz="2100" dirty="0">
                <a:latin typeface="Cambria"/>
                <a:cs typeface="Cambria"/>
              </a:rPr>
              <a:t>у</a:t>
            </a:r>
            <a:r>
              <a:rPr sz="2100" spc="-5" dirty="0">
                <a:latin typeface="Cambria"/>
                <a:cs typeface="Cambria"/>
              </a:rPr>
              <a:t> </a:t>
            </a:r>
            <a:r>
              <a:rPr sz="2100" dirty="0">
                <a:latin typeface="Cambria"/>
                <a:cs typeface="Cambria"/>
              </a:rPr>
              <a:t>нас, </a:t>
            </a:r>
            <a:r>
              <a:rPr sz="2100" spc="5" dirty="0">
                <a:latin typeface="Cambria"/>
                <a:cs typeface="Cambria"/>
              </a:rPr>
              <a:t> </a:t>
            </a:r>
            <a:r>
              <a:rPr sz="2100" spc="-5" dirty="0">
                <a:latin typeface="Cambria"/>
                <a:cs typeface="Cambria"/>
              </a:rPr>
              <a:t>като:</a:t>
            </a:r>
            <a:endParaRPr sz="2100">
              <a:latin typeface="Cambria"/>
              <a:cs typeface="Cambria"/>
            </a:endParaRPr>
          </a:p>
          <a:p>
            <a:pPr marL="287020" indent="-274320">
              <a:lnSpc>
                <a:spcPts val="2270"/>
              </a:lnSpc>
              <a:spcBef>
                <a:spcPts val="95"/>
              </a:spcBef>
              <a:buClr>
                <a:srgbClr val="D24717"/>
              </a:buClr>
              <a:buSzPct val="85714"/>
              <a:buFont typeface="Segoe UI Symbol"/>
              <a:buChar char="⚫"/>
              <a:tabLst>
                <a:tab pos="286385" algn="l"/>
                <a:tab pos="287020" algn="l"/>
              </a:tabLst>
            </a:pPr>
            <a:r>
              <a:rPr sz="2100" spc="-5" dirty="0">
                <a:latin typeface="Cambria"/>
                <a:cs typeface="Cambria"/>
              </a:rPr>
              <a:t>проследяемост </a:t>
            </a:r>
            <a:r>
              <a:rPr sz="2100" dirty="0">
                <a:latin typeface="Cambria"/>
                <a:cs typeface="Cambria"/>
              </a:rPr>
              <a:t>и</a:t>
            </a:r>
            <a:r>
              <a:rPr sz="2100" spc="-15" dirty="0">
                <a:latin typeface="Cambria"/>
                <a:cs typeface="Cambria"/>
              </a:rPr>
              <a:t> </a:t>
            </a:r>
            <a:r>
              <a:rPr sz="2100" spc="-5" dirty="0">
                <a:latin typeface="Cambria"/>
                <a:cs typeface="Cambria"/>
              </a:rPr>
              <a:t>контрол</a:t>
            </a:r>
            <a:r>
              <a:rPr sz="2100" dirty="0">
                <a:latin typeface="Cambria"/>
                <a:cs typeface="Cambria"/>
              </a:rPr>
              <a:t> на</a:t>
            </a:r>
            <a:r>
              <a:rPr sz="2100" spc="-5" dirty="0">
                <a:latin typeface="Cambria"/>
                <a:cs typeface="Cambria"/>
              </a:rPr>
              <a:t> земеделските</a:t>
            </a:r>
            <a:r>
              <a:rPr sz="2100" spc="25" dirty="0">
                <a:latin typeface="Cambria"/>
                <a:cs typeface="Cambria"/>
              </a:rPr>
              <a:t> </a:t>
            </a:r>
            <a:r>
              <a:rPr sz="2100" spc="-10" dirty="0">
                <a:latin typeface="Cambria"/>
                <a:cs typeface="Cambria"/>
              </a:rPr>
              <a:t>продукти</a:t>
            </a:r>
            <a:r>
              <a:rPr sz="2100" dirty="0">
                <a:latin typeface="Cambria"/>
                <a:cs typeface="Cambria"/>
              </a:rPr>
              <a:t> по</a:t>
            </a:r>
            <a:r>
              <a:rPr sz="2100" spc="-15" dirty="0">
                <a:latin typeface="Cambria"/>
                <a:cs typeface="Cambria"/>
              </a:rPr>
              <a:t> </a:t>
            </a:r>
            <a:r>
              <a:rPr sz="2100" spc="-5" dirty="0">
                <a:latin typeface="Cambria"/>
                <a:cs typeface="Cambria"/>
              </a:rPr>
              <a:t>цялата</a:t>
            </a:r>
            <a:endParaRPr sz="2100">
              <a:latin typeface="Cambria"/>
              <a:cs typeface="Cambria"/>
            </a:endParaRPr>
          </a:p>
          <a:p>
            <a:pPr marL="287020">
              <a:lnSpc>
                <a:spcPts val="2270"/>
              </a:lnSpc>
            </a:pPr>
            <a:r>
              <a:rPr sz="2100" spc="-10" dirty="0">
                <a:latin typeface="Cambria"/>
                <a:cs typeface="Cambria"/>
              </a:rPr>
              <a:t>хранителна</a:t>
            </a:r>
            <a:r>
              <a:rPr sz="2100" spc="20" dirty="0">
                <a:latin typeface="Cambria"/>
                <a:cs typeface="Cambria"/>
              </a:rPr>
              <a:t> </a:t>
            </a:r>
            <a:r>
              <a:rPr sz="2100" spc="-5" dirty="0">
                <a:latin typeface="Cambria"/>
                <a:cs typeface="Cambria"/>
              </a:rPr>
              <a:t>верига</a:t>
            </a:r>
            <a:r>
              <a:rPr sz="2100" spc="5" dirty="0">
                <a:latin typeface="Cambria"/>
                <a:cs typeface="Cambria"/>
              </a:rPr>
              <a:t> </a:t>
            </a:r>
            <a:r>
              <a:rPr sz="2100" spc="-15" dirty="0">
                <a:latin typeface="Cambria"/>
                <a:cs typeface="Cambria"/>
              </a:rPr>
              <a:t>от </a:t>
            </a:r>
            <a:r>
              <a:rPr sz="2100" spc="-5" dirty="0">
                <a:latin typeface="Cambria"/>
                <a:cs typeface="Cambria"/>
              </a:rPr>
              <a:t>фермата</a:t>
            </a:r>
            <a:r>
              <a:rPr sz="2100" spc="10" dirty="0">
                <a:latin typeface="Cambria"/>
                <a:cs typeface="Cambria"/>
              </a:rPr>
              <a:t> </a:t>
            </a:r>
            <a:r>
              <a:rPr sz="2100" spc="-5" dirty="0">
                <a:latin typeface="Cambria"/>
                <a:cs typeface="Cambria"/>
              </a:rPr>
              <a:t>до</a:t>
            </a:r>
            <a:r>
              <a:rPr sz="2100" spc="5" dirty="0">
                <a:latin typeface="Cambria"/>
                <a:cs typeface="Cambria"/>
              </a:rPr>
              <a:t> </a:t>
            </a:r>
            <a:r>
              <a:rPr sz="2100" spc="-10" dirty="0">
                <a:latin typeface="Cambria"/>
                <a:cs typeface="Cambria"/>
              </a:rPr>
              <a:t>трапезата;</a:t>
            </a:r>
            <a:endParaRPr sz="2100">
              <a:latin typeface="Cambria"/>
              <a:cs typeface="Cambria"/>
            </a:endParaRPr>
          </a:p>
          <a:p>
            <a:pPr marL="287020" indent="-274320">
              <a:lnSpc>
                <a:spcPct val="100000"/>
              </a:lnSpc>
              <a:spcBef>
                <a:spcPts val="95"/>
              </a:spcBef>
              <a:buClr>
                <a:srgbClr val="D24717"/>
              </a:buClr>
              <a:buSzPct val="83333"/>
              <a:buFont typeface="Segoe UI Symbol"/>
              <a:buChar char="⚫"/>
              <a:tabLst>
                <a:tab pos="286385" algn="l"/>
                <a:tab pos="287020" algn="l"/>
              </a:tabLst>
            </a:pPr>
            <a:r>
              <a:rPr sz="2100" spc="-5" dirty="0">
                <a:latin typeface="Cambria"/>
                <a:cs typeface="Cambria"/>
              </a:rPr>
              <a:t>осигуряване </a:t>
            </a:r>
            <a:r>
              <a:rPr sz="2100" dirty="0">
                <a:latin typeface="Cambria"/>
                <a:cs typeface="Cambria"/>
              </a:rPr>
              <a:t>на </a:t>
            </a:r>
            <a:r>
              <a:rPr sz="2100" spc="-5" dirty="0">
                <a:latin typeface="Cambria"/>
                <a:cs typeface="Cambria"/>
              </a:rPr>
              <a:t>безопасност</a:t>
            </a:r>
            <a:r>
              <a:rPr sz="2100" spc="15" dirty="0">
                <a:latin typeface="Cambria"/>
                <a:cs typeface="Cambria"/>
              </a:rPr>
              <a:t> </a:t>
            </a:r>
            <a:r>
              <a:rPr sz="2100" dirty="0">
                <a:latin typeface="Cambria"/>
                <a:cs typeface="Cambria"/>
              </a:rPr>
              <a:t>и</a:t>
            </a:r>
            <a:r>
              <a:rPr sz="2100" spc="5" dirty="0">
                <a:latin typeface="Cambria"/>
                <a:cs typeface="Cambria"/>
              </a:rPr>
              <a:t> </a:t>
            </a:r>
            <a:r>
              <a:rPr sz="2100" spc="-10" dirty="0">
                <a:latin typeface="Cambria"/>
                <a:cs typeface="Cambria"/>
              </a:rPr>
              <a:t>качество</a:t>
            </a:r>
            <a:r>
              <a:rPr sz="2100" spc="5" dirty="0">
                <a:latin typeface="Cambria"/>
                <a:cs typeface="Cambria"/>
              </a:rPr>
              <a:t> </a:t>
            </a:r>
            <a:r>
              <a:rPr sz="2100" spc="-5" dirty="0">
                <a:latin typeface="Cambria"/>
                <a:cs typeface="Cambria"/>
              </a:rPr>
              <a:t>на</a:t>
            </a:r>
            <a:r>
              <a:rPr sz="2100" dirty="0">
                <a:latin typeface="Cambria"/>
                <a:cs typeface="Cambria"/>
              </a:rPr>
              <a:t> </a:t>
            </a:r>
            <a:r>
              <a:rPr sz="2100" spc="-5" dirty="0">
                <a:latin typeface="Cambria"/>
                <a:cs typeface="Cambria"/>
              </a:rPr>
              <a:t>храните;</a:t>
            </a:r>
            <a:endParaRPr sz="2100">
              <a:latin typeface="Cambria"/>
              <a:cs typeface="Cambria"/>
            </a:endParaRPr>
          </a:p>
          <a:p>
            <a:pPr marL="287020" marR="765175" indent="-274320">
              <a:lnSpc>
                <a:spcPct val="80000"/>
              </a:lnSpc>
              <a:spcBef>
                <a:spcPts val="600"/>
              </a:spcBef>
              <a:buClr>
                <a:srgbClr val="D24717"/>
              </a:buClr>
              <a:buSzPct val="83333"/>
              <a:buFont typeface="Segoe UI Symbol"/>
              <a:buChar char="⚫"/>
              <a:tabLst>
                <a:tab pos="286385" algn="l"/>
                <a:tab pos="287020" algn="l"/>
              </a:tabLst>
            </a:pPr>
            <a:r>
              <a:rPr sz="2100" spc="-10" dirty="0">
                <a:latin typeface="Cambria"/>
                <a:cs typeface="Cambria"/>
              </a:rPr>
              <a:t>подобряване </a:t>
            </a:r>
            <a:r>
              <a:rPr sz="2100" dirty="0">
                <a:latin typeface="Cambria"/>
                <a:cs typeface="Cambria"/>
              </a:rPr>
              <a:t>на </a:t>
            </a:r>
            <a:r>
              <a:rPr sz="2100" spc="-5" dirty="0">
                <a:latin typeface="Cambria"/>
                <a:cs typeface="Cambria"/>
              </a:rPr>
              <a:t>възможностите</a:t>
            </a:r>
            <a:r>
              <a:rPr sz="2100" spc="20" dirty="0">
                <a:latin typeface="Cambria"/>
                <a:cs typeface="Cambria"/>
              </a:rPr>
              <a:t> </a:t>
            </a:r>
            <a:r>
              <a:rPr sz="2100" dirty="0">
                <a:latin typeface="Cambria"/>
                <a:cs typeface="Cambria"/>
              </a:rPr>
              <a:t>за</a:t>
            </a:r>
            <a:r>
              <a:rPr sz="2100" spc="15" dirty="0">
                <a:latin typeface="Cambria"/>
                <a:cs typeface="Cambria"/>
              </a:rPr>
              <a:t> </a:t>
            </a:r>
            <a:r>
              <a:rPr sz="2100" spc="-10" dirty="0">
                <a:latin typeface="Cambria"/>
                <a:cs typeface="Cambria"/>
              </a:rPr>
              <a:t>реализация</a:t>
            </a:r>
            <a:r>
              <a:rPr sz="2100" dirty="0">
                <a:latin typeface="Cambria"/>
                <a:cs typeface="Cambria"/>
              </a:rPr>
              <a:t> на</a:t>
            </a:r>
            <a:r>
              <a:rPr sz="2100" spc="20" dirty="0">
                <a:latin typeface="Cambria"/>
                <a:cs typeface="Cambria"/>
              </a:rPr>
              <a:t> </a:t>
            </a:r>
            <a:r>
              <a:rPr sz="2100" spc="-5" dirty="0">
                <a:latin typeface="Cambria"/>
                <a:cs typeface="Cambria"/>
              </a:rPr>
              <a:t>земеделската </a:t>
            </a:r>
            <a:r>
              <a:rPr sz="2100" spc="-445" dirty="0">
                <a:latin typeface="Cambria"/>
                <a:cs typeface="Cambria"/>
              </a:rPr>
              <a:t> </a:t>
            </a:r>
            <a:r>
              <a:rPr sz="2100" spc="-10" dirty="0">
                <a:latin typeface="Cambria"/>
                <a:cs typeface="Cambria"/>
              </a:rPr>
              <a:t>продукция</a:t>
            </a:r>
            <a:r>
              <a:rPr sz="2100" spc="-5" dirty="0">
                <a:latin typeface="Cambria"/>
                <a:cs typeface="Cambria"/>
              </a:rPr>
              <a:t> </a:t>
            </a:r>
            <a:r>
              <a:rPr sz="2100" dirty="0">
                <a:latin typeface="Cambria"/>
                <a:cs typeface="Cambria"/>
              </a:rPr>
              <a:t>и</a:t>
            </a:r>
            <a:r>
              <a:rPr sz="2100" spc="-5" dirty="0">
                <a:latin typeface="Cambria"/>
                <a:cs typeface="Cambria"/>
              </a:rPr>
              <a:t> директен</a:t>
            </a:r>
            <a:r>
              <a:rPr sz="2100" spc="15" dirty="0">
                <a:latin typeface="Cambria"/>
                <a:cs typeface="Cambria"/>
              </a:rPr>
              <a:t> </a:t>
            </a:r>
            <a:r>
              <a:rPr sz="2100" spc="-10" dirty="0">
                <a:latin typeface="Cambria"/>
                <a:cs typeface="Cambria"/>
              </a:rPr>
              <a:t>експорт </a:t>
            </a:r>
            <a:r>
              <a:rPr sz="2100" dirty="0">
                <a:latin typeface="Cambria"/>
                <a:cs typeface="Cambria"/>
              </a:rPr>
              <a:t>на</a:t>
            </a:r>
            <a:r>
              <a:rPr sz="2100" spc="-5" dirty="0">
                <a:latin typeface="Cambria"/>
                <a:cs typeface="Cambria"/>
              </a:rPr>
              <a:t> международни</a:t>
            </a:r>
            <a:r>
              <a:rPr sz="2100" spc="10" dirty="0">
                <a:latin typeface="Cambria"/>
                <a:cs typeface="Cambria"/>
              </a:rPr>
              <a:t> </a:t>
            </a:r>
            <a:r>
              <a:rPr sz="2100" spc="-5" dirty="0">
                <a:latin typeface="Cambria"/>
                <a:cs typeface="Cambria"/>
              </a:rPr>
              <a:t>пазари;</a:t>
            </a:r>
            <a:endParaRPr sz="2100">
              <a:latin typeface="Cambria"/>
              <a:cs typeface="Cambria"/>
            </a:endParaRPr>
          </a:p>
          <a:p>
            <a:pPr marL="287020" indent="-274320">
              <a:lnSpc>
                <a:spcPts val="2270"/>
              </a:lnSpc>
              <a:spcBef>
                <a:spcPts val="95"/>
              </a:spcBef>
              <a:buClr>
                <a:srgbClr val="D24717"/>
              </a:buClr>
              <a:buSzPct val="85714"/>
              <a:buFont typeface="Segoe UI Symbol"/>
              <a:buChar char="⚫"/>
              <a:tabLst>
                <a:tab pos="286385" algn="l"/>
                <a:tab pos="287020" algn="l"/>
              </a:tabLst>
            </a:pPr>
            <a:r>
              <a:rPr sz="2100" spc="-5" dirty="0">
                <a:latin typeface="Cambria"/>
                <a:cs typeface="Cambria"/>
              </a:rPr>
              <a:t>предпоставка</a:t>
            </a:r>
            <a:r>
              <a:rPr sz="2100" spc="5" dirty="0">
                <a:latin typeface="Cambria"/>
                <a:cs typeface="Cambria"/>
              </a:rPr>
              <a:t> </a:t>
            </a:r>
            <a:r>
              <a:rPr sz="2100" dirty="0">
                <a:latin typeface="Cambria"/>
                <a:cs typeface="Cambria"/>
              </a:rPr>
              <a:t>за</a:t>
            </a:r>
            <a:r>
              <a:rPr sz="2100" spc="15" dirty="0">
                <a:latin typeface="Cambria"/>
                <a:cs typeface="Cambria"/>
              </a:rPr>
              <a:t> </a:t>
            </a:r>
            <a:r>
              <a:rPr sz="2100" spc="-10" dirty="0">
                <a:latin typeface="Cambria"/>
                <a:cs typeface="Cambria"/>
              </a:rPr>
              <a:t>сертифициране</a:t>
            </a:r>
            <a:r>
              <a:rPr sz="2100" spc="20" dirty="0">
                <a:latin typeface="Cambria"/>
                <a:cs typeface="Cambria"/>
              </a:rPr>
              <a:t> </a:t>
            </a:r>
            <a:r>
              <a:rPr sz="2100" dirty="0">
                <a:latin typeface="Cambria"/>
                <a:cs typeface="Cambria"/>
              </a:rPr>
              <a:t>на</a:t>
            </a:r>
            <a:r>
              <a:rPr sz="2100" spc="5" dirty="0">
                <a:latin typeface="Cambria"/>
                <a:cs typeface="Cambria"/>
              </a:rPr>
              <a:t> </a:t>
            </a:r>
            <a:r>
              <a:rPr sz="2100" spc="-5" dirty="0">
                <a:latin typeface="Cambria"/>
                <a:cs typeface="Cambria"/>
              </a:rPr>
              <a:t>биологично</a:t>
            </a:r>
            <a:r>
              <a:rPr sz="2100" spc="-10" dirty="0">
                <a:latin typeface="Cambria"/>
                <a:cs typeface="Cambria"/>
              </a:rPr>
              <a:t> </a:t>
            </a:r>
            <a:r>
              <a:rPr sz="2100" dirty="0">
                <a:latin typeface="Cambria"/>
                <a:cs typeface="Cambria"/>
              </a:rPr>
              <a:t>или</a:t>
            </a:r>
            <a:r>
              <a:rPr sz="2100" spc="5" dirty="0">
                <a:latin typeface="Cambria"/>
                <a:cs typeface="Cambria"/>
              </a:rPr>
              <a:t> </a:t>
            </a:r>
            <a:r>
              <a:rPr sz="2100" spc="-5" dirty="0">
                <a:latin typeface="Cambria"/>
                <a:cs typeface="Cambria"/>
              </a:rPr>
              <a:t>генно</a:t>
            </a:r>
            <a:endParaRPr sz="2100">
              <a:latin typeface="Cambria"/>
              <a:cs typeface="Cambria"/>
            </a:endParaRPr>
          </a:p>
          <a:p>
            <a:pPr marL="287020" marR="1079500">
              <a:lnSpc>
                <a:spcPct val="80000"/>
              </a:lnSpc>
              <a:spcBef>
                <a:spcPts val="254"/>
              </a:spcBef>
            </a:pPr>
            <a:r>
              <a:rPr sz="2100" spc="-10" dirty="0">
                <a:latin typeface="Cambria"/>
                <a:cs typeface="Cambria"/>
              </a:rPr>
              <a:t>модифицирано</a:t>
            </a:r>
            <a:r>
              <a:rPr sz="2100" spc="-5" dirty="0">
                <a:latin typeface="Cambria"/>
                <a:cs typeface="Cambria"/>
              </a:rPr>
              <a:t> земеделско</a:t>
            </a:r>
            <a:r>
              <a:rPr sz="2100" spc="25" dirty="0">
                <a:latin typeface="Cambria"/>
                <a:cs typeface="Cambria"/>
              </a:rPr>
              <a:t> </a:t>
            </a:r>
            <a:r>
              <a:rPr sz="2100" spc="-10" dirty="0">
                <a:latin typeface="Cambria"/>
                <a:cs typeface="Cambria"/>
              </a:rPr>
              <a:t>производство</a:t>
            </a:r>
            <a:r>
              <a:rPr sz="2100" spc="-20" dirty="0">
                <a:latin typeface="Cambria"/>
                <a:cs typeface="Cambria"/>
              </a:rPr>
              <a:t> </a:t>
            </a:r>
            <a:r>
              <a:rPr sz="2100" dirty="0">
                <a:latin typeface="Cambria"/>
                <a:cs typeface="Cambria"/>
              </a:rPr>
              <a:t>и</a:t>
            </a:r>
            <a:r>
              <a:rPr sz="2100" spc="10" dirty="0">
                <a:latin typeface="Cambria"/>
                <a:cs typeface="Cambria"/>
              </a:rPr>
              <a:t> </a:t>
            </a:r>
            <a:r>
              <a:rPr sz="2100" spc="-5" dirty="0">
                <a:latin typeface="Cambria"/>
                <a:cs typeface="Cambria"/>
              </a:rPr>
              <a:t>утвърждаване</a:t>
            </a:r>
            <a:r>
              <a:rPr sz="2100" spc="30" dirty="0">
                <a:latin typeface="Cambria"/>
                <a:cs typeface="Cambria"/>
              </a:rPr>
              <a:t> </a:t>
            </a:r>
            <a:r>
              <a:rPr sz="2100" dirty="0">
                <a:latin typeface="Cambria"/>
                <a:cs typeface="Cambria"/>
              </a:rPr>
              <a:t>на </a:t>
            </a:r>
            <a:r>
              <a:rPr sz="2100" spc="-445" dirty="0">
                <a:latin typeface="Cambria"/>
                <a:cs typeface="Cambria"/>
              </a:rPr>
              <a:t> </a:t>
            </a:r>
            <a:r>
              <a:rPr sz="2100" dirty="0">
                <a:latin typeface="Cambria"/>
                <a:cs typeface="Cambria"/>
              </a:rPr>
              <a:t>собствени</a:t>
            </a:r>
            <a:r>
              <a:rPr sz="2100" spc="-5" dirty="0">
                <a:latin typeface="Cambria"/>
                <a:cs typeface="Cambria"/>
              </a:rPr>
              <a:t> </a:t>
            </a:r>
            <a:r>
              <a:rPr sz="2100" dirty="0">
                <a:latin typeface="Cambria"/>
                <a:cs typeface="Cambria"/>
              </a:rPr>
              <a:t>марки;</a:t>
            </a:r>
            <a:endParaRPr sz="2100">
              <a:latin typeface="Cambria"/>
              <a:cs typeface="Cambria"/>
            </a:endParaRPr>
          </a:p>
          <a:p>
            <a:pPr marL="287020" indent="-274320">
              <a:lnSpc>
                <a:spcPct val="100000"/>
              </a:lnSpc>
              <a:spcBef>
                <a:spcPts val="95"/>
              </a:spcBef>
              <a:buClr>
                <a:srgbClr val="D24717"/>
              </a:buClr>
              <a:buSzPct val="83333"/>
              <a:buFont typeface="Segoe UI Symbol"/>
              <a:buChar char="⚫"/>
              <a:tabLst>
                <a:tab pos="286385" algn="l"/>
                <a:tab pos="287020" algn="l"/>
              </a:tabLst>
            </a:pPr>
            <a:r>
              <a:rPr sz="2100" spc="-5" dirty="0">
                <a:latin typeface="Cambria"/>
                <a:cs typeface="Cambria"/>
              </a:rPr>
              <a:t>възможност </a:t>
            </a:r>
            <a:r>
              <a:rPr sz="2100" dirty="0">
                <a:latin typeface="Cambria"/>
                <a:cs typeface="Cambria"/>
              </a:rPr>
              <a:t>за</a:t>
            </a:r>
            <a:r>
              <a:rPr sz="2100" spc="-10" dirty="0">
                <a:latin typeface="Cambria"/>
                <a:cs typeface="Cambria"/>
              </a:rPr>
              <a:t> </a:t>
            </a:r>
            <a:r>
              <a:rPr sz="2100" spc="-5" dirty="0">
                <a:latin typeface="Cambria"/>
                <a:cs typeface="Cambria"/>
              </a:rPr>
              <a:t>допълнително</a:t>
            </a:r>
            <a:r>
              <a:rPr sz="2100" spc="20" dirty="0">
                <a:latin typeface="Cambria"/>
                <a:cs typeface="Cambria"/>
              </a:rPr>
              <a:t> </a:t>
            </a:r>
            <a:r>
              <a:rPr sz="2100" spc="-5" dirty="0">
                <a:latin typeface="Cambria"/>
                <a:cs typeface="Cambria"/>
              </a:rPr>
              <a:t>субсидиране</a:t>
            </a:r>
            <a:r>
              <a:rPr sz="2100" spc="5" dirty="0">
                <a:latin typeface="Cambria"/>
                <a:cs typeface="Cambria"/>
              </a:rPr>
              <a:t> </a:t>
            </a:r>
            <a:r>
              <a:rPr sz="2100" dirty="0">
                <a:latin typeface="Cambria"/>
                <a:cs typeface="Cambria"/>
              </a:rPr>
              <a:t>по</a:t>
            </a:r>
            <a:r>
              <a:rPr sz="2100" spc="-15" dirty="0">
                <a:latin typeface="Cambria"/>
                <a:cs typeface="Cambria"/>
              </a:rPr>
              <a:t> </a:t>
            </a:r>
            <a:r>
              <a:rPr sz="2100" spc="-5" dirty="0">
                <a:latin typeface="Cambria"/>
                <a:cs typeface="Cambria"/>
              </a:rPr>
              <a:t>линия </a:t>
            </a:r>
            <a:r>
              <a:rPr sz="2100" dirty="0">
                <a:latin typeface="Cambria"/>
                <a:cs typeface="Cambria"/>
              </a:rPr>
              <a:t>на</a:t>
            </a:r>
            <a:r>
              <a:rPr sz="2100" spc="-5" dirty="0">
                <a:latin typeface="Cambria"/>
                <a:cs typeface="Cambria"/>
              </a:rPr>
              <a:t> ОСП</a:t>
            </a:r>
            <a:r>
              <a:rPr sz="2100" spc="10" dirty="0">
                <a:latin typeface="Cambria"/>
                <a:cs typeface="Cambria"/>
              </a:rPr>
              <a:t> </a:t>
            </a:r>
            <a:r>
              <a:rPr sz="2100" dirty="0">
                <a:latin typeface="Cambria"/>
                <a:cs typeface="Cambria"/>
              </a:rPr>
              <a:t>на </a:t>
            </a:r>
            <a:r>
              <a:rPr sz="2100" spc="-5" dirty="0">
                <a:latin typeface="Cambria"/>
                <a:cs typeface="Cambria"/>
              </a:rPr>
              <a:t>ЕС;</a:t>
            </a:r>
            <a:endParaRPr sz="2100">
              <a:latin typeface="Cambria"/>
              <a:cs typeface="Cambria"/>
            </a:endParaRPr>
          </a:p>
          <a:p>
            <a:pPr marL="287020" indent="-274320">
              <a:lnSpc>
                <a:spcPct val="100000"/>
              </a:lnSpc>
              <a:spcBef>
                <a:spcPts val="95"/>
              </a:spcBef>
              <a:buClr>
                <a:srgbClr val="D24717"/>
              </a:buClr>
              <a:buSzPct val="83333"/>
              <a:buFont typeface="Segoe UI Symbol"/>
              <a:buChar char="⚫"/>
              <a:tabLst>
                <a:tab pos="286385" algn="l"/>
                <a:tab pos="287020" algn="l"/>
              </a:tabLst>
            </a:pPr>
            <a:r>
              <a:rPr sz="2100" spc="-5" dirty="0">
                <a:latin typeface="Cambria"/>
                <a:cs typeface="Cambria"/>
              </a:rPr>
              <a:t>спазване</a:t>
            </a:r>
            <a:r>
              <a:rPr sz="2100" spc="5" dirty="0">
                <a:latin typeface="Cambria"/>
                <a:cs typeface="Cambria"/>
              </a:rPr>
              <a:t> </a:t>
            </a:r>
            <a:r>
              <a:rPr sz="2100" dirty="0">
                <a:latin typeface="Cambria"/>
                <a:cs typeface="Cambria"/>
              </a:rPr>
              <a:t>на</a:t>
            </a:r>
            <a:r>
              <a:rPr sz="2100" spc="-10" dirty="0">
                <a:latin typeface="Cambria"/>
                <a:cs typeface="Cambria"/>
              </a:rPr>
              <a:t> </a:t>
            </a:r>
            <a:r>
              <a:rPr sz="2100" spc="-5" dirty="0">
                <a:latin typeface="Cambria"/>
                <a:cs typeface="Cambria"/>
              </a:rPr>
              <a:t>законовата</a:t>
            </a:r>
            <a:r>
              <a:rPr sz="2100" spc="10" dirty="0">
                <a:latin typeface="Cambria"/>
                <a:cs typeface="Cambria"/>
              </a:rPr>
              <a:t> </a:t>
            </a:r>
            <a:r>
              <a:rPr sz="2100" dirty="0">
                <a:latin typeface="Cambria"/>
                <a:cs typeface="Cambria"/>
              </a:rPr>
              <a:t>и</a:t>
            </a:r>
            <a:r>
              <a:rPr sz="2100" spc="-5" dirty="0">
                <a:latin typeface="Cambria"/>
                <a:cs typeface="Cambria"/>
              </a:rPr>
              <a:t> нормативната</a:t>
            </a:r>
            <a:r>
              <a:rPr sz="2100" spc="10" dirty="0">
                <a:latin typeface="Cambria"/>
                <a:cs typeface="Cambria"/>
              </a:rPr>
              <a:t> </a:t>
            </a:r>
            <a:r>
              <a:rPr sz="2100" spc="-5" dirty="0">
                <a:latin typeface="Cambria"/>
                <a:cs typeface="Cambria"/>
              </a:rPr>
              <a:t>база;</a:t>
            </a:r>
            <a:endParaRPr sz="2100">
              <a:latin typeface="Cambria"/>
              <a:cs typeface="Cambria"/>
            </a:endParaRPr>
          </a:p>
          <a:p>
            <a:pPr marL="287020" indent="-274320">
              <a:lnSpc>
                <a:spcPts val="2270"/>
              </a:lnSpc>
              <a:spcBef>
                <a:spcPts val="100"/>
              </a:spcBef>
              <a:buClr>
                <a:srgbClr val="D24717"/>
              </a:buClr>
              <a:buSzPct val="85714"/>
              <a:buFont typeface="Segoe UI Symbol"/>
              <a:buChar char="⚫"/>
              <a:tabLst>
                <a:tab pos="286385" algn="l"/>
                <a:tab pos="287020" algn="l"/>
              </a:tabLst>
            </a:pPr>
            <a:r>
              <a:rPr sz="2100" spc="-10" dirty="0">
                <a:latin typeface="Cambria"/>
                <a:cs typeface="Cambria"/>
              </a:rPr>
              <a:t>устойчиво</a:t>
            </a:r>
            <a:r>
              <a:rPr sz="2100" spc="-5" dirty="0">
                <a:latin typeface="Cambria"/>
                <a:cs typeface="Cambria"/>
              </a:rPr>
              <a:t> развитие</a:t>
            </a:r>
            <a:r>
              <a:rPr sz="2100" spc="20" dirty="0">
                <a:latin typeface="Cambria"/>
                <a:cs typeface="Cambria"/>
              </a:rPr>
              <a:t> </a:t>
            </a:r>
            <a:r>
              <a:rPr sz="2100" dirty="0">
                <a:latin typeface="Cambria"/>
                <a:cs typeface="Cambria"/>
              </a:rPr>
              <a:t>в</a:t>
            </a:r>
            <a:r>
              <a:rPr sz="2100" spc="5" dirty="0">
                <a:latin typeface="Cambria"/>
                <a:cs typeface="Cambria"/>
              </a:rPr>
              <a:t> </a:t>
            </a:r>
            <a:r>
              <a:rPr sz="2100" spc="-20" dirty="0">
                <a:latin typeface="Cambria"/>
                <a:cs typeface="Cambria"/>
              </a:rPr>
              <a:t>резултат</a:t>
            </a:r>
            <a:r>
              <a:rPr sz="2100" spc="20" dirty="0">
                <a:latin typeface="Cambria"/>
                <a:cs typeface="Cambria"/>
              </a:rPr>
              <a:t> </a:t>
            </a:r>
            <a:r>
              <a:rPr sz="2100" dirty="0">
                <a:latin typeface="Cambria"/>
                <a:cs typeface="Cambria"/>
              </a:rPr>
              <a:t>на</a:t>
            </a:r>
            <a:r>
              <a:rPr sz="2100" spc="-5" dirty="0">
                <a:latin typeface="Cambria"/>
                <a:cs typeface="Cambria"/>
              </a:rPr>
              <a:t> </a:t>
            </a:r>
            <a:r>
              <a:rPr sz="2100" spc="-10" dirty="0">
                <a:latin typeface="Cambria"/>
                <a:cs typeface="Cambria"/>
              </a:rPr>
              <a:t>поддържане</a:t>
            </a:r>
            <a:r>
              <a:rPr sz="2100" spc="5" dirty="0">
                <a:latin typeface="Cambria"/>
                <a:cs typeface="Cambria"/>
              </a:rPr>
              <a:t> </a:t>
            </a:r>
            <a:r>
              <a:rPr sz="2100" dirty="0">
                <a:latin typeface="Cambria"/>
                <a:cs typeface="Cambria"/>
              </a:rPr>
              <a:t>на</a:t>
            </a:r>
            <a:r>
              <a:rPr sz="2100" spc="-5" dirty="0">
                <a:latin typeface="Cambria"/>
                <a:cs typeface="Cambria"/>
              </a:rPr>
              <a:t> по-стабилно</a:t>
            </a:r>
            <a:endParaRPr sz="2100">
              <a:latin typeface="Cambria"/>
              <a:cs typeface="Cambria"/>
            </a:endParaRPr>
          </a:p>
          <a:p>
            <a:pPr marL="287020">
              <a:lnSpc>
                <a:spcPts val="2270"/>
              </a:lnSpc>
            </a:pPr>
            <a:r>
              <a:rPr sz="2100" spc="-10" dirty="0">
                <a:latin typeface="Cambria"/>
                <a:cs typeface="Cambria"/>
              </a:rPr>
              <a:t>качество</a:t>
            </a:r>
            <a:r>
              <a:rPr sz="2100" spc="5" dirty="0">
                <a:latin typeface="Cambria"/>
                <a:cs typeface="Cambria"/>
              </a:rPr>
              <a:t> </a:t>
            </a:r>
            <a:r>
              <a:rPr sz="2100" dirty="0">
                <a:latin typeface="Cambria"/>
                <a:cs typeface="Cambria"/>
              </a:rPr>
              <a:t>на</a:t>
            </a:r>
            <a:r>
              <a:rPr sz="2100" spc="10" dirty="0">
                <a:latin typeface="Cambria"/>
                <a:cs typeface="Cambria"/>
              </a:rPr>
              <a:t> </a:t>
            </a:r>
            <a:r>
              <a:rPr sz="2100" spc="-5" dirty="0">
                <a:latin typeface="Cambria"/>
                <a:cs typeface="Cambria"/>
              </a:rPr>
              <a:t>земеделската</a:t>
            </a:r>
            <a:r>
              <a:rPr sz="2100" spc="25" dirty="0">
                <a:latin typeface="Cambria"/>
                <a:cs typeface="Cambria"/>
              </a:rPr>
              <a:t> </a:t>
            </a:r>
            <a:r>
              <a:rPr sz="2100" spc="-10" dirty="0">
                <a:latin typeface="Cambria"/>
                <a:cs typeface="Cambria"/>
              </a:rPr>
              <a:t>продукция</a:t>
            </a:r>
            <a:r>
              <a:rPr sz="2100" spc="5" dirty="0">
                <a:latin typeface="Cambria"/>
                <a:cs typeface="Cambria"/>
              </a:rPr>
              <a:t> </a:t>
            </a:r>
            <a:r>
              <a:rPr sz="2100" spc="-5" dirty="0">
                <a:latin typeface="Cambria"/>
                <a:cs typeface="Cambria"/>
              </a:rPr>
              <a:t>по</a:t>
            </a:r>
            <a:r>
              <a:rPr sz="2100" dirty="0">
                <a:latin typeface="Cambria"/>
                <a:cs typeface="Cambria"/>
              </a:rPr>
              <a:t> цялата </a:t>
            </a:r>
            <a:r>
              <a:rPr sz="2100" spc="-10" dirty="0">
                <a:latin typeface="Cambria"/>
                <a:cs typeface="Cambria"/>
              </a:rPr>
              <a:t>хранителна</a:t>
            </a:r>
            <a:r>
              <a:rPr sz="2100" spc="35" dirty="0">
                <a:latin typeface="Cambria"/>
                <a:cs typeface="Cambria"/>
              </a:rPr>
              <a:t> </a:t>
            </a:r>
            <a:r>
              <a:rPr sz="2100" spc="-5" dirty="0">
                <a:latin typeface="Cambria"/>
                <a:cs typeface="Cambria"/>
              </a:rPr>
              <a:t>верига.</a:t>
            </a:r>
            <a:endParaRPr sz="21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4400" y="274320"/>
            <a:ext cx="7772400" cy="562610"/>
          </a:xfrm>
          <a:prstGeom prst="rect">
            <a:avLst/>
          </a:prstGeom>
          <a:solidFill>
            <a:srgbClr val="F9D9CD"/>
          </a:solidFill>
        </p:spPr>
        <p:txBody>
          <a:bodyPr vert="horz" wrap="square" lIns="0" tIns="6985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550"/>
              </a:spcBef>
            </a:pPr>
            <a:r>
              <a:rPr spc="-15" dirty="0">
                <a:latin typeface="Calibri"/>
                <a:cs typeface="Calibri"/>
              </a:rPr>
              <a:t>Контрол</a:t>
            </a:r>
            <a:r>
              <a:rPr dirty="0">
                <a:latin typeface="Calibri"/>
                <a:cs typeface="Calibri"/>
              </a:rPr>
              <a:t> </a:t>
            </a:r>
            <a:r>
              <a:rPr spc="-5" dirty="0">
                <a:latin typeface="Calibri"/>
                <a:cs typeface="Calibri"/>
              </a:rPr>
              <a:t>на</a:t>
            </a:r>
            <a:r>
              <a:rPr spc="-25" dirty="0">
                <a:latin typeface="Calibri"/>
                <a:cs typeface="Calibri"/>
              </a:rPr>
              <a:t> </a:t>
            </a:r>
            <a:r>
              <a:rPr spc="-10" dirty="0">
                <a:latin typeface="Calibri"/>
                <a:cs typeface="Calibri"/>
              </a:rPr>
              <a:t>стандартите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985" algn="just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Посочените</a:t>
            </a:r>
            <a:r>
              <a:rPr dirty="0"/>
              <a:t> в</a:t>
            </a:r>
            <a:r>
              <a:rPr spc="5" dirty="0"/>
              <a:t> </a:t>
            </a:r>
            <a:r>
              <a:rPr dirty="0"/>
              <a:t>презентацията</a:t>
            </a:r>
            <a:r>
              <a:rPr spc="5" dirty="0"/>
              <a:t> </a:t>
            </a:r>
            <a:r>
              <a:rPr spc="-5" dirty="0"/>
              <a:t>стандарти</a:t>
            </a:r>
            <a:r>
              <a:rPr dirty="0"/>
              <a:t> </a:t>
            </a:r>
            <a:r>
              <a:rPr spc="-5" dirty="0"/>
              <a:t>са</a:t>
            </a:r>
            <a:r>
              <a:rPr dirty="0"/>
              <a:t> </a:t>
            </a:r>
            <a:r>
              <a:rPr spc="-5" dirty="0"/>
              <a:t>съвместими </a:t>
            </a:r>
            <a:r>
              <a:rPr dirty="0"/>
              <a:t> помежду </a:t>
            </a:r>
            <a:r>
              <a:rPr spc="-10" dirty="0"/>
              <a:t>си </a:t>
            </a:r>
            <a:r>
              <a:rPr dirty="0"/>
              <a:t>и прилагани </a:t>
            </a:r>
            <a:r>
              <a:rPr spc="-5" dirty="0"/>
              <a:t>съвместно осигуряват </a:t>
            </a:r>
            <a:r>
              <a:rPr dirty="0"/>
              <a:t>гаранция </a:t>
            </a:r>
            <a:r>
              <a:rPr spc="5" dirty="0"/>
              <a:t> </a:t>
            </a:r>
            <a:r>
              <a:rPr dirty="0"/>
              <a:t>за безопасност и </a:t>
            </a:r>
            <a:r>
              <a:rPr spc="-10" dirty="0"/>
              <a:t>качество </a:t>
            </a:r>
            <a:r>
              <a:rPr dirty="0"/>
              <a:t>на </a:t>
            </a:r>
            <a:r>
              <a:rPr spc="-5" dirty="0"/>
              <a:t>земеделските </a:t>
            </a:r>
            <a:r>
              <a:rPr spc="-10" dirty="0"/>
              <a:t>продукти </a:t>
            </a:r>
            <a:r>
              <a:rPr spc="-5" dirty="0"/>
              <a:t>по </a:t>
            </a:r>
            <a:r>
              <a:rPr dirty="0"/>
              <a:t> цялата</a:t>
            </a:r>
            <a:r>
              <a:rPr spc="-15" dirty="0"/>
              <a:t> </a:t>
            </a:r>
            <a:r>
              <a:rPr spc="-5" dirty="0"/>
              <a:t>хранителна верига.</a:t>
            </a:r>
          </a:p>
          <a:p>
            <a:pPr marL="12700" algn="just">
              <a:lnSpc>
                <a:spcPct val="100000"/>
              </a:lnSpc>
              <a:spcBef>
                <a:spcPts val="605"/>
              </a:spcBef>
            </a:pPr>
            <a:r>
              <a:rPr spc="-50" dirty="0"/>
              <a:t>Това</a:t>
            </a:r>
            <a:r>
              <a:rPr spc="800" dirty="0"/>
              <a:t>  </a:t>
            </a:r>
            <a:r>
              <a:rPr spc="-5" dirty="0"/>
              <a:t>показва,</a:t>
            </a:r>
            <a:r>
              <a:rPr spc="795" dirty="0"/>
              <a:t> </a:t>
            </a:r>
            <a:r>
              <a:rPr spc="800" dirty="0"/>
              <a:t> </a:t>
            </a:r>
            <a:r>
              <a:rPr spc="-5" dirty="0"/>
              <a:t>че</a:t>
            </a:r>
            <a:r>
              <a:rPr spc="795" dirty="0"/>
              <a:t> </a:t>
            </a:r>
            <a:r>
              <a:rPr spc="800" dirty="0"/>
              <a:t> </a:t>
            </a:r>
            <a:r>
              <a:rPr spc="-5" dirty="0"/>
              <a:t>добрите</a:t>
            </a:r>
            <a:r>
              <a:rPr spc="800" dirty="0"/>
              <a:t>  </a:t>
            </a:r>
            <a:r>
              <a:rPr spc="-5" dirty="0"/>
              <a:t>аграрни</a:t>
            </a:r>
            <a:r>
              <a:rPr spc="795" dirty="0"/>
              <a:t> </a:t>
            </a:r>
            <a:r>
              <a:rPr spc="800" dirty="0"/>
              <a:t> </a:t>
            </a:r>
            <a:r>
              <a:rPr spc="-5" dirty="0"/>
              <a:t>практики</a:t>
            </a:r>
            <a:r>
              <a:rPr spc="795" dirty="0"/>
              <a:t> </a:t>
            </a:r>
            <a:r>
              <a:rPr spc="800" dirty="0"/>
              <a:t> </a:t>
            </a:r>
            <a:r>
              <a:rPr spc="-5" dirty="0"/>
              <a:t>са</a:t>
            </a:r>
          </a:p>
          <a:p>
            <a:pPr marL="12700" algn="just">
              <a:lnSpc>
                <a:spcPct val="100000"/>
              </a:lnSpc>
            </a:pPr>
            <a:r>
              <a:rPr spc="-15" dirty="0"/>
              <a:t>необходима</a:t>
            </a:r>
            <a:r>
              <a:rPr spc="455" dirty="0"/>
              <a:t> </a:t>
            </a:r>
            <a:r>
              <a:rPr dirty="0"/>
              <a:t>предпоставка</a:t>
            </a:r>
            <a:r>
              <a:rPr spc="450" dirty="0"/>
              <a:t> </a:t>
            </a:r>
            <a:r>
              <a:rPr dirty="0"/>
              <a:t>за</a:t>
            </a:r>
            <a:r>
              <a:rPr spc="459" dirty="0"/>
              <a:t> </a:t>
            </a:r>
            <a:r>
              <a:rPr spc="-10" dirty="0"/>
              <a:t>успешно</a:t>
            </a:r>
            <a:r>
              <a:rPr spc="455" dirty="0"/>
              <a:t> </a:t>
            </a:r>
            <a:r>
              <a:rPr spc="-5" dirty="0"/>
              <a:t>сертифициране</a:t>
            </a:r>
            <a:r>
              <a:rPr spc="459" dirty="0"/>
              <a:t> </a:t>
            </a:r>
            <a:r>
              <a:rPr dirty="0"/>
              <a:t>и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46303" y="3493770"/>
            <a:ext cx="22840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96265" algn="l"/>
              </a:tabLst>
            </a:pPr>
            <a:r>
              <a:rPr sz="2400" dirty="0">
                <a:latin typeface="Cambria"/>
                <a:cs typeface="Cambria"/>
              </a:rPr>
              <a:t>на	</a:t>
            </a:r>
            <a:r>
              <a:rPr sz="2400" spc="-5" dirty="0">
                <a:latin typeface="Cambria"/>
                <a:cs typeface="Cambria"/>
              </a:rPr>
              <a:t>биологични</a:t>
            </a:r>
            <a:endParaRPr sz="2400">
              <a:latin typeface="Cambria"/>
              <a:cs typeface="Cambri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46303" y="3859529"/>
            <a:ext cx="23247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176780" algn="l"/>
              </a:tabLst>
            </a:pPr>
            <a:r>
              <a:rPr sz="2400" dirty="0">
                <a:latin typeface="Cambria"/>
                <a:cs typeface="Cambria"/>
              </a:rPr>
              <a:t>з</a:t>
            </a:r>
            <a:r>
              <a:rPr sz="2400" spc="5" dirty="0">
                <a:latin typeface="Cambria"/>
                <a:cs typeface="Cambria"/>
              </a:rPr>
              <a:t>е</a:t>
            </a:r>
            <a:r>
              <a:rPr sz="2400" dirty="0">
                <a:latin typeface="Cambria"/>
                <a:cs typeface="Cambria"/>
              </a:rPr>
              <a:t>мед</a:t>
            </a:r>
            <a:r>
              <a:rPr sz="2400" spc="5" dirty="0">
                <a:latin typeface="Cambria"/>
                <a:cs typeface="Cambria"/>
              </a:rPr>
              <a:t>е</a:t>
            </a:r>
            <a:r>
              <a:rPr sz="2400" spc="-10" dirty="0">
                <a:latin typeface="Cambria"/>
                <a:cs typeface="Cambria"/>
              </a:rPr>
              <a:t>л</a:t>
            </a:r>
            <a:r>
              <a:rPr sz="2400" dirty="0">
                <a:latin typeface="Cambria"/>
                <a:cs typeface="Cambria"/>
              </a:rPr>
              <a:t>ие</a:t>
            </a:r>
            <a:r>
              <a:rPr sz="2400" spc="-10" dirty="0">
                <a:latin typeface="Cambria"/>
                <a:cs typeface="Cambria"/>
              </a:rPr>
              <a:t>т</a:t>
            </a:r>
            <a:r>
              <a:rPr sz="2400" dirty="0">
                <a:latin typeface="Cambria"/>
                <a:cs typeface="Cambria"/>
              </a:rPr>
              <a:t>о	с</a:t>
            </a:r>
            <a:endParaRPr sz="2400">
              <a:latin typeface="Cambria"/>
              <a:cs typeface="Cambri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059938" y="3493770"/>
            <a:ext cx="554037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785" marR="5080" indent="-172720">
              <a:lnSpc>
                <a:spcPct val="100000"/>
              </a:lnSpc>
              <a:spcBef>
                <a:spcPts val="100"/>
              </a:spcBef>
              <a:tabLst>
                <a:tab pos="2157095" algn="l"/>
                <a:tab pos="2603500" algn="l"/>
                <a:tab pos="3145790" algn="l"/>
                <a:tab pos="3660140" algn="l"/>
                <a:tab pos="5197475" algn="l"/>
              </a:tabLst>
            </a:pPr>
            <a:r>
              <a:rPr sz="2400" dirty="0">
                <a:latin typeface="Cambria"/>
                <a:cs typeface="Cambria"/>
              </a:rPr>
              <a:t>пр</a:t>
            </a:r>
            <a:r>
              <a:rPr sz="2400" spc="-10" dirty="0">
                <a:latin typeface="Cambria"/>
                <a:cs typeface="Cambria"/>
              </a:rPr>
              <a:t>о</a:t>
            </a:r>
            <a:r>
              <a:rPr sz="2400" dirty="0">
                <a:latin typeface="Cambria"/>
                <a:cs typeface="Cambria"/>
              </a:rPr>
              <a:t>из</a:t>
            </a:r>
            <a:r>
              <a:rPr sz="2400" spc="5" dirty="0">
                <a:latin typeface="Cambria"/>
                <a:cs typeface="Cambria"/>
              </a:rPr>
              <a:t>в</a:t>
            </a:r>
            <a:r>
              <a:rPr sz="2400" spc="-75" dirty="0">
                <a:latin typeface="Cambria"/>
                <a:cs typeface="Cambria"/>
              </a:rPr>
              <a:t>о</a:t>
            </a:r>
            <a:r>
              <a:rPr sz="2400" spc="-5" dirty="0">
                <a:latin typeface="Cambria"/>
                <a:cs typeface="Cambria"/>
              </a:rPr>
              <a:t>дств</a:t>
            </a:r>
            <a:r>
              <a:rPr sz="2400" dirty="0">
                <a:latin typeface="Cambria"/>
                <a:cs typeface="Cambria"/>
              </a:rPr>
              <a:t>а	</a:t>
            </a:r>
            <a:r>
              <a:rPr sz="2400" spc="-43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и	за	</a:t>
            </a:r>
            <a:r>
              <a:rPr sz="2400" spc="-15" dirty="0">
                <a:latin typeface="Cambria"/>
                <a:cs typeface="Cambria"/>
              </a:rPr>
              <a:t>и</a:t>
            </a:r>
            <a:r>
              <a:rPr sz="2400" dirty="0">
                <a:latin typeface="Cambria"/>
                <a:cs typeface="Cambria"/>
              </a:rPr>
              <a:t>нтегрира</a:t>
            </a:r>
            <a:r>
              <a:rPr sz="2400" spc="10" dirty="0">
                <a:latin typeface="Cambria"/>
                <a:cs typeface="Cambria"/>
              </a:rPr>
              <a:t>н</a:t>
            </a:r>
            <a:r>
              <a:rPr sz="2400" dirty="0">
                <a:latin typeface="Cambria"/>
                <a:cs typeface="Cambria"/>
              </a:rPr>
              <a:t>е	</a:t>
            </a:r>
            <a:r>
              <a:rPr sz="2400" spc="5" dirty="0">
                <a:latin typeface="Cambria"/>
                <a:cs typeface="Cambria"/>
              </a:rPr>
              <a:t>на  </a:t>
            </a:r>
            <a:r>
              <a:rPr sz="2400" spc="-5" dirty="0">
                <a:latin typeface="Cambria"/>
                <a:cs typeface="Cambria"/>
              </a:rPr>
              <a:t>останалите	</a:t>
            </a:r>
            <a:r>
              <a:rPr sz="2400" dirty="0">
                <a:latin typeface="Cambria"/>
                <a:cs typeface="Cambria"/>
              </a:rPr>
              <a:t>сектори	в</a:t>
            </a:r>
            <a:endParaRPr sz="2400">
              <a:latin typeface="Cambria"/>
              <a:cs typeface="Cambri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253096" y="3859529"/>
            <a:ext cx="13462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latin typeface="Cambria"/>
                <a:cs typeface="Cambria"/>
              </a:rPr>
              <a:t>отраслов,</a:t>
            </a:r>
            <a:endParaRPr sz="2400">
              <a:latin typeface="Cambria"/>
              <a:cs typeface="Cambri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46303" y="4224985"/>
            <a:ext cx="486219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Cambria"/>
                <a:cs typeface="Cambria"/>
              </a:rPr>
              <a:t>национален</a:t>
            </a:r>
            <a:r>
              <a:rPr sz="2400" spc="-4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и</a:t>
            </a:r>
            <a:r>
              <a:rPr sz="2400" spc="-3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международен</a:t>
            </a:r>
            <a:r>
              <a:rPr sz="2400" spc="-2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план.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72311" y="477012"/>
            <a:ext cx="7772400" cy="1511935"/>
          </a:xfrm>
          <a:prstGeom prst="rect">
            <a:avLst/>
          </a:prstGeom>
          <a:solidFill>
            <a:srgbClr val="F9D9CD"/>
          </a:solidFill>
        </p:spPr>
        <p:txBody>
          <a:bodyPr vert="horz" wrap="square" lIns="0" tIns="299720" rIns="0" bIns="0" rtlCol="0">
            <a:spAutoFit/>
          </a:bodyPr>
          <a:lstStyle/>
          <a:p>
            <a:pPr marL="90805" marR="173990">
              <a:lnSpc>
                <a:spcPct val="100000"/>
              </a:lnSpc>
              <a:spcBef>
                <a:spcPts val="2360"/>
              </a:spcBef>
            </a:pPr>
            <a:r>
              <a:rPr sz="2800" spc="-10" dirty="0">
                <a:latin typeface="Calibri"/>
                <a:cs typeface="Calibri"/>
              </a:rPr>
              <a:t>Качеството</a:t>
            </a:r>
            <a:r>
              <a:rPr sz="2800" spc="1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на</a:t>
            </a:r>
            <a:r>
              <a:rPr sz="2800" spc="-10" dirty="0">
                <a:latin typeface="Calibri"/>
                <a:cs typeface="Calibri"/>
              </a:rPr>
              <a:t> </a:t>
            </a:r>
            <a:r>
              <a:rPr sz="2800" spc="-20" dirty="0">
                <a:latin typeface="Calibri"/>
                <a:cs typeface="Calibri"/>
              </a:rPr>
              <a:t>земеделската</a:t>
            </a:r>
            <a:r>
              <a:rPr sz="2800" spc="60" dirty="0">
                <a:latin typeface="Calibri"/>
                <a:cs typeface="Calibri"/>
              </a:rPr>
              <a:t> </a:t>
            </a:r>
            <a:r>
              <a:rPr sz="2800" spc="-20" dirty="0">
                <a:latin typeface="Calibri"/>
                <a:cs typeface="Calibri"/>
              </a:rPr>
              <a:t>продукция</a:t>
            </a:r>
            <a:r>
              <a:rPr sz="2800" spc="15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основно </a:t>
            </a:r>
            <a:r>
              <a:rPr sz="2800" spc="-615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изискване</a:t>
            </a:r>
            <a:r>
              <a:rPr sz="2800" spc="45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за</a:t>
            </a:r>
            <a:r>
              <a:rPr sz="2800" spc="1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пазарна</a:t>
            </a:r>
            <a:r>
              <a:rPr sz="2800" spc="45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реализация</a:t>
            </a:r>
            <a:r>
              <a:rPr sz="2800" spc="45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и</a:t>
            </a:r>
            <a:r>
              <a:rPr sz="2800" spc="15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износ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548511" y="3268726"/>
            <a:ext cx="604710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50414" marR="5080" indent="-2038350">
              <a:lnSpc>
                <a:spcPct val="100000"/>
              </a:lnSpc>
              <a:spcBef>
                <a:spcPts val="100"/>
              </a:spcBef>
            </a:pPr>
            <a:r>
              <a:rPr sz="2400" b="1" spc="-30" dirty="0">
                <a:latin typeface="Cambria"/>
                <a:cs typeface="Cambria"/>
              </a:rPr>
              <a:t>УСПЕХ</a:t>
            </a:r>
            <a:r>
              <a:rPr sz="2400" b="1" spc="-15" dirty="0">
                <a:latin typeface="Cambria"/>
                <a:cs typeface="Cambria"/>
              </a:rPr>
              <a:t> </a:t>
            </a:r>
            <a:r>
              <a:rPr sz="2400" b="1" dirty="0">
                <a:latin typeface="Cambria"/>
                <a:cs typeface="Cambria"/>
              </a:rPr>
              <a:t>В</a:t>
            </a:r>
            <a:r>
              <a:rPr sz="2400" b="1" spc="-20" dirty="0">
                <a:latin typeface="Cambria"/>
                <a:cs typeface="Cambria"/>
              </a:rPr>
              <a:t> </a:t>
            </a:r>
            <a:r>
              <a:rPr sz="2400" b="1" spc="-45" dirty="0">
                <a:latin typeface="Cambria"/>
                <a:cs typeface="Cambria"/>
              </a:rPr>
              <a:t>КАЧЕСТВОТО</a:t>
            </a:r>
            <a:r>
              <a:rPr sz="2400" b="1" spc="-5" dirty="0">
                <a:latin typeface="Cambria"/>
                <a:cs typeface="Cambria"/>
              </a:rPr>
              <a:t> </a:t>
            </a:r>
            <a:r>
              <a:rPr sz="2400" b="1" dirty="0">
                <a:latin typeface="Cambria"/>
                <a:cs typeface="Cambria"/>
              </a:rPr>
              <a:t>НА</a:t>
            </a:r>
            <a:r>
              <a:rPr sz="2400" b="1" spc="-15" dirty="0">
                <a:latin typeface="Cambria"/>
                <a:cs typeface="Cambria"/>
              </a:rPr>
              <a:t> </a:t>
            </a:r>
            <a:r>
              <a:rPr sz="2400" b="1" spc="-45" dirty="0">
                <a:latin typeface="Cambria"/>
                <a:cs typeface="Cambria"/>
              </a:rPr>
              <a:t>ЗЕМЕДЕЛСКАТА </a:t>
            </a:r>
            <a:r>
              <a:rPr sz="2400" b="1" spc="-515" dirty="0">
                <a:latin typeface="Cambria"/>
                <a:cs typeface="Cambria"/>
              </a:rPr>
              <a:t> </a:t>
            </a:r>
            <a:r>
              <a:rPr sz="2400" b="1" spc="-20" dirty="0">
                <a:latin typeface="Cambria"/>
                <a:cs typeface="Cambria"/>
              </a:rPr>
              <a:t>ПРОДУКЦИЯ!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41908" y="4971110"/>
            <a:ext cx="749554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40" dirty="0">
                <a:latin typeface="Cambria"/>
                <a:cs typeface="Cambria"/>
              </a:rPr>
              <a:t>БЛАГОДАРЯ</a:t>
            </a:r>
            <a:r>
              <a:rPr sz="4000" b="1" dirty="0">
                <a:latin typeface="Cambria"/>
                <a:cs typeface="Cambria"/>
              </a:rPr>
              <a:t> </a:t>
            </a:r>
            <a:r>
              <a:rPr sz="4000" b="1" spc="-5" dirty="0">
                <a:latin typeface="Cambria"/>
                <a:cs typeface="Cambria"/>
              </a:rPr>
              <a:t>ЗА</a:t>
            </a:r>
            <a:r>
              <a:rPr sz="4000" b="1" spc="-20" dirty="0">
                <a:latin typeface="Cambria"/>
                <a:cs typeface="Cambria"/>
              </a:rPr>
              <a:t> </a:t>
            </a:r>
            <a:r>
              <a:rPr sz="4000" b="1" spc="-15" dirty="0">
                <a:latin typeface="Cambria"/>
                <a:cs typeface="Cambria"/>
              </a:rPr>
              <a:t>ВНИМАНИЕТО!</a:t>
            </a:r>
            <a:endParaRPr sz="4000">
              <a:latin typeface="Cambria"/>
              <a:cs typeface="Cambri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47699" y="1510665"/>
            <a:ext cx="73355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8740">
              <a:lnSpc>
                <a:spcPct val="100000"/>
              </a:lnSpc>
              <a:spcBef>
                <a:spcPts val="100"/>
              </a:spcBef>
            </a:pPr>
            <a:r>
              <a:rPr sz="1800" i="1" spc="-10" dirty="0">
                <a:solidFill>
                  <a:srgbClr val="292934"/>
                </a:solidFill>
                <a:latin typeface="Times New Roman"/>
                <a:cs typeface="Times New Roman"/>
              </a:rPr>
              <a:t>Проект </a:t>
            </a:r>
            <a:r>
              <a:rPr sz="1800" i="1" spc="-5" dirty="0">
                <a:solidFill>
                  <a:srgbClr val="292934"/>
                </a:solidFill>
                <a:latin typeface="Times New Roman"/>
                <a:cs typeface="Times New Roman"/>
              </a:rPr>
              <a:t>„Подкрепа на </a:t>
            </a:r>
            <a:r>
              <a:rPr sz="1800" i="1" spc="-10" dirty="0">
                <a:solidFill>
                  <a:srgbClr val="292934"/>
                </a:solidFill>
                <a:latin typeface="Times New Roman"/>
                <a:cs typeface="Times New Roman"/>
              </a:rPr>
              <a:t>предприемачеството</a:t>
            </a:r>
            <a:r>
              <a:rPr sz="1800" i="1" spc="-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i="1" dirty="0">
                <a:solidFill>
                  <a:srgbClr val="292934"/>
                </a:solidFill>
                <a:latin typeface="Times New Roman"/>
                <a:cs typeface="Times New Roman"/>
              </a:rPr>
              <a:t>в </a:t>
            </a:r>
            <a:r>
              <a:rPr sz="1800" i="1" spc="-10" dirty="0">
                <a:solidFill>
                  <a:srgbClr val="292934"/>
                </a:solidFill>
                <a:latin typeface="Times New Roman"/>
                <a:cs typeface="Times New Roman"/>
              </a:rPr>
              <a:t>областта</a:t>
            </a:r>
            <a:r>
              <a:rPr sz="1800" i="1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i="1" spc="-5" dirty="0">
                <a:solidFill>
                  <a:srgbClr val="292934"/>
                </a:solidFill>
                <a:latin typeface="Times New Roman"/>
                <a:cs typeface="Times New Roman"/>
              </a:rPr>
              <a:t>на</a:t>
            </a:r>
            <a:r>
              <a:rPr sz="1800" i="1" spc="-1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i="1" spc="-5" dirty="0">
                <a:solidFill>
                  <a:srgbClr val="292934"/>
                </a:solidFill>
                <a:latin typeface="Times New Roman"/>
                <a:cs typeface="Times New Roman"/>
              </a:rPr>
              <a:t>вътрешната </a:t>
            </a:r>
            <a:r>
              <a:rPr sz="1800" i="1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i="1" spc="-10" dirty="0">
                <a:solidFill>
                  <a:srgbClr val="292934"/>
                </a:solidFill>
                <a:latin typeface="Times New Roman"/>
                <a:cs typeface="Times New Roman"/>
              </a:rPr>
              <a:t>преработка</a:t>
            </a:r>
            <a:r>
              <a:rPr sz="1800" i="1" spc="-5" dirty="0">
                <a:solidFill>
                  <a:srgbClr val="292934"/>
                </a:solidFill>
                <a:latin typeface="Times New Roman"/>
                <a:cs typeface="Times New Roman"/>
              </a:rPr>
              <a:t> на</a:t>
            </a:r>
            <a:r>
              <a:rPr sz="1800" i="1" spc="-1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i="1" spc="-10" dirty="0">
                <a:solidFill>
                  <a:srgbClr val="292934"/>
                </a:solidFill>
                <a:latin typeface="Times New Roman"/>
                <a:cs typeface="Times New Roman"/>
              </a:rPr>
              <a:t>качествени селскостопански продукти </a:t>
            </a:r>
            <a:r>
              <a:rPr sz="1800" i="1" dirty="0">
                <a:solidFill>
                  <a:srgbClr val="292934"/>
                </a:solidFill>
                <a:latin typeface="Times New Roman"/>
                <a:cs typeface="Times New Roman"/>
              </a:rPr>
              <a:t>в</a:t>
            </a:r>
            <a:r>
              <a:rPr sz="1800" i="1" spc="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i="1" spc="-10" dirty="0">
                <a:solidFill>
                  <a:srgbClr val="292934"/>
                </a:solidFill>
                <a:latin typeface="Times New Roman"/>
                <a:cs typeface="Times New Roman"/>
              </a:rPr>
              <a:t>областите</a:t>
            </a:r>
            <a:r>
              <a:rPr sz="1800" i="1" spc="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i="1" dirty="0">
                <a:solidFill>
                  <a:srgbClr val="292934"/>
                </a:solidFill>
                <a:latin typeface="Times New Roman"/>
                <a:cs typeface="Times New Roman"/>
              </a:rPr>
              <a:t>Еврос,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878230" y="2059304"/>
            <a:ext cx="767969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5080" algn="ctr">
              <a:lnSpc>
                <a:spcPct val="100000"/>
              </a:lnSpc>
              <a:spcBef>
                <a:spcPts val="100"/>
              </a:spcBef>
            </a:pPr>
            <a:r>
              <a:rPr sz="1800" b="0" i="1" spc="-15" dirty="0">
                <a:solidFill>
                  <a:srgbClr val="292934"/>
                </a:solidFill>
                <a:latin typeface="Times New Roman"/>
                <a:cs typeface="Times New Roman"/>
              </a:rPr>
              <a:t>Хасково,</a:t>
            </a:r>
            <a:r>
              <a:rPr sz="1800" b="0" i="1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b="0" i="1" spc="-10" dirty="0">
                <a:solidFill>
                  <a:srgbClr val="292934"/>
                </a:solidFill>
                <a:latin typeface="Times New Roman"/>
                <a:cs typeface="Times New Roman"/>
              </a:rPr>
              <a:t>Смолян</a:t>
            </a:r>
            <a:r>
              <a:rPr sz="1800" b="0" i="1" spc="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b="0" i="1" dirty="0">
                <a:solidFill>
                  <a:srgbClr val="292934"/>
                </a:solidFill>
                <a:latin typeface="Times New Roman"/>
                <a:cs typeface="Times New Roman"/>
              </a:rPr>
              <a:t>и</a:t>
            </a:r>
            <a:r>
              <a:rPr sz="1800" b="0" i="1" spc="1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b="0" i="1" spc="-20" dirty="0">
                <a:solidFill>
                  <a:srgbClr val="292934"/>
                </a:solidFill>
                <a:latin typeface="Times New Roman"/>
                <a:cs typeface="Times New Roman"/>
              </a:rPr>
              <a:t>Кърджали“(QUALFARM),</a:t>
            </a:r>
            <a:r>
              <a:rPr sz="1800" b="0" i="1" spc="2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b="0" i="1" dirty="0">
                <a:solidFill>
                  <a:srgbClr val="292934"/>
                </a:solidFill>
                <a:latin typeface="Times New Roman"/>
                <a:cs typeface="Times New Roman"/>
              </a:rPr>
              <a:t>е</a:t>
            </a:r>
            <a:r>
              <a:rPr sz="1800" b="0" i="1" spc="1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b="0" i="1" spc="-5" dirty="0">
                <a:solidFill>
                  <a:srgbClr val="292934"/>
                </a:solidFill>
                <a:latin typeface="Times New Roman"/>
                <a:cs typeface="Times New Roman"/>
              </a:rPr>
              <a:t>съфинансиран </a:t>
            </a:r>
            <a:r>
              <a:rPr sz="1800" b="0" i="1" dirty="0">
                <a:solidFill>
                  <a:srgbClr val="292934"/>
                </a:solidFill>
                <a:latin typeface="Times New Roman"/>
                <a:cs typeface="Times New Roman"/>
              </a:rPr>
              <a:t>от</a:t>
            </a:r>
            <a:r>
              <a:rPr sz="1800" b="0" i="1" spc="1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b="0" i="1" spc="-5" dirty="0">
                <a:solidFill>
                  <a:srgbClr val="292934"/>
                </a:solidFill>
                <a:latin typeface="Times New Roman"/>
                <a:cs typeface="Times New Roman"/>
              </a:rPr>
              <a:t>Европейския </a:t>
            </a:r>
            <a:r>
              <a:rPr sz="1800" b="0" i="1" spc="-434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b="0" i="1" spc="-10" dirty="0">
                <a:solidFill>
                  <a:srgbClr val="292934"/>
                </a:solidFill>
                <a:latin typeface="Times New Roman"/>
                <a:cs typeface="Times New Roman"/>
              </a:rPr>
              <a:t>фонд</a:t>
            </a:r>
            <a:r>
              <a:rPr sz="1800" b="0" i="1" dirty="0">
                <a:solidFill>
                  <a:srgbClr val="292934"/>
                </a:solidFill>
                <a:latin typeface="Times New Roman"/>
                <a:cs typeface="Times New Roman"/>
              </a:rPr>
              <a:t> за</a:t>
            </a:r>
            <a:r>
              <a:rPr sz="1800" b="0" i="1" spc="-5" dirty="0">
                <a:solidFill>
                  <a:srgbClr val="292934"/>
                </a:solidFill>
                <a:latin typeface="Times New Roman"/>
                <a:cs typeface="Times New Roman"/>
              </a:rPr>
              <a:t> регионално</a:t>
            </a:r>
            <a:r>
              <a:rPr sz="1800" b="0" i="1" spc="-1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b="0" i="1" spc="-5" dirty="0">
                <a:solidFill>
                  <a:srgbClr val="292934"/>
                </a:solidFill>
                <a:latin typeface="Times New Roman"/>
                <a:cs typeface="Times New Roman"/>
              </a:rPr>
              <a:t>развитие (ЕФРР)</a:t>
            </a:r>
            <a:r>
              <a:rPr sz="1800" b="0" i="1" spc="-1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b="0" i="1" dirty="0">
                <a:solidFill>
                  <a:srgbClr val="292934"/>
                </a:solidFill>
                <a:latin typeface="Times New Roman"/>
                <a:cs typeface="Times New Roman"/>
              </a:rPr>
              <a:t>и</a:t>
            </a:r>
            <a:r>
              <a:rPr sz="1800" b="0" i="1" spc="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b="0" i="1" dirty="0">
                <a:solidFill>
                  <a:srgbClr val="292934"/>
                </a:solidFill>
                <a:latin typeface="Times New Roman"/>
                <a:cs typeface="Times New Roman"/>
              </a:rPr>
              <a:t>от</a:t>
            </a:r>
            <a:r>
              <a:rPr sz="1800" b="0" i="1" spc="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b="0" i="1" spc="-5" dirty="0">
                <a:solidFill>
                  <a:srgbClr val="292934"/>
                </a:solidFill>
                <a:latin typeface="Times New Roman"/>
                <a:cs typeface="Times New Roman"/>
              </a:rPr>
              <a:t>национални</a:t>
            </a:r>
            <a:r>
              <a:rPr sz="1800" b="0" i="1" spc="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b="0" i="1" spc="-5" dirty="0">
                <a:solidFill>
                  <a:srgbClr val="292934"/>
                </a:solidFill>
                <a:latin typeface="Times New Roman"/>
                <a:cs typeface="Times New Roman"/>
              </a:rPr>
              <a:t>фондове</a:t>
            </a:r>
            <a:r>
              <a:rPr sz="1800" b="0" i="1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b="0" i="1" spc="-5" dirty="0">
                <a:solidFill>
                  <a:srgbClr val="292934"/>
                </a:solidFill>
                <a:latin typeface="Times New Roman"/>
                <a:cs typeface="Times New Roman"/>
              </a:rPr>
              <a:t>на</a:t>
            </a:r>
            <a:r>
              <a:rPr sz="1800" b="0" i="1" spc="-1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b="0" i="1" spc="-5" dirty="0">
                <a:solidFill>
                  <a:srgbClr val="292934"/>
                </a:solidFill>
                <a:latin typeface="Times New Roman"/>
                <a:cs typeface="Times New Roman"/>
              </a:rPr>
              <a:t>страните, </a:t>
            </a:r>
            <a:r>
              <a:rPr sz="1800" b="0" i="1" spc="-434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b="0" i="1" spc="-5" dirty="0">
                <a:solidFill>
                  <a:srgbClr val="292934"/>
                </a:solidFill>
                <a:latin typeface="Times New Roman"/>
                <a:cs typeface="Times New Roman"/>
              </a:rPr>
              <a:t>участващи</a:t>
            </a:r>
            <a:r>
              <a:rPr sz="1800" b="0" i="1" spc="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b="0" i="1" dirty="0">
                <a:solidFill>
                  <a:srgbClr val="292934"/>
                </a:solidFill>
                <a:latin typeface="Times New Roman"/>
                <a:cs typeface="Times New Roman"/>
              </a:rPr>
              <a:t>в</a:t>
            </a:r>
            <a:r>
              <a:rPr sz="1800" b="0" i="1" spc="1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b="0" i="1" spc="-5" dirty="0">
                <a:solidFill>
                  <a:srgbClr val="292934"/>
                </a:solidFill>
                <a:latin typeface="Times New Roman"/>
                <a:cs typeface="Times New Roman"/>
              </a:rPr>
              <a:t>Програмата </a:t>
            </a:r>
            <a:r>
              <a:rPr sz="1800" b="0" i="1" dirty="0">
                <a:solidFill>
                  <a:srgbClr val="292934"/>
                </a:solidFill>
                <a:latin typeface="Times New Roman"/>
                <a:cs typeface="Times New Roman"/>
              </a:rPr>
              <a:t>за </a:t>
            </a:r>
            <a:r>
              <a:rPr sz="1800" b="0" i="1" spc="-5" dirty="0">
                <a:solidFill>
                  <a:srgbClr val="292934"/>
                </a:solidFill>
                <a:latin typeface="Times New Roman"/>
                <a:cs typeface="Times New Roman"/>
              </a:rPr>
              <a:t>трансгранично </a:t>
            </a:r>
            <a:r>
              <a:rPr sz="1800" b="0" i="1" spc="-10" dirty="0">
                <a:solidFill>
                  <a:srgbClr val="292934"/>
                </a:solidFill>
                <a:latin typeface="Times New Roman"/>
                <a:cs typeface="Times New Roman"/>
              </a:rPr>
              <a:t>сътрудничество</a:t>
            </a:r>
            <a:r>
              <a:rPr sz="1800" b="0" i="1" spc="-5" dirty="0">
                <a:solidFill>
                  <a:srgbClr val="292934"/>
                </a:solidFill>
                <a:latin typeface="Times New Roman"/>
                <a:cs typeface="Times New Roman"/>
              </a:rPr>
              <a:t> ИНТЕРРЕГ</a:t>
            </a:r>
            <a:r>
              <a:rPr sz="1800" b="0" i="1" spc="1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b="0" i="1" spc="-25" dirty="0">
                <a:solidFill>
                  <a:srgbClr val="292934"/>
                </a:solidFill>
                <a:latin typeface="Times New Roman"/>
                <a:cs typeface="Times New Roman"/>
              </a:rPr>
              <a:t>V-A </a:t>
            </a:r>
            <a:r>
              <a:rPr sz="1800" b="0" i="1" spc="-434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b="0" i="1" spc="-5" dirty="0">
                <a:solidFill>
                  <a:srgbClr val="292934"/>
                </a:solidFill>
                <a:latin typeface="Times New Roman"/>
                <a:cs typeface="Times New Roman"/>
              </a:rPr>
              <a:t>Гърция-България 2014–2020.</a:t>
            </a:r>
            <a:endParaRPr sz="1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4400" y="274320"/>
            <a:ext cx="7772400" cy="562610"/>
          </a:xfrm>
          <a:prstGeom prst="rect">
            <a:avLst/>
          </a:prstGeom>
          <a:solidFill>
            <a:srgbClr val="36C939"/>
          </a:solidFill>
        </p:spPr>
        <p:txBody>
          <a:bodyPr vert="horz" wrap="square" lIns="0" tIns="0" rIns="0" bIns="0" rtlCol="0">
            <a:spAutoFit/>
          </a:bodyPr>
          <a:lstStyle/>
          <a:p>
            <a:pPr marL="565785">
              <a:lnSpc>
                <a:spcPts val="3510"/>
              </a:lnSpc>
            </a:pPr>
            <a:r>
              <a:rPr sz="3200" spc="-5" dirty="0">
                <a:latin typeface="Calibri"/>
                <a:cs typeface="Calibri"/>
              </a:rPr>
              <a:t>Качество на</a:t>
            </a:r>
            <a:r>
              <a:rPr sz="3200" spc="-10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земеделската</a:t>
            </a:r>
            <a:r>
              <a:rPr sz="3200" spc="-5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продукция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58267" y="1334261"/>
            <a:ext cx="8785860" cy="5226685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287020" marR="26670" indent="-274320">
              <a:lnSpc>
                <a:spcPts val="2300"/>
              </a:lnSpc>
              <a:spcBef>
                <a:spcPts val="660"/>
              </a:spcBef>
              <a:buClr>
                <a:srgbClr val="D24717"/>
              </a:buClr>
              <a:buSzPct val="85416"/>
              <a:buFont typeface="Segoe UI Symbol"/>
              <a:buChar char="⚫"/>
              <a:tabLst>
                <a:tab pos="286385" algn="l"/>
                <a:tab pos="287020" algn="l"/>
              </a:tabLst>
            </a:pPr>
            <a:r>
              <a:rPr sz="2400" dirty="0">
                <a:latin typeface="Cambria"/>
                <a:cs typeface="Cambria"/>
              </a:rPr>
              <a:t>Изискванията при износ на </a:t>
            </a:r>
            <a:r>
              <a:rPr sz="2400" spc="-10" dirty="0">
                <a:latin typeface="Cambria"/>
                <a:cs typeface="Cambria"/>
              </a:rPr>
              <a:t>български </a:t>
            </a:r>
            <a:r>
              <a:rPr sz="2400" spc="-5" dirty="0">
                <a:latin typeface="Cambria"/>
                <a:cs typeface="Cambria"/>
              </a:rPr>
              <a:t>стоки </a:t>
            </a:r>
            <a:r>
              <a:rPr sz="2400" dirty="0">
                <a:latin typeface="Cambria"/>
                <a:cs typeface="Cambria"/>
              </a:rPr>
              <a:t>за </a:t>
            </a:r>
            <a:r>
              <a:rPr sz="2400" spc="-5" dirty="0">
                <a:latin typeface="Cambria"/>
                <a:cs typeface="Cambria"/>
              </a:rPr>
              <a:t>трети страни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се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определят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20" dirty="0">
                <a:latin typeface="Cambria"/>
                <a:cs typeface="Cambria"/>
              </a:rPr>
              <a:t>от</a:t>
            </a:r>
            <a:r>
              <a:rPr sz="2400" dirty="0">
                <a:latin typeface="Cambria"/>
                <a:cs typeface="Cambria"/>
              </a:rPr>
              <a:t> приемащата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държава.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Всяка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държава </a:t>
            </a:r>
            <a:r>
              <a:rPr sz="2400" spc="-15" dirty="0">
                <a:latin typeface="Cambria"/>
                <a:cs typeface="Cambria"/>
              </a:rPr>
              <a:t>може</a:t>
            </a:r>
            <a:endParaRPr sz="2400">
              <a:latin typeface="Cambria"/>
              <a:cs typeface="Cambria"/>
            </a:endParaRPr>
          </a:p>
          <a:p>
            <a:pPr marL="287020" marR="5080">
              <a:lnSpc>
                <a:spcPct val="80000"/>
              </a:lnSpc>
              <a:spcBef>
                <a:spcPts val="25"/>
              </a:spcBef>
            </a:pPr>
            <a:r>
              <a:rPr sz="2400" dirty="0">
                <a:latin typeface="Cambria"/>
                <a:cs typeface="Cambria"/>
              </a:rPr>
              <a:t>да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променя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своите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условия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за внос</a:t>
            </a:r>
            <a:r>
              <a:rPr sz="2400" spc="-2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стоки</a:t>
            </a:r>
            <a:r>
              <a:rPr sz="2400" dirty="0">
                <a:latin typeface="Cambria"/>
                <a:cs typeface="Cambria"/>
              </a:rPr>
              <a:t> по</a:t>
            </a:r>
            <a:r>
              <a:rPr sz="2400" spc="-5" dirty="0">
                <a:latin typeface="Cambria"/>
                <a:cs typeface="Cambria"/>
              </a:rPr>
              <a:t> всяко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време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и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без предварително </a:t>
            </a:r>
            <a:r>
              <a:rPr sz="2400" dirty="0">
                <a:latin typeface="Cambria"/>
                <a:cs typeface="Cambria"/>
              </a:rPr>
              <a:t>уведомление! </a:t>
            </a:r>
            <a:r>
              <a:rPr sz="2400" spc="-5" dirty="0">
                <a:latin typeface="Cambria"/>
                <a:cs typeface="Cambria"/>
              </a:rPr>
              <a:t>Информацията </a:t>
            </a:r>
            <a:r>
              <a:rPr sz="2400" dirty="0">
                <a:latin typeface="Cambria"/>
                <a:cs typeface="Cambria"/>
              </a:rPr>
              <a:t>за износ </a:t>
            </a:r>
            <a:r>
              <a:rPr sz="2400" spc="-5" dirty="0">
                <a:latin typeface="Cambria"/>
                <a:cs typeface="Cambria"/>
              </a:rPr>
              <a:t>се 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актуализира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непрекъснато,</a:t>
            </a:r>
            <a:r>
              <a:rPr sz="2400" spc="2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но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в</a:t>
            </a:r>
            <a:r>
              <a:rPr sz="2400" spc="-5" dirty="0">
                <a:latin typeface="Cambria"/>
                <a:cs typeface="Cambria"/>
              </a:rPr>
              <a:t> някои </a:t>
            </a:r>
            <a:r>
              <a:rPr sz="2400" dirty="0">
                <a:latin typeface="Cambria"/>
                <a:cs typeface="Cambria"/>
              </a:rPr>
              <a:t>случаи</a:t>
            </a:r>
            <a:r>
              <a:rPr sz="2400" spc="-5" dirty="0">
                <a:latin typeface="Cambria"/>
                <a:cs typeface="Cambria"/>
              </a:rPr>
              <a:t> държавите</a:t>
            </a:r>
            <a:endParaRPr sz="2400">
              <a:latin typeface="Cambria"/>
              <a:cs typeface="Cambria"/>
            </a:endParaRPr>
          </a:p>
          <a:p>
            <a:pPr marL="287020" marR="2108835">
              <a:lnSpc>
                <a:spcPct val="80000"/>
              </a:lnSpc>
            </a:pPr>
            <a:r>
              <a:rPr sz="2400" dirty="0">
                <a:latin typeface="Cambria"/>
                <a:cs typeface="Cambria"/>
              </a:rPr>
              <a:t>могат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да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променят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своите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условия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за внос</a:t>
            </a:r>
            <a:r>
              <a:rPr sz="2400" spc="-2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без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предупреждение.</a:t>
            </a:r>
            <a:endParaRPr sz="2400">
              <a:latin typeface="Cambria"/>
              <a:cs typeface="Cambria"/>
            </a:endParaRPr>
          </a:p>
          <a:p>
            <a:pPr marL="287020" marR="97790" indent="-274320">
              <a:lnSpc>
                <a:spcPct val="80000"/>
              </a:lnSpc>
              <a:spcBef>
                <a:spcPts val="600"/>
              </a:spcBef>
              <a:buClr>
                <a:srgbClr val="D24717"/>
              </a:buClr>
              <a:buSzPct val="85416"/>
              <a:buFont typeface="Segoe UI Symbol"/>
              <a:buChar char="⚫"/>
              <a:tabLst>
                <a:tab pos="286385" algn="l"/>
                <a:tab pos="287020" algn="l"/>
              </a:tabLst>
            </a:pPr>
            <a:r>
              <a:rPr sz="2400" dirty="0">
                <a:latin typeface="Cambria"/>
                <a:cs typeface="Cambria"/>
              </a:rPr>
              <a:t>За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да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сте</a:t>
            </a:r>
            <a:r>
              <a:rPr sz="2400" spc="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сигурни</a:t>
            </a:r>
            <a:r>
              <a:rPr sz="2400" dirty="0">
                <a:latin typeface="Cambria"/>
                <a:cs typeface="Cambria"/>
              </a:rPr>
              <a:t> в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безпроблемното</a:t>
            </a:r>
            <a:r>
              <a:rPr sz="2400" spc="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реализиране</a:t>
            </a:r>
            <a:r>
              <a:rPr sz="2400" dirty="0">
                <a:latin typeface="Cambria"/>
                <a:cs typeface="Cambria"/>
              </a:rPr>
              <a:t> на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Вашият </a:t>
            </a:r>
            <a:r>
              <a:rPr sz="2400" spc="-509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внос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в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трета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държава,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е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15" dirty="0">
                <a:latin typeface="Cambria"/>
                <a:cs typeface="Cambria"/>
              </a:rPr>
              <a:t>необходимо </a:t>
            </a:r>
            <a:r>
              <a:rPr sz="2400" spc="-5" dirty="0">
                <a:latin typeface="Cambria"/>
                <a:cs typeface="Cambria"/>
              </a:rPr>
              <a:t>да направите</a:t>
            </a:r>
            <a:endParaRPr sz="2400">
              <a:latin typeface="Cambria"/>
              <a:cs typeface="Cambria"/>
            </a:endParaRPr>
          </a:p>
          <a:p>
            <a:pPr marL="287020">
              <a:lnSpc>
                <a:spcPts val="2020"/>
              </a:lnSpc>
            </a:pPr>
            <a:r>
              <a:rPr sz="2400" spc="-5" dirty="0">
                <a:latin typeface="Cambria"/>
                <a:cs typeface="Cambria"/>
              </a:rPr>
              <a:t>предварително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проучване</a:t>
            </a:r>
            <a:r>
              <a:rPr sz="2400" spc="-10" dirty="0">
                <a:latin typeface="Cambria"/>
                <a:cs typeface="Cambria"/>
              </a:rPr>
              <a:t> относно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всички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изисквания</a:t>
            </a:r>
            <a:r>
              <a:rPr sz="2400" spc="-3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за</a:t>
            </a:r>
            <a:endParaRPr sz="2400">
              <a:latin typeface="Cambria"/>
              <a:cs typeface="Cambria"/>
            </a:endParaRPr>
          </a:p>
          <a:p>
            <a:pPr marL="287020" marR="58419">
              <a:lnSpc>
                <a:spcPts val="2300"/>
              </a:lnSpc>
              <a:spcBef>
                <a:spcPts val="270"/>
              </a:spcBef>
            </a:pPr>
            <a:r>
              <a:rPr sz="2400" dirty="0">
                <a:latin typeface="Cambria"/>
                <a:cs typeface="Cambria"/>
              </a:rPr>
              <a:t>внос,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съвместно</a:t>
            </a:r>
            <a:r>
              <a:rPr sz="2400" dirty="0">
                <a:latin typeface="Cambria"/>
                <a:cs typeface="Cambria"/>
              </a:rPr>
              <a:t> с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чуждестранните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Ви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партньори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(търговски </a:t>
            </a:r>
            <a:r>
              <a:rPr sz="2400" spc="-509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представители </a:t>
            </a:r>
            <a:r>
              <a:rPr sz="2400" spc="-5" dirty="0">
                <a:latin typeface="Cambria"/>
                <a:cs typeface="Cambria"/>
              </a:rPr>
              <a:t>/вносители), които </a:t>
            </a:r>
            <a:r>
              <a:rPr sz="2400" dirty="0">
                <a:latin typeface="Cambria"/>
                <a:cs typeface="Cambria"/>
              </a:rPr>
              <a:t>могат да </a:t>
            </a:r>
            <a:r>
              <a:rPr sz="2400" spc="-5" dirty="0">
                <a:latin typeface="Cambria"/>
                <a:cs typeface="Cambria"/>
              </a:rPr>
              <a:t>осъществят 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директен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контакт</a:t>
            </a:r>
            <a:r>
              <a:rPr sz="2400" dirty="0">
                <a:latin typeface="Cambria"/>
                <a:cs typeface="Cambria"/>
              </a:rPr>
              <a:t> с местните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компетентни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власти.</a:t>
            </a:r>
            <a:endParaRPr sz="2400">
              <a:latin typeface="Cambria"/>
              <a:cs typeface="Cambria"/>
            </a:endParaRPr>
          </a:p>
          <a:p>
            <a:pPr marL="287020" indent="-274320">
              <a:lnSpc>
                <a:spcPts val="2595"/>
              </a:lnSpc>
              <a:spcBef>
                <a:spcPts val="50"/>
              </a:spcBef>
              <a:buClr>
                <a:srgbClr val="D24717"/>
              </a:buClr>
              <a:buSzPct val="85416"/>
              <a:buFont typeface="Segoe UI Symbol"/>
              <a:buChar char="⚫"/>
              <a:tabLst>
                <a:tab pos="286385" algn="l"/>
                <a:tab pos="287020" algn="l"/>
              </a:tabLst>
            </a:pPr>
            <a:r>
              <a:rPr sz="2400" spc="-5" dirty="0">
                <a:latin typeface="Cambria"/>
                <a:cs typeface="Cambria"/>
              </a:rPr>
              <a:t>Окончателното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одобрение</a:t>
            </a:r>
            <a:r>
              <a:rPr sz="2400" dirty="0">
                <a:latin typeface="Cambria"/>
                <a:cs typeface="Cambria"/>
              </a:rPr>
              <a:t> за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внос</a:t>
            </a:r>
            <a:r>
              <a:rPr sz="2400" spc="-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</a:t>
            </a:r>
            <a:r>
              <a:rPr sz="2400" spc="-4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всеки </a:t>
            </a:r>
            <a:r>
              <a:rPr sz="2400" spc="-15" dirty="0">
                <a:latin typeface="Cambria"/>
                <a:cs typeface="Cambria"/>
              </a:rPr>
              <a:t>продукт</a:t>
            </a:r>
            <a:r>
              <a:rPr sz="2400" dirty="0">
                <a:latin typeface="Cambria"/>
                <a:cs typeface="Cambria"/>
              </a:rPr>
              <a:t> е</a:t>
            </a:r>
            <a:endParaRPr sz="2400">
              <a:latin typeface="Cambria"/>
              <a:cs typeface="Cambria"/>
            </a:endParaRPr>
          </a:p>
          <a:p>
            <a:pPr marL="287020" marR="34925">
              <a:lnSpc>
                <a:spcPct val="80000"/>
              </a:lnSpc>
              <a:spcBef>
                <a:spcPts val="290"/>
              </a:spcBef>
            </a:pPr>
            <a:r>
              <a:rPr sz="2400" dirty="0">
                <a:latin typeface="Cambria"/>
                <a:cs typeface="Cambria"/>
              </a:rPr>
              <a:t>предмет на </a:t>
            </a:r>
            <a:r>
              <a:rPr sz="2400" spc="-5" dirty="0">
                <a:latin typeface="Cambria"/>
                <a:cs typeface="Cambria"/>
              </a:rPr>
              <a:t>нормативни </a:t>
            </a:r>
            <a:r>
              <a:rPr sz="2400" dirty="0">
                <a:latin typeface="Cambria"/>
                <a:cs typeface="Cambria"/>
              </a:rPr>
              <a:t>правила и </a:t>
            </a:r>
            <a:r>
              <a:rPr sz="2400" spc="-5" dirty="0">
                <a:latin typeface="Cambria"/>
                <a:cs typeface="Cambria"/>
              </a:rPr>
              <a:t>разпоредби </a:t>
            </a:r>
            <a:r>
              <a:rPr sz="2400" dirty="0">
                <a:latin typeface="Cambria"/>
                <a:cs typeface="Cambria"/>
              </a:rPr>
              <a:t>на всяка една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държава-вносител,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които</a:t>
            </a:r>
            <a:r>
              <a:rPr sz="2400" dirty="0">
                <a:latin typeface="Cambria"/>
                <a:cs typeface="Cambria"/>
              </a:rPr>
              <a:t> се прилагат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20" dirty="0">
                <a:latin typeface="Cambria"/>
                <a:cs typeface="Cambria"/>
              </a:rPr>
              <a:t>от</a:t>
            </a:r>
            <a:r>
              <a:rPr sz="2400" spc="-5" dirty="0">
                <a:latin typeface="Cambria"/>
                <a:cs typeface="Cambria"/>
              </a:rPr>
              <a:t> граничните</a:t>
            </a:r>
            <a:endParaRPr sz="2400">
              <a:latin typeface="Cambria"/>
              <a:cs typeface="Cambria"/>
            </a:endParaRPr>
          </a:p>
          <a:p>
            <a:pPr marL="287020">
              <a:lnSpc>
                <a:spcPts val="2305"/>
              </a:lnSpc>
            </a:pPr>
            <a:r>
              <a:rPr sz="2400" dirty="0">
                <a:latin typeface="Cambria"/>
                <a:cs typeface="Cambria"/>
              </a:rPr>
              <a:t>служители</a:t>
            </a:r>
            <a:r>
              <a:rPr sz="2400" spc="-3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по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време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на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самия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внос</a:t>
            </a:r>
            <a:r>
              <a:rPr sz="2200" spc="-5" dirty="0">
                <a:latin typeface="Cambria"/>
                <a:cs typeface="Cambria"/>
              </a:rPr>
              <a:t>.</a:t>
            </a:r>
            <a:endParaRPr sz="22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99160" y="260604"/>
            <a:ext cx="7772400" cy="504825"/>
          </a:xfrm>
          <a:prstGeom prst="rect">
            <a:avLst/>
          </a:prstGeom>
          <a:solidFill>
            <a:srgbClr val="00AFEF"/>
          </a:solidFill>
          <a:ln w="9525">
            <a:solidFill>
              <a:srgbClr val="EBE8E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" algn="ctr">
              <a:lnSpc>
                <a:spcPts val="3065"/>
              </a:lnSpc>
            </a:pPr>
            <a:r>
              <a:rPr sz="2800" spc="-5" dirty="0">
                <a:latin typeface="Calibri"/>
                <a:cs typeface="Calibri"/>
              </a:rPr>
              <a:t>Качество</a:t>
            </a:r>
            <a:r>
              <a:rPr sz="2800" spc="5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на </a:t>
            </a:r>
            <a:r>
              <a:rPr sz="2800" spc="-20" dirty="0">
                <a:latin typeface="Calibri"/>
                <a:cs typeface="Calibri"/>
              </a:rPr>
              <a:t>земеделската</a:t>
            </a:r>
            <a:r>
              <a:rPr sz="2800" spc="50" dirty="0">
                <a:latin typeface="Calibri"/>
                <a:cs typeface="Calibri"/>
              </a:rPr>
              <a:t> </a:t>
            </a:r>
            <a:r>
              <a:rPr sz="2800" spc="-20" dirty="0">
                <a:latin typeface="Calibri"/>
                <a:cs typeface="Calibri"/>
              </a:rPr>
              <a:t>продукция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02437" y="1421333"/>
            <a:ext cx="8342630" cy="4410182"/>
          </a:xfrm>
          <a:prstGeom prst="rect">
            <a:avLst/>
          </a:prstGeom>
        </p:spPr>
        <p:txBody>
          <a:bodyPr vert="horz" wrap="square" lIns="0" tIns="92710" rIns="0" bIns="0" rtlCol="0">
            <a:spAutoFit/>
          </a:bodyPr>
          <a:lstStyle/>
          <a:p>
            <a:pPr marL="12700" marR="5080" algn="just">
              <a:lnSpc>
                <a:spcPct val="80000"/>
              </a:lnSpc>
              <a:spcBef>
                <a:spcPts val="730"/>
              </a:spcBef>
            </a:pPr>
            <a:r>
              <a:rPr sz="2600" dirty="0">
                <a:latin typeface="Cambria"/>
                <a:cs typeface="Cambria"/>
              </a:rPr>
              <a:t>В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spc="-10" dirty="0">
                <a:latin typeface="Cambria"/>
                <a:cs typeface="Cambria"/>
              </a:rPr>
              <a:t>условията</a:t>
            </a:r>
            <a:r>
              <a:rPr sz="2600" spc="-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на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недостиг</a:t>
            </a:r>
            <a:r>
              <a:rPr sz="2600" dirty="0">
                <a:latin typeface="Cambria"/>
                <a:cs typeface="Cambria"/>
              </a:rPr>
              <a:t> на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земеделски</a:t>
            </a:r>
            <a:r>
              <a:rPr sz="2600" dirty="0">
                <a:latin typeface="Cambria"/>
                <a:cs typeface="Cambria"/>
              </a:rPr>
              <a:t> суровини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в 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национален</a:t>
            </a:r>
            <a:r>
              <a:rPr sz="2600" dirty="0">
                <a:latin typeface="Cambria"/>
                <a:cs typeface="Cambria"/>
              </a:rPr>
              <a:t> и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spc="-25" dirty="0">
                <a:latin typeface="Cambria"/>
                <a:cs typeface="Cambria"/>
              </a:rPr>
              <a:t>глобален</a:t>
            </a:r>
            <a:r>
              <a:rPr sz="2600" spc="-20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мащаб</a:t>
            </a:r>
            <a:r>
              <a:rPr sz="2600" dirty="0">
                <a:latin typeface="Cambria"/>
                <a:cs typeface="Cambria"/>
              </a:rPr>
              <a:t> основния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проблем</a:t>
            </a:r>
            <a:r>
              <a:rPr sz="2600" dirty="0">
                <a:latin typeface="Cambria"/>
                <a:cs typeface="Cambria"/>
              </a:rPr>
              <a:t> на </a:t>
            </a:r>
            <a:r>
              <a:rPr sz="2600" spc="-560" dirty="0">
                <a:latin typeface="Cambria"/>
                <a:cs typeface="Cambria"/>
              </a:rPr>
              <a:t> </a:t>
            </a:r>
            <a:r>
              <a:rPr sz="2600" spc="-20" dirty="0">
                <a:latin typeface="Cambria"/>
                <a:cs typeface="Cambria"/>
              </a:rPr>
              <a:t>родното</a:t>
            </a:r>
            <a:r>
              <a:rPr sz="2600" spc="-15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земеделие</a:t>
            </a:r>
            <a:r>
              <a:rPr sz="2600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се</a:t>
            </a:r>
            <a:r>
              <a:rPr sz="2600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оказва</a:t>
            </a:r>
            <a:r>
              <a:rPr sz="2600" dirty="0">
                <a:latin typeface="Cambria"/>
                <a:cs typeface="Cambria"/>
              </a:rPr>
              <a:t> освен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spc="-15" dirty="0">
                <a:latin typeface="Cambria"/>
                <a:cs typeface="Cambria"/>
              </a:rPr>
              <a:t>качеството</a:t>
            </a:r>
            <a:r>
              <a:rPr sz="2600" spc="54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на </a:t>
            </a:r>
            <a:r>
              <a:rPr sz="2600" spc="-560" dirty="0">
                <a:latin typeface="Cambria"/>
                <a:cs typeface="Cambria"/>
              </a:rPr>
              <a:t> </a:t>
            </a:r>
            <a:r>
              <a:rPr sz="2600" spc="-10" dirty="0">
                <a:latin typeface="Cambria"/>
                <a:cs typeface="Cambria"/>
              </a:rPr>
              <a:t>продукията</a:t>
            </a:r>
            <a:r>
              <a:rPr sz="2600" spc="-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и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ниския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размер</a:t>
            </a:r>
            <a:r>
              <a:rPr sz="2600" dirty="0">
                <a:latin typeface="Cambria"/>
                <a:cs typeface="Cambria"/>
              </a:rPr>
              <a:t> на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субсидиите,</a:t>
            </a:r>
            <a:r>
              <a:rPr sz="2600" spc="570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който </a:t>
            </a:r>
            <a:r>
              <a:rPr sz="2600" dirty="0">
                <a:latin typeface="Cambria"/>
                <a:cs typeface="Cambria"/>
              </a:rPr>
              <a:t> </a:t>
            </a:r>
            <a:r>
              <a:rPr sz="2600" spc="-20" dirty="0">
                <a:latin typeface="Cambria"/>
                <a:cs typeface="Cambria"/>
              </a:rPr>
              <a:t>води</a:t>
            </a:r>
            <a:r>
              <a:rPr sz="2600" spc="-15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до</a:t>
            </a:r>
            <a:r>
              <a:rPr sz="2600" dirty="0">
                <a:latin typeface="Cambria"/>
                <a:cs typeface="Cambria"/>
              </a:rPr>
              <a:t> ниската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spc="-5" dirty="0" err="1">
                <a:latin typeface="Cambria"/>
                <a:cs typeface="Cambria"/>
              </a:rPr>
              <a:t>му</a:t>
            </a:r>
            <a:r>
              <a:rPr sz="2600" dirty="0">
                <a:latin typeface="Cambria"/>
                <a:cs typeface="Cambria"/>
              </a:rPr>
              <a:t> </a:t>
            </a:r>
            <a:r>
              <a:rPr sz="2600" spc="-5" dirty="0" err="1" smtClean="0">
                <a:latin typeface="Cambria"/>
                <a:cs typeface="Cambria"/>
              </a:rPr>
              <a:t>конкурентн</a:t>
            </a:r>
            <a:r>
              <a:rPr lang="bg-BG" sz="2600" spc="-5" dirty="0" smtClean="0">
                <a:latin typeface="Cambria"/>
                <a:cs typeface="Cambria"/>
              </a:rPr>
              <a:t>о</a:t>
            </a:r>
            <a:r>
              <a:rPr sz="2600" spc="-5" dirty="0" err="1" smtClean="0">
                <a:latin typeface="Cambria"/>
                <a:cs typeface="Cambria"/>
              </a:rPr>
              <a:t>способност</a:t>
            </a:r>
            <a:r>
              <a:rPr sz="2600" dirty="0" smtClean="0">
                <a:latin typeface="Cambria"/>
                <a:cs typeface="Cambria"/>
              </a:rPr>
              <a:t> </a:t>
            </a:r>
            <a:r>
              <a:rPr sz="2600" spc="-10" dirty="0">
                <a:latin typeface="Cambria"/>
                <a:cs typeface="Cambria"/>
              </a:rPr>
              <a:t>на </a:t>
            </a:r>
            <a:r>
              <a:rPr sz="2600" spc="-560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международните</a:t>
            </a:r>
            <a:r>
              <a:rPr sz="2600" spc="-5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пазари.</a:t>
            </a:r>
          </a:p>
          <a:p>
            <a:pPr marL="12700" marR="6350" algn="just">
              <a:lnSpc>
                <a:spcPts val="2500"/>
              </a:lnSpc>
              <a:spcBef>
                <a:spcPts val="575"/>
              </a:spcBef>
            </a:pPr>
            <a:r>
              <a:rPr sz="2600" spc="-5" dirty="0">
                <a:latin typeface="Cambria"/>
                <a:cs typeface="Cambria"/>
              </a:rPr>
              <a:t>Едни</a:t>
            </a:r>
            <a:r>
              <a:rPr sz="2600" dirty="0">
                <a:latin typeface="Cambria"/>
                <a:cs typeface="Cambria"/>
              </a:rPr>
              <a:t> </a:t>
            </a:r>
            <a:r>
              <a:rPr sz="2600" spc="-30" dirty="0">
                <a:latin typeface="Cambria"/>
                <a:cs typeface="Cambria"/>
              </a:rPr>
              <a:t>от</a:t>
            </a:r>
            <a:r>
              <a:rPr sz="2600" spc="-25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най-конкуретоспособните</a:t>
            </a:r>
            <a:r>
              <a:rPr sz="2600" dirty="0">
                <a:latin typeface="Cambria"/>
                <a:cs typeface="Cambria"/>
              </a:rPr>
              <a:t> </a:t>
            </a:r>
            <a:r>
              <a:rPr sz="2600" spc="-10" dirty="0">
                <a:latin typeface="Cambria"/>
                <a:cs typeface="Cambria"/>
              </a:rPr>
              <a:t>производители</a:t>
            </a:r>
            <a:r>
              <a:rPr sz="2600" spc="-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в 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земеделието</a:t>
            </a:r>
            <a:r>
              <a:rPr sz="2600" dirty="0">
                <a:latin typeface="Cambria"/>
                <a:cs typeface="Cambria"/>
              </a:rPr>
              <a:t> са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spc="-10" dirty="0">
                <a:latin typeface="Cambria"/>
                <a:cs typeface="Cambria"/>
              </a:rPr>
              <a:t>производителите</a:t>
            </a:r>
            <a:r>
              <a:rPr sz="2600" spc="-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на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spc="-10" dirty="0">
                <a:latin typeface="Cambria"/>
                <a:cs typeface="Cambria"/>
              </a:rPr>
              <a:t>българска </a:t>
            </a:r>
            <a:r>
              <a:rPr sz="2600" spc="-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пшеница.</a:t>
            </a:r>
          </a:p>
          <a:p>
            <a:pPr marL="12700" marR="5080" algn="just">
              <a:lnSpc>
                <a:spcPct val="80000"/>
              </a:lnSpc>
              <a:spcBef>
                <a:spcPts val="615"/>
              </a:spcBef>
            </a:pPr>
            <a:r>
              <a:rPr sz="2600" spc="-5" dirty="0">
                <a:latin typeface="Cambria"/>
                <a:cs typeface="Cambria"/>
              </a:rPr>
              <a:t>Държавите</a:t>
            </a:r>
            <a:r>
              <a:rPr sz="2600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по</a:t>
            </a:r>
            <a:r>
              <a:rPr sz="2600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света</a:t>
            </a:r>
            <a:r>
              <a:rPr sz="2600" dirty="0">
                <a:latin typeface="Cambria"/>
                <a:cs typeface="Cambria"/>
              </a:rPr>
              <a:t> </a:t>
            </a:r>
            <a:r>
              <a:rPr sz="2600" spc="-5" dirty="0" err="1">
                <a:latin typeface="Cambria"/>
                <a:cs typeface="Cambria"/>
              </a:rPr>
              <a:t>през</a:t>
            </a:r>
            <a:r>
              <a:rPr sz="2600" dirty="0">
                <a:latin typeface="Cambria"/>
                <a:cs typeface="Cambria"/>
              </a:rPr>
              <a:t> </a:t>
            </a:r>
            <a:r>
              <a:rPr lang="bg-BG" sz="2600" dirty="0" smtClean="0">
                <a:latin typeface="Cambria"/>
                <a:cs typeface="Cambria"/>
              </a:rPr>
              <a:t>последните години</a:t>
            </a:r>
            <a:r>
              <a:rPr sz="2600" spc="-100" dirty="0" smtClean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купуваха </a:t>
            </a:r>
            <a:r>
              <a:rPr sz="2600" dirty="0">
                <a:latin typeface="Cambria"/>
                <a:cs typeface="Cambria"/>
              </a:rPr>
              <a:t> </a:t>
            </a:r>
            <a:r>
              <a:rPr sz="2600" spc="-5" dirty="0" err="1">
                <a:latin typeface="Cambria"/>
                <a:cs typeface="Cambria"/>
              </a:rPr>
              <a:t>европейската</a:t>
            </a:r>
            <a:r>
              <a:rPr sz="2600" dirty="0">
                <a:latin typeface="Cambria"/>
                <a:cs typeface="Cambria"/>
              </a:rPr>
              <a:t> </a:t>
            </a:r>
            <a:r>
              <a:rPr sz="2600" spc="-5" dirty="0" err="1" smtClean="0">
                <a:latin typeface="Cambria"/>
                <a:cs typeface="Cambria"/>
              </a:rPr>
              <a:t>пшеница</a:t>
            </a:r>
            <a:r>
              <a:rPr lang="bg-BG" sz="2600" spc="-5" dirty="0" smtClean="0">
                <a:latin typeface="Cambria"/>
                <a:cs typeface="Cambria"/>
              </a:rPr>
              <a:t>,</a:t>
            </a:r>
            <a:r>
              <a:rPr sz="2600" dirty="0" smtClean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в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spc="-50" dirty="0">
                <a:latin typeface="Cambria"/>
                <a:cs typeface="Cambria"/>
              </a:rPr>
              <a:t>т.ч.</a:t>
            </a:r>
            <a:r>
              <a:rPr sz="2600" spc="-4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и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spc="-5" dirty="0" err="1" smtClean="0">
                <a:latin typeface="Cambria"/>
                <a:cs typeface="Cambria"/>
              </a:rPr>
              <a:t>българската</a:t>
            </a:r>
            <a:r>
              <a:rPr lang="bg-BG" sz="2600" spc="-5" dirty="0" smtClean="0">
                <a:latin typeface="Cambria"/>
                <a:cs typeface="Cambria"/>
              </a:rPr>
              <a:t>,</a:t>
            </a:r>
            <a:r>
              <a:rPr sz="2600" dirty="0" smtClean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с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най- 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spc="-10" dirty="0">
                <a:latin typeface="Cambria"/>
                <a:cs typeface="Cambria"/>
              </a:rPr>
              <a:t>бързите</a:t>
            </a:r>
            <a:r>
              <a:rPr sz="2600" spc="-5" dirty="0">
                <a:latin typeface="Cambria"/>
                <a:cs typeface="Cambria"/>
              </a:rPr>
              <a:t> темпове</a:t>
            </a:r>
            <a:r>
              <a:rPr sz="2600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досега</a:t>
            </a:r>
            <a:r>
              <a:rPr sz="2600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след</a:t>
            </a:r>
            <a:r>
              <a:rPr sz="2600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лошите</a:t>
            </a:r>
            <a:r>
              <a:rPr sz="2600" dirty="0">
                <a:latin typeface="Cambria"/>
                <a:cs typeface="Cambria"/>
              </a:rPr>
              <a:t> </a:t>
            </a:r>
            <a:r>
              <a:rPr sz="2600" spc="-10" dirty="0">
                <a:latin typeface="Cambria"/>
                <a:cs typeface="Cambria"/>
              </a:rPr>
              <a:t>реколти</a:t>
            </a:r>
            <a:r>
              <a:rPr sz="2600" spc="-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на 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териториите</a:t>
            </a:r>
            <a:r>
              <a:rPr sz="2600" spc="-2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на</a:t>
            </a:r>
            <a:r>
              <a:rPr sz="2600" spc="-5" dirty="0">
                <a:latin typeface="Cambria"/>
                <a:cs typeface="Cambria"/>
              </a:rPr>
              <a:t> </a:t>
            </a:r>
            <a:r>
              <a:rPr sz="2600" spc="-10" dirty="0">
                <a:latin typeface="Cambria"/>
                <a:cs typeface="Cambria"/>
              </a:rPr>
              <a:t>други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големи</a:t>
            </a:r>
            <a:r>
              <a:rPr sz="2600" spc="-2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износители</a:t>
            </a:r>
            <a:r>
              <a:rPr sz="2600" spc="-2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на</a:t>
            </a:r>
            <a:r>
              <a:rPr sz="2600" spc="-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пшеница.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4400" y="274320"/>
            <a:ext cx="7772400" cy="707390"/>
          </a:xfrm>
          <a:prstGeom prst="rect">
            <a:avLst/>
          </a:prstGeom>
          <a:solidFill>
            <a:srgbClr val="D7D0C0"/>
          </a:solidFill>
        </p:spPr>
        <p:txBody>
          <a:bodyPr vert="horz" wrap="square" lIns="0" tIns="178435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1405"/>
              </a:spcBef>
            </a:pPr>
            <a:r>
              <a:rPr sz="2800" spc="-30" dirty="0"/>
              <a:t>Износът</a:t>
            </a:r>
            <a:r>
              <a:rPr sz="2800" spc="15" dirty="0"/>
              <a:t> </a:t>
            </a:r>
            <a:r>
              <a:rPr sz="2800" spc="-5" dirty="0"/>
              <a:t>на </a:t>
            </a:r>
            <a:r>
              <a:rPr sz="2800" spc="-10" dirty="0"/>
              <a:t>зърнени</a:t>
            </a:r>
            <a:r>
              <a:rPr sz="2800" dirty="0"/>
              <a:t> </a:t>
            </a:r>
            <a:r>
              <a:rPr sz="2800" spc="-35" dirty="0"/>
              <a:t>култури</a:t>
            </a:r>
            <a:endParaRPr sz="2800"/>
          </a:p>
        </p:txBody>
      </p:sp>
      <p:sp>
        <p:nvSpPr>
          <p:cNvPr id="3" name="object 3"/>
          <p:cNvSpPr txBox="1"/>
          <p:nvPr/>
        </p:nvSpPr>
        <p:spPr>
          <a:xfrm>
            <a:off x="258267" y="1442084"/>
            <a:ext cx="8764905" cy="3963264"/>
          </a:xfrm>
          <a:prstGeom prst="rect">
            <a:avLst/>
          </a:prstGeom>
        </p:spPr>
        <p:txBody>
          <a:bodyPr vert="horz" wrap="square" lIns="0" tIns="74295" rIns="0" bIns="0" rtlCol="0">
            <a:spAutoFit/>
          </a:bodyPr>
          <a:lstStyle/>
          <a:p>
            <a:pPr marL="287020" marR="5080" indent="-274320">
              <a:lnSpc>
                <a:spcPct val="80000"/>
              </a:lnSpc>
              <a:spcBef>
                <a:spcPts val="585"/>
              </a:spcBef>
              <a:buClr>
                <a:srgbClr val="D24717"/>
              </a:buClr>
              <a:buSzPct val="85000"/>
              <a:buFont typeface="Segoe UI Symbol"/>
              <a:buChar char="⚫"/>
              <a:tabLst>
                <a:tab pos="286385" algn="l"/>
                <a:tab pos="287020" algn="l"/>
              </a:tabLst>
            </a:pPr>
            <a:r>
              <a:rPr sz="2000" dirty="0">
                <a:latin typeface="Cambria"/>
                <a:cs typeface="Cambria"/>
              </a:rPr>
              <a:t>България е на седмо място по износ на </a:t>
            </a:r>
            <a:r>
              <a:rPr sz="2000" spc="-5" dirty="0">
                <a:latin typeface="Cambria"/>
                <a:cs typeface="Cambria"/>
              </a:rPr>
              <a:t>зърно </a:t>
            </a:r>
            <a:r>
              <a:rPr sz="2000" spc="5" dirty="0">
                <a:latin typeface="Cambria"/>
                <a:cs typeface="Cambria"/>
              </a:rPr>
              <a:t>между </a:t>
            </a:r>
            <a:r>
              <a:rPr sz="2000" dirty="0">
                <a:latin typeface="Cambria"/>
                <a:cs typeface="Cambria"/>
              </a:rPr>
              <a:t>страните </a:t>
            </a:r>
            <a:r>
              <a:rPr sz="2000" spc="-10" dirty="0">
                <a:latin typeface="Cambria"/>
                <a:cs typeface="Cambria"/>
              </a:rPr>
              <a:t>от </a:t>
            </a:r>
            <a:r>
              <a:rPr sz="2000" spc="-5" dirty="0">
                <a:latin typeface="Cambria"/>
                <a:cs typeface="Cambria"/>
              </a:rPr>
              <a:t> Европейския </a:t>
            </a:r>
            <a:r>
              <a:rPr sz="2000" dirty="0">
                <a:latin typeface="Cambria"/>
                <a:cs typeface="Cambria"/>
              </a:rPr>
              <a:t>съюз. </a:t>
            </a:r>
            <a:r>
              <a:rPr sz="2000" spc="-40" dirty="0">
                <a:latin typeface="Cambria"/>
                <a:cs typeface="Cambria"/>
              </a:rPr>
              <a:t>Това </a:t>
            </a:r>
            <a:r>
              <a:rPr sz="2000" dirty="0">
                <a:latin typeface="Cambria"/>
                <a:cs typeface="Cambria"/>
              </a:rPr>
              <a:t>сочат </a:t>
            </a:r>
            <a:r>
              <a:rPr sz="2000" spc="-5" dirty="0">
                <a:latin typeface="Cambria"/>
                <a:cs typeface="Cambria"/>
              </a:rPr>
              <a:t>данните на </a:t>
            </a:r>
            <a:r>
              <a:rPr sz="2000" spc="-15" dirty="0">
                <a:latin typeface="Cambria"/>
                <a:cs typeface="Cambria"/>
              </a:rPr>
              <a:t>Генералната </a:t>
            </a:r>
            <a:r>
              <a:rPr sz="2000" spc="-5" dirty="0">
                <a:latin typeface="Cambria"/>
                <a:cs typeface="Cambria"/>
              </a:rPr>
              <a:t>дирекция </a:t>
            </a:r>
            <a:r>
              <a:rPr sz="2000" dirty="0">
                <a:latin typeface="Cambria"/>
                <a:cs typeface="Cambria"/>
              </a:rPr>
              <a:t>на </a:t>
            </a:r>
            <a:r>
              <a:rPr sz="2000" spc="-5" dirty="0">
                <a:latin typeface="Cambria"/>
                <a:cs typeface="Cambria"/>
              </a:rPr>
              <a:t>ЕС </a:t>
            </a:r>
            <a:r>
              <a:rPr sz="2000" dirty="0">
                <a:latin typeface="Cambria"/>
                <a:cs typeface="Cambria"/>
              </a:rPr>
              <a:t>за </a:t>
            </a:r>
            <a:r>
              <a:rPr sz="2000" spc="-43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земеделие</a:t>
            </a:r>
            <a:r>
              <a:rPr sz="2000" spc="-1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и </a:t>
            </a:r>
            <a:r>
              <a:rPr sz="2000" spc="-5" dirty="0">
                <a:latin typeface="Cambria"/>
                <a:cs typeface="Cambria"/>
              </a:rPr>
              <a:t>развитие</a:t>
            </a:r>
            <a:r>
              <a:rPr sz="2000" spc="-4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на</a:t>
            </a:r>
            <a:r>
              <a:rPr sz="2000" spc="-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селските</a:t>
            </a:r>
            <a:r>
              <a:rPr sz="2000" spc="-2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райони</a:t>
            </a:r>
            <a:r>
              <a:rPr sz="2000" spc="-45" dirty="0">
                <a:latin typeface="Cambria"/>
                <a:cs typeface="Cambria"/>
              </a:rPr>
              <a:t> </a:t>
            </a:r>
            <a:r>
              <a:rPr sz="2000" spc="-65" dirty="0">
                <a:latin typeface="Cambria"/>
                <a:cs typeface="Cambria"/>
              </a:rPr>
              <a:t>(ГД</a:t>
            </a:r>
            <a:r>
              <a:rPr sz="2000" spc="-2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„Агри“).</a:t>
            </a:r>
            <a:endParaRPr sz="2000" dirty="0">
              <a:latin typeface="Cambria"/>
              <a:cs typeface="Cambria"/>
            </a:endParaRPr>
          </a:p>
          <a:p>
            <a:pPr marL="287020" marR="56515">
              <a:lnSpc>
                <a:spcPct val="80000"/>
              </a:lnSpc>
              <a:spcBef>
                <a:spcPts val="240"/>
              </a:spcBef>
            </a:pPr>
            <a:r>
              <a:rPr sz="2000" spc="-15" dirty="0" smtClean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Страната</a:t>
            </a:r>
            <a:r>
              <a:rPr sz="2000" spc="-3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ни</a:t>
            </a:r>
            <a:r>
              <a:rPr sz="2000" spc="-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е</a:t>
            </a:r>
            <a:r>
              <a:rPr sz="2000" spc="-1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на</a:t>
            </a:r>
            <a:r>
              <a:rPr sz="2000" spc="-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второ място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по износ</a:t>
            </a:r>
            <a:r>
              <a:rPr sz="2000" spc="-1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на</a:t>
            </a:r>
            <a:r>
              <a:rPr sz="2000" spc="-2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царевица </a:t>
            </a:r>
            <a:r>
              <a:rPr sz="2000" spc="-42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с </a:t>
            </a:r>
            <a:r>
              <a:rPr sz="2000" spc="-10" dirty="0">
                <a:latin typeface="Cambria"/>
                <a:cs typeface="Cambria"/>
              </a:rPr>
              <a:t>0.36 </a:t>
            </a:r>
            <a:r>
              <a:rPr sz="2000" spc="-5" dirty="0">
                <a:latin typeface="Cambria"/>
                <a:cs typeface="Cambria"/>
              </a:rPr>
              <a:t>млн. тона, като </a:t>
            </a:r>
            <a:r>
              <a:rPr sz="2000" dirty="0">
                <a:latin typeface="Cambria"/>
                <a:cs typeface="Cambria"/>
              </a:rPr>
              <a:t>пред </a:t>
            </a:r>
            <a:r>
              <a:rPr sz="2000" spc="-5" dirty="0">
                <a:latin typeface="Cambria"/>
                <a:cs typeface="Cambria"/>
              </a:rPr>
              <a:t>нея </a:t>
            </a:r>
            <a:r>
              <a:rPr sz="2000" dirty="0">
                <a:latin typeface="Cambria"/>
                <a:cs typeface="Cambria"/>
              </a:rPr>
              <a:t>са само </a:t>
            </a:r>
            <a:r>
              <a:rPr sz="2000" spc="-5" dirty="0">
                <a:latin typeface="Cambria"/>
                <a:cs typeface="Cambria"/>
              </a:rPr>
              <a:t>северните </a:t>
            </a:r>
            <a:r>
              <a:rPr sz="2000" dirty="0">
                <a:latin typeface="Cambria"/>
                <a:cs typeface="Cambria"/>
              </a:rPr>
              <a:t>ни съседите , но със 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spc="-10" dirty="0">
                <a:latin typeface="Cambria"/>
                <a:cs typeface="Cambria"/>
              </a:rPr>
              <a:t>значително </a:t>
            </a:r>
            <a:r>
              <a:rPr sz="2000" spc="-5" dirty="0">
                <a:latin typeface="Cambria"/>
                <a:cs typeface="Cambria"/>
              </a:rPr>
              <a:t>по-голямо </a:t>
            </a:r>
            <a:r>
              <a:rPr sz="2000" dirty="0">
                <a:latin typeface="Cambria"/>
                <a:cs typeface="Cambria"/>
              </a:rPr>
              <a:t>количество – </a:t>
            </a:r>
            <a:r>
              <a:rPr sz="2000" spc="-10" dirty="0">
                <a:latin typeface="Cambria"/>
                <a:cs typeface="Cambria"/>
              </a:rPr>
              <a:t>1.96 </a:t>
            </a:r>
            <a:r>
              <a:rPr sz="2000" spc="-5" dirty="0">
                <a:latin typeface="Cambria"/>
                <a:cs typeface="Cambria"/>
              </a:rPr>
              <a:t>млн. тона. </a:t>
            </a:r>
            <a:r>
              <a:rPr sz="2000" dirty="0">
                <a:latin typeface="Cambria"/>
                <a:cs typeface="Cambria"/>
              </a:rPr>
              <a:t>Румъния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е вторият 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по големина износител на </a:t>
            </a:r>
            <a:r>
              <a:rPr sz="2000" spc="-5" dirty="0">
                <a:latin typeface="Cambria"/>
                <a:cs typeface="Cambria"/>
              </a:rPr>
              <a:t>зърно </a:t>
            </a:r>
            <a:r>
              <a:rPr sz="2000" dirty="0">
                <a:latin typeface="Cambria"/>
                <a:cs typeface="Cambria"/>
              </a:rPr>
              <a:t>в </a:t>
            </a:r>
            <a:r>
              <a:rPr sz="2000" spc="-5" dirty="0">
                <a:latin typeface="Cambria"/>
                <a:cs typeface="Cambria"/>
              </a:rPr>
              <a:t>ЕС</a:t>
            </a:r>
            <a:r>
              <a:rPr sz="2000" dirty="0">
                <a:latin typeface="Cambria"/>
                <a:cs typeface="Cambria"/>
              </a:rPr>
              <a:t> и </a:t>
            </a:r>
            <a:r>
              <a:rPr sz="2000" spc="-5" dirty="0">
                <a:latin typeface="Cambria"/>
                <a:cs typeface="Cambria"/>
              </a:rPr>
              <a:t>държи </a:t>
            </a:r>
            <a:r>
              <a:rPr sz="2000" spc="-10" dirty="0">
                <a:latin typeface="Cambria"/>
                <a:cs typeface="Cambria"/>
              </a:rPr>
              <a:t>1-вото </a:t>
            </a:r>
            <a:r>
              <a:rPr sz="2000" dirty="0">
                <a:latin typeface="Cambria"/>
                <a:cs typeface="Cambria"/>
              </a:rPr>
              <a:t>място по износ на 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dirty="0" err="1">
                <a:latin typeface="Cambria"/>
                <a:cs typeface="Cambria"/>
              </a:rPr>
              <a:t>царевица</a:t>
            </a:r>
            <a:r>
              <a:rPr sz="2000" spc="-30" dirty="0">
                <a:latin typeface="Cambria"/>
                <a:cs typeface="Cambria"/>
              </a:rPr>
              <a:t> </a:t>
            </a:r>
            <a:r>
              <a:rPr lang="bg-BG" sz="2000" spc="-30" dirty="0" smtClean="0">
                <a:latin typeface="Cambria"/>
                <a:cs typeface="Cambria"/>
              </a:rPr>
              <a:t>.</a:t>
            </a:r>
            <a:endParaRPr sz="2000" dirty="0" smtClean="0">
              <a:latin typeface="Cambria"/>
              <a:cs typeface="Cambria"/>
            </a:endParaRPr>
          </a:p>
          <a:p>
            <a:pPr marL="287020">
              <a:lnSpc>
                <a:spcPts val="1680"/>
              </a:lnSpc>
            </a:pPr>
            <a:r>
              <a:rPr sz="2000" spc="-5" dirty="0" err="1" smtClean="0">
                <a:latin typeface="Cambria"/>
                <a:cs typeface="Cambria"/>
              </a:rPr>
              <a:t>Официалните</a:t>
            </a:r>
            <a:r>
              <a:rPr sz="2000" spc="-25" dirty="0" smtClean="0">
                <a:latin typeface="Cambria"/>
                <a:cs typeface="Cambria"/>
              </a:rPr>
              <a:t> </a:t>
            </a:r>
            <a:r>
              <a:rPr sz="2000" spc="-5" dirty="0" err="1" smtClean="0">
                <a:latin typeface="Cambria"/>
                <a:cs typeface="Cambria"/>
              </a:rPr>
              <a:t>данни</a:t>
            </a:r>
            <a:r>
              <a:rPr sz="2000" spc="-25" dirty="0" smtClean="0">
                <a:latin typeface="Cambria"/>
                <a:cs typeface="Cambria"/>
              </a:rPr>
              <a:t> </a:t>
            </a:r>
            <a:r>
              <a:rPr sz="2000" spc="-20" dirty="0" err="1" smtClean="0">
                <a:latin typeface="Cambria"/>
                <a:cs typeface="Cambria"/>
              </a:rPr>
              <a:t>показват</a:t>
            </a:r>
            <a:r>
              <a:rPr sz="2000" spc="-20" dirty="0" smtClean="0">
                <a:latin typeface="Cambria"/>
                <a:cs typeface="Cambria"/>
              </a:rPr>
              <a:t>, </a:t>
            </a:r>
            <a:r>
              <a:rPr sz="2000" dirty="0" err="1" smtClean="0">
                <a:latin typeface="Cambria"/>
                <a:cs typeface="Cambria"/>
              </a:rPr>
              <a:t>че</a:t>
            </a:r>
            <a:r>
              <a:rPr sz="2000" spc="-10" dirty="0" smtClean="0">
                <a:latin typeface="Cambria"/>
                <a:cs typeface="Cambria"/>
              </a:rPr>
              <a:t> </a:t>
            </a:r>
            <a:r>
              <a:rPr sz="2000" spc="-10" dirty="0" err="1" smtClean="0">
                <a:latin typeface="Cambria"/>
                <a:cs typeface="Cambria"/>
              </a:rPr>
              <a:t>от</a:t>
            </a:r>
            <a:r>
              <a:rPr sz="2000" spc="-10" dirty="0" smtClean="0">
                <a:latin typeface="Cambria"/>
                <a:cs typeface="Cambria"/>
              </a:rPr>
              <a:t> </a:t>
            </a:r>
            <a:r>
              <a:rPr sz="2000" dirty="0" err="1" smtClean="0">
                <a:latin typeface="Cambria"/>
                <a:cs typeface="Cambria"/>
              </a:rPr>
              <a:t>там</a:t>
            </a:r>
            <a:r>
              <a:rPr sz="2000" dirty="0" smtClean="0">
                <a:latin typeface="Cambria"/>
                <a:cs typeface="Cambria"/>
              </a:rPr>
              <a:t> </a:t>
            </a:r>
            <a:r>
              <a:rPr sz="2000" dirty="0" err="1" smtClean="0">
                <a:latin typeface="Cambria"/>
                <a:cs typeface="Cambria"/>
              </a:rPr>
              <a:t>са</a:t>
            </a:r>
            <a:r>
              <a:rPr sz="2000" spc="-15" dirty="0" smtClean="0">
                <a:latin typeface="Cambria"/>
                <a:cs typeface="Cambria"/>
              </a:rPr>
              <a:t> </a:t>
            </a:r>
            <a:r>
              <a:rPr sz="2000" spc="-5" dirty="0" err="1" smtClean="0">
                <a:latin typeface="Cambria"/>
                <a:cs typeface="Cambria"/>
              </a:rPr>
              <a:t>излезли</a:t>
            </a:r>
            <a:r>
              <a:rPr sz="2000" spc="-15" dirty="0" smtClean="0">
                <a:latin typeface="Cambria"/>
                <a:cs typeface="Cambria"/>
              </a:rPr>
              <a:t> </a:t>
            </a:r>
            <a:r>
              <a:rPr sz="2000" dirty="0" smtClean="0">
                <a:latin typeface="Cambria"/>
                <a:cs typeface="Cambria"/>
              </a:rPr>
              <a:t>3,17 </a:t>
            </a:r>
            <a:r>
              <a:rPr sz="2000" dirty="0" err="1" smtClean="0">
                <a:latin typeface="Cambria"/>
                <a:cs typeface="Cambria"/>
              </a:rPr>
              <a:t>милиона</a:t>
            </a:r>
            <a:r>
              <a:rPr sz="2000" spc="-25" dirty="0" smtClean="0">
                <a:latin typeface="Cambria"/>
                <a:cs typeface="Cambria"/>
              </a:rPr>
              <a:t> </a:t>
            </a:r>
            <a:r>
              <a:rPr sz="2000" spc="-5" dirty="0" err="1" smtClean="0">
                <a:latin typeface="Cambria"/>
                <a:cs typeface="Cambria"/>
              </a:rPr>
              <a:t>тона</a:t>
            </a:r>
            <a:endParaRPr sz="2000" dirty="0" smtClean="0">
              <a:latin typeface="Cambria"/>
              <a:cs typeface="Cambria"/>
            </a:endParaRPr>
          </a:p>
          <a:p>
            <a:pPr marL="287020">
              <a:lnSpc>
                <a:spcPts val="2160"/>
              </a:lnSpc>
            </a:pPr>
            <a:r>
              <a:rPr sz="2000" dirty="0" err="1" smtClean="0">
                <a:latin typeface="Cambria"/>
                <a:cs typeface="Cambria"/>
              </a:rPr>
              <a:t>пшеница</a:t>
            </a:r>
            <a:r>
              <a:rPr sz="2000" dirty="0">
                <a:latin typeface="Cambria"/>
                <a:cs typeface="Cambria"/>
              </a:rPr>
              <a:t>,</a:t>
            </a:r>
            <a:r>
              <a:rPr sz="2000" spc="-35" dirty="0">
                <a:latin typeface="Cambria"/>
                <a:cs typeface="Cambria"/>
              </a:rPr>
              <a:t> </a:t>
            </a:r>
            <a:r>
              <a:rPr sz="2000" spc="-10" dirty="0">
                <a:latin typeface="Cambria"/>
                <a:cs typeface="Cambria"/>
              </a:rPr>
              <a:t>1,96</a:t>
            </a:r>
            <a:r>
              <a:rPr sz="2000" spc="3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милиона</a:t>
            </a:r>
            <a:r>
              <a:rPr sz="2000" spc="-3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тона</a:t>
            </a:r>
            <a:r>
              <a:rPr sz="2000" dirty="0">
                <a:latin typeface="Cambria"/>
                <a:cs typeface="Cambria"/>
              </a:rPr>
              <a:t> царевица</a:t>
            </a:r>
            <a:r>
              <a:rPr sz="2000" spc="-2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и</a:t>
            </a:r>
            <a:r>
              <a:rPr sz="2000" spc="-10" dirty="0">
                <a:latin typeface="Cambria"/>
                <a:cs typeface="Cambria"/>
              </a:rPr>
              <a:t> 1,06</a:t>
            </a:r>
            <a:r>
              <a:rPr sz="2000" spc="2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милиона</a:t>
            </a:r>
            <a:r>
              <a:rPr sz="2000" spc="-3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тона</a:t>
            </a:r>
            <a:r>
              <a:rPr sz="2000" dirty="0">
                <a:latin typeface="Cambria"/>
                <a:cs typeface="Cambria"/>
              </a:rPr>
              <a:t> ечемик.</a:t>
            </a:r>
          </a:p>
          <a:p>
            <a:pPr marL="287020" marR="313690" indent="-274320">
              <a:lnSpc>
                <a:spcPct val="80000"/>
              </a:lnSpc>
              <a:spcBef>
                <a:spcPts val="600"/>
              </a:spcBef>
              <a:buClr>
                <a:srgbClr val="D24717"/>
              </a:buClr>
              <a:buSzPct val="85000"/>
              <a:buFont typeface="Segoe UI Symbol"/>
              <a:buChar char="⚫"/>
              <a:tabLst>
                <a:tab pos="286385" algn="l"/>
                <a:tab pos="287020" algn="l"/>
              </a:tabLst>
            </a:pPr>
            <a:r>
              <a:rPr sz="2000" dirty="0">
                <a:latin typeface="Cambria"/>
                <a:cs typeface="Cambria"/>
              </a:rPr>
              <a:t>Лидер</a:t>
            </a:r>
            <a:r>
              <a:rPr sz="2000" spc="-2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по</a:t>
            </a:r>
            <a:r>
              <a:rPr sz="2000" spc="-1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експорт</a:t>
            </a:r>
            <a:r>
              <a:rPr sz="2000" spc="-2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на</a:t>
            </a:r>
            <a:r>
              <a:rPr sz="2000" spc="-1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зърно</a:t>
            </a:r>
            <a:r>
              <a:rPr sz="2000" spc="-1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е</a:t>
            </a:r>
            <a:r>
              <a:rPr sz="2000" spc="-1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Франция,</a:t>
            </a:r>
            <a:r>
              <a:rPr sz="2000" spc="-2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която</a:t>
            </a:r>
            <a:r>
              <a:rPr sz="2000" spc="-3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е</a:t>
            </a:r>
            <a:r>
              <a:rPr sz="2000" spc="-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изнесла</a:t>
            </a:r>
            <a:r>
              <a:rPr sz="2000" spc="-1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почти</a:t>
            </a:r>
            <a:r>
              <a:rPr sz="2000" spc="-2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два </a:t>
            </a:r>
            <a:r>
              <a:rPr sz="2000" spc="-20" dirty="0">
                <a:latin typeface="Cambria"/>
                <a:cs typeface="Cambria"/>
              </a:rPr>
              <a:t>пъти </a:t>
            </a:r>
            <a:r>
              <a:rPr sz="2000" spc="-42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повече</a:t>
            </a:r>
            <a:r>
              <a:rPr sz="2000" spc="-10" dirty="0">
                <a:latin typeface="Cambria"/>
                <a:cs typeface="Cambria"/>
              </a:rPr>
              <a:t> от</a:t>
            </a:r>
            <a:r>
              <a:rPr sz="2000" spc="-1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Румъния,</a:t>
            </a:r>
            <a:r>
              <a:rPr sz="2000" spc="-1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над</a:t>
            </a:r>
            <a:r>
              <a:rPr sz="2000" spc="-1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11,3</a:t>
            </a:r>
            <a:r>
              <a:rPr sz="2000" spc="1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милиона</a:t>
            </a:r>
            <a:r>
              <a:rPr sz="2000" spc="-3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тона,</a:t>
            </a:r>
            <a:r>
              <a:rPr sz="2000" spc="-1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с пазарен</a:t>
            </a:r>
            <a:r>
              <a:rPr sz="2000" spc="-2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дял</a:t>
            </a:r>
            <a:r>
              <a:rPr sz="2000" spc="-15" dirty="0">
                <a:latin typeface="Cambria"/>
                <a:cs typeface="Cambria"/>
              </a:rPr>
              <a:t> </a:t>
            </a:r>
            <a:r>
              <a:rPr sz="2000" spc="-10" dirty="0">
                <a:latin typeface="Cambria"/>
                <a:cs typeface="Cambria"/>
              </a:rPr>
              <a:t>от</a:t>
            </a:r>
            <a:r>
              <a:rPr sz="2000" spc="-1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над</a:t>
            </a:r>
            <a:r>
              <a:rPr sz="2000" spc="-2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28%.</a:t>
            </a:r>
            <a:endParaRPr sz="2000" dirty="0">
              <a:latin typeface="Cambria"/>
              <a:cs typeface="Cambria"/>
            </a:endParaRPr>
          </a:p>
          <a:p>
            <a:pPr marL="287020" marR="749935" indent="-274320">
              <a:lnSpc>
                <a:spcPct val="80000"/>
              </a:lnSpc>
              <a:spcBef>
                <a:spcPts val="600"/>
              </a:spcBef>
              <a:buClr>
                <a:srgbClr val="D24717"/>
              </a:buClr>
              <a:buSzPct val="85000"/>
              <a:buFont typeface="Segoe UI Symbol"/>
              <a:buChar char="⚫"/>
              <a:tabLst>
                <a:tab pos="286385" algn="l"/>
                <a:tab pos="287020" algn="l"/>
              </a:tabLst>
            </a:pPr>
            <a:r>
              <a:rPr sz="2000" dirty="0">
                <a:latin typeface="Cambria"/>
                <a:cs typeface="Cambria"/>
              </a:rPr>
              <a:t>Най-големите</a:t>
            </a:r>
            <a:r>
              <a:rPr sz="2000" spc="-4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вносители</a:t>
            </a:r>
            <a:r>
              <a:rPr sz="2000" spc="-15" dirty="0">
                <a:latin typeface="Cambria"/>
                <a:cs typeface="Cambria"/>
              </a:rPr>
              <a:t> </a:t>
            </a:r>
            <a:r>
              <a:rPr sz="2000" spc="-10" dirty="0">
                <a:latin typeface="Cambria"/>
                <a:cs typeface="Cambria"/>
              </a:rPr>
              <a:t>от</a:t>
            </a:r>
            <a:r>
              <a:rPr sz="2000" spc="-1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ЕС</a:t>
            </a:r>
            <a:r>
              <a:rPr sz="2000" spc="-1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бяха</a:t>
            </a:r>
            <a:r>
              <a:rPr sz="2000" spc="-15" dirty="0">
                <a:latin typeface="Cambria"/>
                <a:cs typeface="Cambria"/>
              </a:rPr>
              <a:t> </a:t>
            </a:r>
            <a:r>
              <a:rPr sz="2000" spc="-10" dirty="0">
                <a:latin typeface="Cambria"/>
                <a:cs typeface="Cambria"/>
              </a:rPr>
              <a:t>Йордания,</a:t>
            </a:r>
            <a:r>
              <a:rPr sz="2000" spc="-40" dirty="0">
                <a:latin typeface="Cambria"/>
                <a:cs typeface="Cambria"/>
              </a:rPr>
              <a:t> </a:t>
            </a:r>
            <a:r>
              <a:rPr sz="2000" spc="-20" dirty="0">
                <a:latin typeface="Cambria"/>
                <a:cs typeface="Cambria"/>
              </a:rPr>
              <a:t>Саудитска</a:t>
            </a:r>
            <a:r>
              <a:rPr sz="2000" spc="-4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Арабия</a:t>
            </a:r>
            <a:r>
              <a:rPr sz="2000" spc="-1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и </a:t>
            </a:r>
            <a:r>
              <a:rPr sz="2000" spc="-42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Ливан.</a:t>
            </a:r>
            <a:r>
              <a:rPr sz="2000" spc="-2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В</a:t>
            </a:r>
            <a:r>
              <a:rPr sz="2000" spc="-1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същото</a:t>
            </a:r>
            <a:r>
              <a:rPr sz="2000" spc="-1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време</a:t>
            </a:r>
            <a:r>
              <a:rPr sz="2000" spc="-5" dirty="0">
                <a:latin typeface="Cambria"/>
                <a:cs typeface="Cambria"/>
              </a:rPr>
              <a:t> обаче,</a:t>
            </a:r>
            <a:r>
              <a:rPr sz="2000" spc="-1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европейската</a:t>
            </a:r>
            <a:r>
              <a:rPr sz="2000" spc="-3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зърнена</a:t>
            </a:r>
            <a:r>
              <a:rPr sz="2000" spc="-1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индустрия</a:t>
            </a:r>
            <a:endParaRPr sz="2000" dirty="0">
              <a:latin typeface="Cambria"/>
              <a:cs typeface="Cambria"/>
            </a:endParaRPr>
          </a:p>
          <a:p>
            <a:pPr marL="287020">
              <a:lnSpc>
                <a:spcPts val="1680"/>
              </a:lnSpc>
            </a:pPr>
            <a:r>
              <a:rPr sz="2000" dirty="0">
                <a:latin typeface="Cambria"/>
                <a:cs typeface="Cambria"/>
              </a:rPr>
              <a:t>предупреждава,</a:t>
            </a:r>
            <a:r>
              <a:rPr sz="2000" spc="-2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че</a:t>
            </a:r>
            <a:r>
              <a:rPr sz="2000" spc="-1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ЕС</a:t>
            </a:r>
            <a:r>
              <a:rPr sz="2000" spc="-5" dirty="0">
                <a:latin typeface="Cambria"/>
                <a:cs typeface="Cambria"/>
              </a:rPr>
              <a:t> </a:t>
            </a:r>
            <a:r>
              <a:rPr sz="2000" spc="-10" dirty="0">
                <a:latin typeface="Cambria"/>
                <a:cs typeface="Cambria"/>
              </a:rPr>
              <a:t>може</a:t>
            </a:r>
            <a:r>
              <a:rPr sz="2000" spc="-2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да</a:t>
            </a:r>
            <a:r>
              <a:rPr sz="2000" spc="-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стане</a:t>
            </a:r>
            <a:r>
              <a:rPr sz="2000" spc="-1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нетен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вносител </a:t>
            </a:r>
            <a:r>
              <a:rPr sz="2000" dirty="0">
                <a:latin typeface="Cambria"/>
                <a:cs typeface="Cambria"/>
              </a:rPr>
              <a:t>поради</a:t>
            </a:r>
            <a:r>
              <a:rPr sz="2000" spc="-3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много</a:t>
            </a:r>
          </a:p>
          <a:p>
            <a:pPr marL="287020">
              <a:lnSpc>
                <a:spcPts val="2160"/>
              </a:lnSpc>
            </a:pPr>
            <a:r>
              <a:rPr sz="2000" dirty="0">
                <a:latin typeface="Cambria"/>
                <a:cs typeface="Cambria"/>
              </a:rPr>
              <a:t>амбициозни</a:t>
            </a:r>
            <a:r>
              <a:rPr sz="2000" spc="-6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климатични</a:t>
            </a:r>
            <a:r>
              <a:rPr sz="2000" spc="-5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цели.</a:t>
            </a:r>
            <a:endParaRPr sz="2000" dirty="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4400" y="274320"/>
            <a:ext cx="7772400" cy="707390"/>
          </a:xfrm>
          <a:prstGeom prst="rect">
            <a:avLst/>
          </a:prstGeom>
          <a:solidFill>
            <a:srgbClr val="D7D0C0"/>
          </a:solidFill>
        </p:spPr>
        <p:txBody>
          <a:bodyPr vert="horz" wrap="square" lIns="0" tIns="178435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1405"/>
              </a:spcBef>
            </a:pPr>
            <a:r>
              <a:rPr sz="2800" spc="-30" dirty="0"/>
              <a:t>Износът</a:t>
            </a:r>
            <a:r>
              <a:rPr sz="2800" spc="15" dirty="0"/>
              <a:t> </a:t>
            </a:r>
            <a:r>
              <a:rPr sz="2800" spc="-5" dirty="0"/>
              <a:t>на </a:t>
            </a:r>
            <a:r>
              <a:rPr sz="2800" spc="-10" dirty="0"/>
              <a:t>зърнени</a:t>
            </a:r>
            <a:r>
              <a:rPr sz="2800" dirty="0"/>
              <a:t> </a:t>
            </a:r>
            <a:r>
              <a:rPr sz="2800" spc="-35" dirty="0"/>
              <a:t>култури</a:t>
            </a:r>
            <a:endParaRPr sz="2800"/>
          </a:p>
        </p:txBody>
      </p:sp>
      <p:sp>
        <p:nvSpPr>
          <p:cNvPr id="3" name="object 3"/>
          <p:cNvSpPr txBox="1"/>
          <p:nvPr/>
        </p:nvSpPr>
        <p:spPr>
          <a:xfrm>
            <a:off x="258267" y="1144015"/>
            <a:ext cx="6871970" cy="47669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3429"/>
              </a:lnSpc>
              <a:spcBef>
                <a:spcPts val="105"/>
              </a:spcBef>
            </a:pPr>
            <a:r>
              <a:rPr sz="2900" b="1" spc="-85" dirty="0">
                <a:latin typeface="Cambria"/>
                <a:cs typeface="Cambria"/>
              </a:rPr>
              <a:t>Топ</a:t>
            </a:r>
            <a:r>
              <a:rPr sz="2900" b="1" spc="-35" dirty="0">
                <a:latin typeface="Cambria"/>
                <a:cs typeface="Cambria"/>
              </a:rPr>
              <a:t> </a:t>
            </a:r>
            <a:r>
              <a:rPr sz="2900" b="1" spc="-5" dirty="0">
                <a:latin typeface="Cambria"/>
                <a:cs typeface="Cambria"/>
              </a:rPr>
              <a:t>10</a:t>
            </a:r>
            <a:r>
              <a:rPr sz="2900" b="1" spc="-15" dirty="0">
                <a:latin typeface="Cambria"/>
                <a:cs typeface="Cambria"/>
              </a:rPr>
              <a:t> </a:t>
            </a:r>
            <a:r>
              <a:rPr sz="2900" b="1" spc="-5" dirty="0">
                <a:latin typeface="Cambria"/>
                <a:cs typeface="Cambria"/>
              </a:rPr>
              <a:t>на </a:t>
            </a:r>
            <a:r>
              <a:rPr sz="2900" b="1" spc="-15" dirty="0">
                <a:latin typeface="Cambria"/>
                <a:cs typeface="Cambria"/>
              </a:rPr>
              <a:t>износителите</a:t>
            </a:r>
            <a:r>
              <a:rPr sz="2900" b="1" spc="-20" dirty="0">
                <a:latin typeface="Cambria"/>
                <a:cs typeface="Cambria"/>
              </a:rPr>
              <a:t> </a:t>
            </a:r>
            <a:r>
              <a:rPr sz="2900" b="1" spc="-5" dirty="0">
                <a:latin typeface="Cambria"/>
                <a:cs typeface="Cambria"/>
              </a:rPr>
              <a:t>на</a:t>
            </a:r>
            <a:r>
              <a:rPr sz="2900" b="1" spc="10" dirty="0">
                <a:latin typeface="Cambria"/>
                <a:cs typeface="Cambria"/>
              </a:rPr>
              <a:t> </a:t>
            </a:r>
            <a:r>
              <a:rPr sz="2900" b="1" spc="-5" dirty="0">
                <a:latin typeface="Cambria"/>
                <a:cs typeface="Cambria"/>
              </a:rPr>
              <a:t>зърно</a:t>
            </a:r>
            <a:r>
              <a:rPr sz="2900" b="1" dirty="0">
                <a:latin typeface="Cambria"/>
                <a:cs typeface="Cambria"/>
              </a:rPr>
              <a:t> </a:t>
            </a:r>
            <a:r>
              <a:rPr sz="2900" b="1" spc="-15" dirty="0">
                <a:latin typeface="Cambria"/>
                <a:cs typeface="Cambria"/>
              </a:rPr>
              <a:t>от</a:t>
            </a:r>
            <a:r>
              <a:rPr sz="2900" b="1" dirty="0">
                <a:latin typeface="Cambria"/>
                <a:cs typeface="Cambria"/>
              </a:rPr>
              <a:t> </a:t>
            </a:r>
            <a:r>
              <a:rPr sz="2900" b="1" spc="-15" dirty="0">
                <a:latin typeface="Cambria"/>
                <a:cs typeface="Cambria"/>
              </a:rPr>
              <a:t>ЕС</a:t>
            </a:r>
            <a:endParaRPr sz="2900">
              <a:latin typeface="Cambria"/>
              <a:cs typeface="Cambria"/>
            </a:endParaRPr>
          </a:p>
          <a:p>
            <a:pPr marL="287020" indent="-274320">
              <a:lnSpc>
                <a:spcPts val="3385"/>
              </a:lnSpc>
              <a:buClr>
                <a:srgbClr val="D24717"/>
              </a:buClr>
              <a:buSzPct val="84482"/>
              <a:buFont typeface="Segoe UI Symbol"/>
              <a:buChar char="⚫"/>
              <a:tabLst>
                <a:tab pos="287020" algn="l"/>
              </a:tabLst>
            </a:pPr>
            <a:r>
              <a:rPr sz="2900" dirty="0">
                <a:latin typeface="Cambria"/>
                <a:cs typeface="Cambria"/>
              </a:rPr>
              <a:t>Франция</a:t>
            </a:r>
            <a:r>
              <a:rPr sz="2900" spc="-30" dirty="0">
                <a:latin typeface="Cambria"/>
                <a:cs typeface="Cambria"/>
              </a:rPr>
              <a:t> </a:t>
            </a:r>
            <a:r>
              <a:rPr sz="2900" dirty="0">
                <a:latin typeface="Cambria"/>
                <a:cs typeface="Cambria"/>
              </a:rPr>
              <a:t>–</a:t>
            </a:r>
            <a:r>
              <a:rPr sz="2900" spc="-15" dirty="0">
                <a:latin typeface="Cambria"/>
                <a:cs typeface="Cambria"/>
              </a:rPr>
              <a:t> </a:t>
            </a:r>
            <a:r>
              <a:rPr sz="2900" dirty="0">
                <a:latin typeface="Cambria"/>
                <a:cs typeface="Cambria"/>
              </a:rPr>
              <a:t>11.3</a:t>
            </a:r>
            <a:r>
              <a:rPr sz="2900" spc="-30" dirty="0">
                <a:latin typeface="Cambria"/>
                <a:cs typeface="Cambria"/>
              </a:rPr>
              <a:t> </a:t>
            </a:r>
            <a:r>
              <a:rPr sz="2900" dirty="0">
                <a:latin typeface="Cambria"/>
                <a:cs typeface="Cambria"/>
              </a:rPr>
              <a:t>млн.</a:t>
            </a:r>
            <a:r>
              <a:rPr sz="2900" spc="-10" dirty="0">
                <a:latin typeface="Cambria"/>
                <a:cs typeface="Cambria"/>
              </a:rPr>
              <a:t> </a:t>
            </a:r>
            <a:r>
              <a:rPr sz="2900" dirty="0">
                <a:latin typeface="Cambria"/>
                <a:cs typeface="Cambria"/>
              </a:rPr>
              <a:t>тона</a:t>
            </a:r>
            <a:r>
              <a:rPr sz="2900" spc="-5" dirty="0">
                <a:latin typeface="Cambria"/>
                <a:cs typeface="Cambria"/>
              </a:rPr>
              <a:t> </a:t>
            </a:r>
            <a:r>
              <a:rPr sz="2900" dirty="0">
                <a:latin typeface="Cambria"/>
                <a:cs typeface="Cambria"/>
              </a:rPr>
              <a:t>(28%)</a:t>
            </a:r>
            <a:endParaRPr sz="2900">
              <a:latin typeface="Cambria"/>
              <a:cs typeface="Cambria"/>
            </a:endParaRPr>
          </a:p>
          <a:p>
            <a:pPr marL="287020" indent="-274320">
              <a:lnSpc>
                <a:spcPts val="3385"/>
              </a:lnSpc>
              <a:buClr>
                <a:srgbClr val="D24717"/>
              </a:buClr>
              <a:buSzPct val="84482"/>
              <a:buFont typeface="Segoe UI Symbol"/>
              <a:buChar char="⚫"/>
              <a:tabLst>
                <a:tab pos="287020" algn="l"/>
              </a:tabLst>
            </a:pPr>
            <a:r>
              <a:rPr sz="2900" dirty="0">
                <a:latin typeface="Cambria"/>
                <a:cs typeface="Cambria"/>
              </a:rPr>
              <a:t>Румъния</a:t>
            </a:r>
            <a:r>
              <a:rPr sz="2900" spc="-20" dirty="0">
                <a:latin typeface="Cambria"/>
                <a:cs typeface="Cambria"/>
              </a:rPr>
              <a:t> </a:t>
            </a:r>
            <a:r>
              <a:rPr sz="2900" dirty="0">
                <a:latin typeface="Cambria"/>
                <a:cs typeface="Cambria"/>
              </a:rPr>
              <a:t>–</a:t>
            </a:r>
            <a:r>
              <a:rPr sz="2900" spc="-20" dirty="0">
                <a:latin typeface="Cambria"/>
                <a:cs typeface="Cambria"/>
              </a:rPr>
              <a:t> </a:t>
            </a:r>
            <a:r>
              <a:rPr sz="2900" dirty="0">
                <a:latin typeface="Cambria"/>
                <a:cs typeface="Cambria"/>
              </a:rPr>
              <a:t>6.</a:t>
            </a:r>
            <a:r>
              <a:rPr sz="2900" spc="-10" dirty="0">
                <a:latin typeface="Cambria"/>
                <a:cs typeface="Cambria"/>
              </a:rPr>
              <a:t> </a:t>
            </a:r>
            <a:r>
              <a:rPr sz="2900" dirty="0">
                <a:latin typeface="Cambria"/>
                <a:cs typeface="Cambria"/>
              </a:rPr>
              <a:t>2</a:t>
            </a:r>
            <a:r>
              <a:rPr sz="2900" spc="-20" dirty="0">
                <a:latin typeface="Cambria"/>
                <a:cs typeface="Cambria"/>
              </a:rPr>
              <a:t> </a:t>
            </a:r>
            <a:r>
              <a:rPr sz="2900" dirty="0">
                <a:latin typeface="Cambria"/>
                <a:cs typeface="Cambria"/>
              </a:rPr>
              <a:t>млн.</a:t>
            </a:r>
            <a:r>
              <a:rPr sz="2900" spc="-5" dirty="0">
                <a:latin typeface="Cambria"/>
                <a:cs typeface="Cambria"/>
              </a:rPr>
              <a:t> </a:t>
            </a:r>
            <a:r>
              <a:rPr sz="2900" dirty="0">
                <a:latin typeface="Cambria"/>
                <a:cs typeface="Cambria"/>
              </a:rPr>
              <a:t>тона</a:t>
            </a:r>
            <a:r>
              <a:rPr sz="2900" spc="-10" dirty="0">
                <a:latin typeface="Cambria"/>
                <a:cs typeface="Cambria"/>
              </a:rPr>
              <a:t> </a:t>
            </a:r>
            <a:r>
              <a:rPr sz="2900" dirty="0">
                <a:latin typeface="Cambria"/>
                <a:cs typeface="Cambria"/>
              </a:rPr>
              <a:t>(15.5%)</a:t>
            </a:r>
            <a:endParaRPr sz="2900">
              <a:latin typeface="Cambria"/>
              <a:cs typeface="Cambria"/>
            </a:endParaRPr>
          </a:p>
          <a:p>
            <a:pPr marL="287020" indent="-274320">
              <a:lnSpc>
                <a:spcPts val="3385"/>
              </a:lnSpc>
              <a:buClr>
                <a:srgbClr val="D24717"/>
              </a:buClr>
              <a:buSzPct val="84482"/>
              <a:buFont typeface="Segoe UI Symbol"/>
              <a:buChar char="⚫"/>
              <a:tabLst>
                <a:tab pos="287020" algn="l"/>
              </a:tabLst>
            </a:pPr>
            <a:r>
              <a:rPr sz="2900" spc="-30" dirty="0">
                <a:latin typeface="Cambria"/>
                <a:cs typeface="Cambria"/>
              </a:rPr>
              <a:t>Германия</a:t>
            </a:r>
            <a:r>
              <a:rPr sz="2900" spc="-35" dirty="0">
                <a:latin typeface="Cambria"/>
                <a:cs typeface="Cambria"/>
              </a:rPr>
              <a:t> </a:t>
            </a:r>
            <a:r>
              <a:rPr sz="2900" dirty="0">
                <a:latin typeface="Cambria"/>
                <a:cs typeface="Cambria"/>
              </a:rPr>
              <a:t>–</a:t>
            </a:r>
            <a:r>
              <a:rPr sz="2900" spc="-10" dirty="0">
                <a:latin typeface="Cambria"/>
                <a:cs typeface="Cambria"/>
              </a:rPr>
              <a:t> </a:t>
            </a:r>
            <a:r>
              <a:rPr sz="2900" dirty="0">
                <a:latin typeface="Cambria"/>
                <a:cs typeface="Cambria"/>
              </a:rPr>
              <a:t>5.8</a:t>
            </a:r>
            <a:r>
              <a:rPr sz="2900" spc="-20" dirty="0">
                <a:latin typeface="Cambria"/>
                <a:cs typeface="Cambria"/>
              </a:rPr>
              <a:t> </a:t>
            </a:r>
            <a:r>
              <a:rPr sz="2900" dirty="0">
                <a:latin typeface="Cambria"/>
                <a:cs typeface="Cambria"/>
              </a:rPr>
              <a:t>млн.тона</a:t>
            </a:r>
            <a:r>
              <a:rPr sz="2900" spc="-20" dirty="0">
                <a:latin typeface="Cambria"/>
                <a:cs typeface="Cambria"/>
              </a:rPr>
              <a:t> </a:t>
            </a:r>
            <a:r>
              <a:rPr sz="2900" dirty="0">
                <a:latin typeface="Cambria"/>
                <a:cs typeface="Cambria"/>
              </a:rPr>
              <a:t>(14.5%)</a:t>
            </a:r>
            <a:endParaRPr sz="2900">
              <a:latin typeface="Cambria"/>
              <a:cs typeface="Cambria"/>
            </a:endParaRPr>
          </a:p>
          <a:p>
            <a:pPr marL="287020" indent="-274320">
              <a:lnSpc>
                <a:spcPts val="3385"/>
              </a:lnSpc>
              <a:buClr>
                <a:srgbClr val="D24717"/>
              </a:buClr>
              <a:buSzPct val="84482"/>
              <a:buFont typeface="Segoe UI Symbol"/>
              <a:buChar char="⚫"/>
              <a:tabLst>
                <a:tab pos="287020" algn="l"/>
              </a:tabLst>
            </a:pPr>
            <a:r>
              <a:rPr sz="2900" spc="-5" dirty="0">
                <a:latin typeface="Cambria"/>
                <a:cs typeface="Cambria"/>
              </a:rPr>
              <a:t>Полша</a:t>
            </a:r>
            <a:r>
              <a:rPr sz="2900" spc="-10" dirty="0">
                <a:latin typeface="Cambria"/>
                <a:cs typeface="Cambria"/>
              </a:rPr>
              <a:t> </a:t>
            </a:r>
            <a:r>
              <a:rPr sz="2900" dirty="0">
                <a:latin typeface="Cambria"/>
                <a:cs typeface="Cambria"/>
              </a:rPr>
              <a:t>–</a:t>
            </a:r>
            <a:r>
              <a:rPr sz="2900" spc="-15" dirty="0">
                <a:latin typeface="Cambria"/>
                <a:cs typeface="Cambria"/>
              </a:rPr>
              <a:t> </a:t>
            </a:r>
            <a:r>
              <a:rPr sz="2900" dirty="0">
                <a:latin typeface="Cambria"/>
                <a:cs typeface="Cambria"/>
              </a:rPr>
              <a:t>3.5</a:t>
            </a:r>
            <a:r>
              <a:rPr sz="2900" spc="-35" dirty="0">
                <a:latin typeface="Cambria"/>
                <a:cs typeface="Cambria"/>
              </a:rPr>
              <a:t> </a:t>
            </a:r>
            <a:r>
              <a:rPr sz="2900" dirty="0">
                <a:latin typeface="Cambria"/>
                <a:cs typeface="Cambria"/>
              </a:rPr>
              <a:t>млн.</a:t>
            </a:r>
            <a:r>
              <a:rPr sz="2900" spc="-5" dirty="0">
                <a:latin typeface="Cambria"/>
                <a:cs typeface="Cambria"/>
              </a:rPr>
              <a:t> </a:t>
            </a:r>
            <a:r>
              <a:rPr sz="2900" dirty="0">
                <a:latin typeface="Cambria"/>
                <a:cs typeface="Cambria"/>
              </a:rPr>
              <a:t>тона</a:t>
            </a:r>
            <a:r>
              <a:rPr sz="2900" spc="-10" dirty="0">
                <a:latin typeface="Cambria"/>
                <a:cs typeface="Cambria"/>
              </a:rPr>
              <a:t> </a:t>
            </a:r>
            <a:r>
              <a:rPr sz="2900" dirty="0">
                <a:latin typeface="Cambria"/>
                <a:cs typeface="Cambria"/>
              </a:rPr>
              <a:t>(8.7%)</a:t>
            </a:r>
            <a:endParaRPr sz="2900">
              <a:latin typeface="Cambria"/>
              <a:cs typeface="Cambria"/>
            </a:endParaRPr>
          </a:p>
          <a:p>
            <a:pPr marL="287020" indent="-274320">
              <a:lnSpc>
                <a:spcPts val="3385"/>
              </a:lnSpc>
              <a:buClr>
                <a:srgbClr val="D24717"/>
              </a:buClr>
              <a:buSzPct val="84482"/>
              <a:buFont typeface="Segoe UI Symbol"/>
              <a:buChar char="⚫"/>
              <a:tabLst>
                <a:tab pos="287020" algn="l"/>
              </a:tabLst>
            </a:pPr>
            <a:r>
              <a:rPr sz="2900" dirty="0">
                <a:latin typeface="Cambria"/>
                <a:cs typeface="Cambria"/>
              </a:rPr>
              <a:t>Литва</a:t>
            </a:r>
            <a:r>
              <a:rPr sz="2900" spc="-40" dirty="0">
                <a:latin typeface="Cambria"/>
                <a:cs typeface="Cambria"/>
              </a:rPr>
              <a:t> </a:t>
            </a:r>
            <a:r>
              <a:rPr sz="2900" dirty="0">
                <a:latin typeface="Cambria"/>
                <a:cs typeface="Cambria"/>
              </a:rPr>
              <a:t>–</a:t>
            </a:r>
            <a:r>
              <a:rPr sz="2900" spc="-10" dirty="0">
                <a:latin typeface="Cambria"/>
                <a:cs typeface="Cambria"/>
              </a:rPr>
              <a:t> </a:t>
            </a:r>
            <a:r>
              <a:rPr sz="2900" dirty="0">
                <a:latin typeface="Cambria"/>
                <a:cs typeface="Cambria"/>
              </a:rPr>
              <a:t>3.4</a:t>
            </a:r>
            <a:r>
              <a:rPr sz="2900" spc="-30" dirty="0">
                <a:latin typeface="Cambria"/>
                <a:cs typeface="Cambria"/>
              </a:rPr>
              <a:t> </a:t>
            </a:r>
            <a:r>
              <a:rPr sz="2900" dirty="0">
                <a:latin typeface="Cambria"/>
                <a:cs typeface="Cambria"/>
              </a:rPr>
              <a:t>млн.тона</a:t>
            </a:r>
            <a:r>
              <a:rPr sz="2900" spc="-20" dirty="0">
                <a:latin typeface="Cambria"/>
                <a:cs typeface="Cambria"/>
              </a:rPr>
              <a:t> </a:t>
            </a:r>
            <a:r>
              <a:rPr sz="2900" dirty="0">
                <a:latin typeface="Cambria"/>
                <a:cs typeface="Cambria"/>
              </a:rPr>
              <a:t>(8.5%)</a:t>
            </a:r>
            <a:endParaRPr sz="2900">
              <a:latin typeface="Cambria"/>
              <a:cs typeface="Cambria"/>
            </a:endParaRPr>
          </a:p>
          <a:p>
            <a:pPr marL="287020" indent="-274320">
              <a:lnSpc>
                <a:spcPts val="3385"/>
              </a:lnSpc>
              <a:buClr>
                <a:srgbClr val="D24717"/>
              </a:buClr>
              <a:buSzPct val="84482"/>
              <a:buFont typeface="Segoe UI Symbol"/>
              <a:buChar char="⚫"/>
              <a:tabLst>
                <a:tab pos="287020" algn="l"/>
              </a:tabLst>
            </a:pPr>
            <a:r>
              <a:rPr sz="2900" dirty="0">
                <a:latin typeface="Cambria"/>
                <a:cs typeface="Cambria"/>
              </a:rPr>
              <a:t>Латвия</a:t>
            </a:r>
            <a:r>
              <a:rPr sz="2900" spc="-40" dirty="0">
                <a:latin typeface="Cambria"/>
                <a:cs typeface="Cambria"/>
              </a:rPr>
              <a:t> </a:t>
            </a:r>
            <a:r>
              <a:rPr sz="2900" dirty="0">
                <a:latin typeface="Cambria"/>
                <a:cs typeface="Cambria"/>
              </a:rPr>
              <a:t>–</a:t>
            </a:r>
            <a:r>
              <a:rPr sz="2900" spc="-10" dirty="0">
                <a:latin typeface="Cambria"/>
                <a:cs typeface="Cambria"/>
              </a:rPr>
              <a:t> </a:t>
            </a:r>
            <a:r>
              <a:rPr sz="2900" dirty="0">
                <a:latin typeface="Cambria"/>
                <a:cs typeface="Cambria"/>
              </a:rPr>
              <a:t>2.65</a:t>
            </a:r>
            <a:r>
              <a:rPr sz="2900" spc="-40" dirty="0">
                <a:latin typeface="Cambria"/>
                <a:cs typeface="Cambria"/>
              </a:rPr>
              <a:t> </a:t>
            </a:r>
            <a:r>
              <a:rPr sz="2900" dirty="0">
                <a:latin typeface="Cambria"/>
                <a:cs typeface="Cambria"/>
              </a:rPr>
              <a:t>млн.тона</a:t>
            </a:r>
            <a:r>
              <a:rPr sz="2900" spc="-10" dirty="0">
                <a:latin typeface="Cambria"/>
                <a:cs typeface="Cambria"/>
              </a:rPr>
              <a:t> </a:t>
            </a:r>
            <a:r>
              <a:rPr sz="2900" dirty="0">
                <a:latin typeface="Cambria"/>
                <a:cs typeface="Cambria"/>
              </a:rPr>
              <a:t>(6.62)</a:t>
            </a:r>
            <a:endParaRPr sz="2900">
              <a:latin typeface="Cambria"/>
              <a:cs typeface="Cambria"/>
            </a:endParaRPr>
          </a:p>
          <a:p>
            <a:pPr marL="287020" indent="-274320">
              <a:lnSpc>
                <a:spcPts val="3385"/>
              </a:lnSpc>
              <a:buClr>
                <a:srgbClr val="D24717"/>
              </a:buClr>
              <a:buSzPct val="84482"/>
              <a:buFont typeface="Segoe UI Symbol"/>
              <a:buChar char="⚫"/>
              <a:tabLst>
                <a:tab pos="287020" algn="l"/>
              </a:tabLst>
            </a:pPr>
            <a:r>
              <a:rPr sz="2900" spc="-5" dirty="0">
                <a:latin typeface="Cambria"/>
                <a:cs typeface="Cambria"/>
              </a:rPr>
              <a:t>България</a:t>
            </a:r>
            <a:r>
              <a:rPr sz="2900" dirty="0">
                <a:latin typeface="Cambria"/>
                <a:cs typeface="Cambria"/>
              </a:rPr>
              <a:t> –</a:t>
            </a:r>
            <a:r>
              <a:rPr sz="2900" spc="-10" dirty="0">
                <a:latin typeface="Cambria"/>
                <a:cs typeface="Cambria"/>
              </a:rPr>
              <a:t> </a:t>
            </a:r>
            <a:r>
              <a:rPr sz="2900" dirty="0">
                <a:latin typeface="Cambria"/>
                <a:cs typeface="Cambria"/>
              </a:rPr>
              <a:t>1.99</a:t>
            </a:r>
            <a:r>
              <a:rPr sz="2900" spc="-35" dirty="0">
                <a:latin typeface="Cambria"/>
                <a:cs typeface="Cambria"/>
              </a:rPr>
              <a:t> </a:t>
            </a:r>
            <a:r>
              <a:rPr sz="2900" dirty="0">
                <a:latin typeface="Cambria"/>
                <a:cs typeface="Cambria"/>
              </a:rPr>
              <a:t>млн.тона</a:t>
            </a:r>
            <a:r>
              <a:rPr sz="2900" spc="-10" dirty="0">
                <a:latin typeface="Cambria"/>
                <a:cs typeface="Cambria"/>
              </a:rPr>
              <a:t> </a:t>
            </a:r>
            <a:r>
              <a:rPr sz="2900" dirty="0">
                <a:latin typeface="Cambria"/>
                <a:cs typeface="Cambria"/>
              </a:rPr>
              <a:t>(4.97%)</a:t>
            </a:r>
            <a:endParaRPr sz="2900">
              <a:latin typeface="Cambria"/>
              <a:cs typeface="Cambria"/>
            </a:endParaRPr>
          </a:p>
          <a:p>
            <a:pPr marL="287020" indent="-274320">
              <a:lnSpc>
                <a:spcPts val="3385"/>
              </a:lnSpc>
              <a:buClr>
                <a:srgbClr val="D24717"/>
              </a:buClr>
              <a:buSzPct val="84482"/>
              <a:buFont typeface="Segoe UI Symbol"/>
              <a:buChar char="⚫"/>
              <a:tabLst>
                <a:tab pos="287020" algn="l"/>
              </a:tabLst>
            </a:pPr>
            <a:r>
              <a:rPr sz="2900" spc="-5" dirty="0">
                <a:latin typeface="Cambria"/>
                <a:cs typeface="Cambria"/>
              </a:rPr>
              <a:t>Белгия</a:t>
            </a:r>
            <a:r>
              <a:rPr sz="2900" spc="-20" dirty="0">
                <a:latin typeface="Cambria"/>
                <a:cs typeface="Cambria"/>
              </a:rPr>
              <a:t> </a:t>
            </a:r>
            <a:r>
              <a:rPr sz="2900" dirty="0">
                <a:latin typeface="Cambria"/>
                <a:cs typeface="Cambria"/>
              </a:rPr>
              <a:t>–</a:t>
            </a:r>
            <a:r>
              <a:rPr sz="2900" spc="-10" dirty="0">
                <a:latin typeface="Cambria"/>
                <a:cs typeface="Cambria"/>
              </a:rPr>
              <a:t> </a:t>
            </a:r>
            <a:r>
              <a:rPr sz="2900" dirty="0">
                <a:latin typeface="Cambria"/>
                <a:cs typeface="Cambria"/>
              </a:rPr>
              <a:t>1.03</a:t>
            </a:r>
            <a:r>
              <a:rPr sz="2900" spc="-40" dirty="0">
                <a:latin typeface="Cambria"/>
                <a:cs typeface="Cambria"/>
              </a:rPr>
              <a:t> </a:t>
            </a:r>
            <a:r>
              <a:rPr sz="2900" dirty="0">
                <a:latin typeface="Cambria"/>
                <a:cs typeface="Cambria"/>
              </a:rPr>
              <a:t>млн.тона</a:t>
            </a:r>
            <a:r>
              <a:rPr sz="2900" spc="-10" dirty="0">
                <a:latin typeface="Cambria"/>
                <a:cs typeface="Cambria"/>
              </a:rPr>
              <a:t> </a:t>
            </a:r>
            <a:r>
              <a:rPr sz="2900" dirty="0">
                <a:latin typeface="Cambria"/>
                <a:cs typeface="Cambria"/>
              </a:rPr>
              <a:t>(2.57)</a:t>
            </a:r>
            <a:endParaRPr sz="2900">
              <a:latin typeface="Cambria"/>
              <a:cs typeface="Cambria"/>
            </a:endParaRPr>
          </a:p>
          <a:p>
            <a:pPr marL="287020" indent="-274320">
              <a:lnSpc>
                <a:spcPts val="3385"/>
              </a:lnSpc>
              <a:buClr>
                <a:srgbClr val="D24717"/>
              </a:buClr>
              <a:buSzPct val="84482"/>
              <a:buFont typeface="Segoe UI Symbol"/>
              <a:buChar char="⚫"/>
              <a:tabLst>
                <a:tab pos="287020" algn="l"/>
              </a:tabLst>
            </a:pPr>
            <a:r>
              <a:rPr sz="2900" dirty="0">
                <a:latin typeface="Cambria"/>
                <a:cs typeface="Cambria"/>
              </a:rPr>
              <a:t>Естония</a:t>
            </a:r>
            <a:r>
              <a:rPr sz="2900" spc="-25" dirty="0">
                <a:latin typeface="Cambria"/>
                <a:cs typeface="Cambria"/>
              </a:rPr>
              <a:t> </a:t>
            </a:r>
            <a:r>
              <a:rPr sz="2900" dirty="0">
                <a:latin typeface="Cambria"/>
                <a:cs typeface="Cambria"/>
              </a:rPr>
              <a:t>–</a:t>
            </a:r>
            <a:r>
              <a:rPr sz="2900" spc="-15" dirty="0">
                <a:latin typeface="Cambria"/>
                <a:cs typeface="Cambria"/>
              </a:rPr>
              <a:t> </a:t>
            </a:r>
            <a:r>
              <a:rPr sz="2900" dirty="0">
                <a:latin typeface="Cambria"/>
                <a:cs typeface="Cambria"/>
              </a:rPr>
              <a:t>0.51</a:t>
            </a:r>
            <a:r>
              <a:rPr sz="2900" spc="-40" dirty="0">
                <a:latin typeface="Cambria"/>
                <a:cs typeface="Cambria"/>
              </a:rPr>
              <a:t> </a:t>
            </a:r>
            <a:r>
              <a:rPr sz="2900" dirty="0">
                <a:latin typeface="Cambria"/>
                <a:cs typeface="Cambria"/>
              </a:rPr>
              <a:t>млн.тона</a:t>
            </a:r>
            <a:r>
              <a:rPr sz="2900" spc="-30" dirty="0">
                <a:latin typeface="Cambria"/>
                <a:cs typeface="Cambria"/>
              </a:rPr>
              <a:t> </a:t>
            </a:r>
            <a:r>
              <a:rPr sz="2900" dirty="0">
                <a:latin typeface="Cambria"/>
                <a:cs typeface="Cambria"/>
              </a:rPr>
              <a:t>(1.27%)</a:t>
            </a:r>
            <a:endParaRPr sz="2900">
              <a:latin typeface="Cambria"/>
              <a:cs typeface="Cambria"/>
            </a:endParaRPr>
          </a:p>
          <a:p>
            <a:pPr marL="287020" indent="-274320">
              <a:lnSpc>
                <a:spcPts val="3429"/>
              </a:lnSpc>
              <a:buClr>
                <a:srgbClr val="D24717"/>
              </a:buClr>
              <a:buSzPct val="84482"/>
              <a:buFont typeface="Segoe UI Symbol"/>
              <a:buChar char="⚫"/>
              <a:tabLst>
                <a:tab pos="287020" algn="l"/>
              </a:tabLst>
            </a:pPr>
            <a:r>
              <a:rPr sz="2900" dirty="0">
                <a:latin typeface="Cambria"/>
                <a:cs typeface="Cambria"/>
              </a:rPr>
              <a:t>Швеция</a:t>
            </a:r>
            <a:r>
              <a:rPr sz="2900" spc="-45" dirty="0">
                <a:latin typeface="Cambria"/>
                <a:cs typeface="Cambria"/>
              </a:rPr>
              <a:t> </a:t>
            </a:r>
            <a:r>
              <a:rPr sz="2900" dirty="0">
                <a:latin typeface="Cambria"/>
                <a:cs typeface="Cambria"/>
              </a:rPr>
              <a:t>–</a:t>
            </a:r>
            <a:r>
              <a:rPr sz="2900" spc="-10" dirty="0">
                <a:latin typeface="Cambria"/>
                <a:cs typeface="Cambria"/>
              </a:rPr>
              <a:t> </a:t>
            </a:r>
            <a:r>
              <a:rPr sz="2900" dirty="0">
                <a:latin typeface="Cambria"/>
                <a:cs typeface="Cambria"/>
              </a:rPr>
              <a:t>0.49</a:t>
            </a:r>
            <a:r>
              <a:rPr sz="2900" spc="-35" dirty="0">
                <a:latin typeface="Cambria"/>
                <a:cs typeface="Cambria"/>
              </a:rPr>
              <a:t> </a:t>
            </a:r>
            <a:r>
              <a:rPr sz="2900" dirty="0">
                <a:latin typeface="Cambria"/>
                <a:cs typeface="Cambria"/>
              </a:rPr>
              <a:t>млн.тона</a:t>
            </a:r>
            <a:r>
              <a:rPr sz="2900" spc="-15" dirty="0">
                <a:latin typeface="Cambria"/>
                <a:cs typeface="Cambria"/>
              </a:rPr>
              <a:t> </a:t>
            </a:r>
            <a:r>
              <a:rPr sz="2900" dirty="0">
                <a:latin typeface="Cambria"/>
                <a:cs typeface="Cambria"/>
              </a:rPr>
              <a:t>(1.22%)</a:t>
            </a:r>
            <a:endParaRPr sz="29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117347"/>
            <a:ext cx="7772400" cy="864235"/>
          </a:xfrm>
          <a:custGeom>
            <a:avLst/>
            <a:gdLst/>
            <a:ahLst/>
            <a:cxnLst/>
            <a:rect l="l" t="t" r="r" b="b"/>
            <a:pathLst>
              <a:path w="7772400" h="864235">
                <a:moveTo>
                  <a:pt x="7772400" y="0"/>
                </a:moveTo>
                <a:lnTo>
                  <a:pt x="0" y="0"/>
                </a:lnTo>
                <a:lnTo>
                  <a:pt x="0" y="864107"/>
                </a:lnTo>
                <a:lnTo>
                  <a:pt x="7772400" y="864107"/>
                </a:lnTo>
                <a:lnTo>
                  <a:pt x="7772400" y="0"/>
                </a:lnTo>
                <a:close/>
              </a:path>
            </a:pathLst>
          </a:custGeom>
          <a:solidFill>
            <a:srgbClr val="F9D9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74930" marR="5080">
              <a:lnSpc>
                <a:spcPct val="100000"/>
              </a:lnSpc>
              <a:spcBef>
                <a:spcPts val="95"/>
              </a:spcBef>
            </a:pPr>
            <a:r>
              <a:rPr spc="-25" dirty="0"/>
              <a:t>Гарантиране</a:t>
            </a:r>
            <a:r>
              <a:rPr dirty="0"/>
              <a:t> </a:t>
            </a:r>
            <a:r>
              <a:rPr spc="-5" dirty="0"/>
              <a:t>безопасността</a:t>
            </a:r>
            <a:r>
              <a:rPr spc="20" dirty="0"/>
              <a:t> </a:t>
            </a:r>
            <a:r>
              <a:rPr spc="-5" dirty="0"/>
              <a:t>на</a:t>
            </a:r>
            <a:r>
              <a:rPr spc="-20" dirty="0"/>
              <a:t> </a:t>
            </a:r>
            <a:r>
              <a:rPr spc="-15" dirty="0"/>
              <a:t>хранителните</a:t>
            </a:r>
            <a:r>
              <a:rPr spc="15" dirty="0"/>
              <a:t> </a:t>
            </a:r>
            <a:r>
              <a:rPr spc="-5" dirty="0"/>
              <a:t>и </a:t>
            </a:r>
            <a:r>
              <a:rPr spc="-535" dirty="0"/>
              <a:t> </a:t>
            </a:r>
            <a:r>
              <a:rPr spc="-20" dirty="0"/>
              <a:t>нехранителните</a:t>
            </a:r>
            <a:r>
              <a:rPr spc="40" dirty="0"/>
              <a:t> </a:t>
            </a:r>
            <a:r>
              <a:rPr spc="-25" dirty="0"/>
              <a:t>продукти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89356" y="1172972"/>
            <a:ext cx="8599170" cy="5417820"/>
          </a:xfrm>
          <a:prstGeom prst="rect">
            <a:avLst/>
          </a:prstGeom>
        </p:spPr>
        <p:txBody>
          <a:bodyPr vert="horz" wrap="square" lIns="0" tIns="78740" rIns="0" bIns="0" rtlCol="0">
            <a:spAutoFit/>
          </a:bodyPr>
          <a:lstStyle/>
          <a:p>
            <a:pPr marL="287020" marR="5080" indent="-274320" algn="just">
              <a:lnSpc>
                <a:spcPct val="80000"/>
              </a:lnSpc>
              <a:spcBef>
                <a:spcPts val="620"/>
              </a:spcBef>
              <a:buClr>
                <a:srgbClr val="D24717"/>
              </a:buClr>
              <a:buSzPct val="84090"/>
              <a:buFont typeface="Segoe UI Symbol"/>
              <a:buChar char="⚫"/>
              <a:tabLst>
                <a:tab pos="287020" algn="l"/>
              </a:tabLst>
            </a:pPr>
            <a:r>
              <a:rPr sz="2200" spc="-5" dirty="0">
                <a:latin typeface="Cambria"/>
                <a:cs typeface="Cambria"/>
              </a:rPr>
              <a:t>Европейските</a:t>
            </a:r>
            <a:r>
              <a:rPr sz="2200" spc="475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търговски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вериги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налагат</a:t>
            </a:r>
            <a:r>
              <a:rPr sz="2200" spc="475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специфични 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изисквания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към</a:t>
            </a:r>
            <a:r>
              <a:rPr sz="2200" spc="-5" dirty="0">
                <a:latin typeface="Cambria"/>
                <a:cs typeface="Cambria"/>
              </a:rPr>
              <a:t> своите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доставчици,</a:t>
            </a:r>
            <a:r>
              <a:rPr sz="2200" dirty="0">
                <a:latin typeface="Cambria"/>
                <a:cs typeface="Cambria"/>
              </a:rPr>
              <a:t> за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да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гарантират 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безопасността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на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хранителните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и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нехранителните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продукти, </a:t>
            </a:r>
            <a:r>
              <a:rPr sz="2200" spc="-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които</a:t>
            </a:r>
            <a:r>
              <a:rPr sz="2200" spc="-5" dirty="0">
                <a:latin typeface="Cambria"/>
                <a:cs typeface="Cambria"/>
              </a:rPr>
              <a:t> </a:t>
            </a:r>
            <a:r>
              <a:rPr sz="2200" spc="-15" dirty="0">
                <a:latin typeface="Cambria"/>
                <a:cs typeface="Cambria"/>
              </a:rPr>
              <a:t>предлагат.</a:t>
            </a:r>
            <a:r>
              <a:rPr sz="2200" spc="-10" dirty="0">
                <a:latin typeface="Cambria"/>
                <a:cs typeface="Cambria"/>
              </a:rPr>
              <a:t> </a:t>
            </a:r>
            <a:r>
              <a:rPr sz="2200" spc="-100" dirty="0">
                <a:latin typeface="Cambria"/>
                <a:cs typeface="Cambria"/>
              </a:rPr>
              <a:t>Те</a:t>
            </a:r>
            <a:r>
              <a:rPr sz="2200" spc="-9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се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обединяват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около</a:t>
            </a:r>
            <a:r>
              <a:rPr sz="2200" spc="-5" dirty="0">
                <a:latin typeface="Cambria"/>
                <a:cs typeface="Cambria"/>
              </a:rPr>
              <a:t> общ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стандарт </a:t>
            </a:r>
            <a:r>
              <a:rPr sz="2200" spc="-5" dirty="0">
                <a:latin typeface="Cambria"/>
                <a:cs typeface="Cambria"/>
              </a:rPr>
              <a:t> </a:t>
            </a:r>
            <a:r>
              <a:rPr sz="2200" b="1" spc="-10" dirty="0">
                <a:latin typeface="Cambria"/>
                <a:cs typeface="Cambria"/>
              </a:rPr>
              <a:t>International</a:t>
            </a:r>
            <a:r>
              <a:rPr sz="2200" b="1" spc="-5" dirty="0">
                <a:latin typeface="Cambria"/>
                <a:cs typeface="Cambria"/>
              </a:rPr>
              <a:t> </a:t>
            </a:r>
            <a:r>
              <a:rPr sz="2200" b="1" spc="-30" dirty="0">
                <a:latin typeface="Cambria"/>
                <a:cs typeface="Cambria"/>
              </a:rPr>
              <a:t>Food</a:t>
            </a:r>
            <a:r>
              <a:rPr sz="2200" b="1" spc="-25" dirty="0">
                <a:latin typeface="Cambria"/>
                <a:cs typeface="Cambria"/>
              </a:rPr>
              <a:t> </a:t>
            </a:r>
            <a:r>
              <a:rPr sz="2200" b="1" spc="-15" dirty="0">
                <a:latin typeface="Cambria"/>
                <a:cs typeface="Cambria"/>
              </a:rPr>
              <a:t>Standard</a:t>
            </a:r>
            <a:r>
              <a:rPr sz="2200" b="1" spc="-10" dirty="0">
                <a:latin typeface="Cambria"/>
                <a:cs typeface="Cambria"/>
              </a:rPr>
              <a:t> </a:t>
            </a:r>
            <a:r>
              <a:rPr sz="2200" b="1" spc="-5" dirty="0">
                <a:latin typeface="Cambria"/>
                <a:cs typeface="Cambria"/>
              </a:rPr>
              <a:t>(IFS)</a:t>
            </a:r>
            <a:r>
              <a:rPr sz="2200" b="1" dirty="0">
                <a:latin typeface="Cambria"/>
                <a:cs typeface="Cambria"/>
              </a:rPr>
              <a:t> </a:t>
            </a:r>
            <a:r>
              <a:rPr sz="2200" b="1" spc="-5" dirty="0">
                <a:latin typeface="Cambria"/>
                <a:cs typeface="Cambria"/>
              </a:rPr>
              <a:t>Logistic,</a:t>
            </a:r>
            <a:r>
              <a:rPr sz="2200" b="1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който</a:t>
            </a:r>
            <a:r>
              <a:rPr sz="2200" spc="-5" dirty="0">
                <a:latin typeface="Cambria"/>
                <a:cs typeface="Cambria"/>
              </a:rPr>
              <a:t> става 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задължителен за </a:t>
            </a:r>
            <a:r>
              <a:rPr sz="2200" spc="-10" dirty="0">
                <a:latin typeface="Cambria"/>
                <a:cs typeface="Cambria"/>
              </a:rPr>
              <a:t>одитиране </a:t>
            </a:r>
            <a:r>
              <a:rPr sz="2200" spc="-5" dirty="0">
                <a:latin typeface="Cambria"/>
                <a:cs typeface="Cambria"/>
              </a:rPr>
              <a:t>на всички доставчици с предмет </a:t>
            </a:r>
            <a:r>
              <a:rPr sz="2200" spc="5" dirty="0">
                <a:latin typeface="Cambria"/>
                <a:cs typeface="Cambria"/>
              </a:rPr>
              <a:t>на 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дейност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складиране,</a:t>
            </a:r>
            <a:r>
              <a:rPr sz="2200" spc="3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транспортиране</a:t>
            </a:r>
            <a:endParaRPr sz="2200">
              <a:latin typeface="Cambria"/>
              <a:cs typeface="Cambria"/>
            </a:endParaRPr>
          </a:p>
          <a:p>
            <a:pPr marL="287020" marR="5715" indent="-274320" algn="just">
              <a:lnSpc>
                <a:spcPct val="80100"/>
              </a:lnSpc>
              <a:spcBef>
                <a:spcPts val="600"/>
              </a:spcBef>
              <a:buClr>
                <a:srgbClr val="D24717"/>
              </a:buClr>
              <a:buSzPct val="84090"/>
              <a:buFont typeface="Segoe UI Symbol"/>
              <a:buChar char="⚫"/>
              <a:tabLst>
                <a:tab pos="287020" algn="l"/>
              </a:tabLst>
            </a:pPr>
            <a:r>
              <a:rPr sz="2200" spc="-5" dirty="0">
                <a:latin typeface="Cambria"/>
                <a:cs typeface="Cambria"/>
              </a:rPr>
              <a:t>Средната </a:t>
            </a:r>
            <a:r>
              <a:rPr sz="2200" dirty="0">
                <a:latin typeface="Cambria"/>
                <a:cs typeface="Cambria"/>
              </a:rPr>
              <a:t>за </a:t>
            </a:r>
            <a:r>
              <a:rPr sz="2200" spc="-5" dirty="0">
                <a:latin typeface="Cambria"/>
                <a:cs typeface="Cambria"/>
              </a:rPr>
              <a:t>общността цена </a:t>
            </a:r>
            <a:r>
              <a:rPr sz="2200" dirty="0">
                <a:latin typeface="Cambria"/>
                <a:cs typeface="Cambria"/>
              </a:rPr>
              <a:t>за всеки клас месо </a:t>
            </a:r>
            <a:r>
              <a:rPr sz="2200" spc="-5" dirty="0">
                <a:latin typeface="Cambria"/>
                <a:cs typeface="Cambria"/>
              </a:rPr>
              <a:t>се определя по 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скалата: S – </a:t>
            </a:r>
            <a:r>
              <a:rPr sz="2200" dirty="0">
                <a:latin typeface="Cambria"/>
                <a:cs typeface="Cambria"/>
              </a:rPr>
              <a:t>super (супер); </a:t>
            </a:r>
            <a:r>
              <a:rPr sz="2200" spc="-5" dirty="0">
                <a:latin typeface="Cambria"/>
                <a:cs typeface="Cambria"/>
              </a:rPr>
              <a:t>E - </a:t>
            </a:r>
            <a:r>
              <a:rPr sz="2200" spc="-10" dirty="0">
                <a:latin typeface="Cambria"/>
                <a:cs typeface="Cambria"/>
              </a:rPr>
              <a:t>excellent </a:t>
            </a:r>
            <a:r>
              <a:rPr sz="2200" spc="-20" dirty="0">
                <a:latin typeface="Cambria"/>
                <a:cs typeface="Cambria"/>
              </a:rPr>
              <a:t>(отлично); </a:t>
            </a:r>
            <a:r>
              <a:rPr sz="2200" spc="-5" dirty="0">
                <a:latin typeface="Cambria"/>
                <a:cs typeface="Cambria"/>
              </a:rPr>
              <a:t>U – </a:t>
            </a:r>
            <a:r>
              <a:rPr sz="2200" spc="-10" dirty="0">
                <a:latin typeface="Cambria"/>
                <a:cs typeface="Cambria"/>
              </a:rPr>
              <a:t>very good </a:t>
            </a:r>
            <a:r>
              <a:rPr sz="2200" spc="-5" dirty="0">
                <a:latin typeface="Cambria"/>
                <a:cs typeface="Cambria"/>
              </a:rPr>
              <a:t> (много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добро);</a:t>
            </a:r>
            <a:r>
              <a:rPr sz="2200" spc="-5" dirty="0">
                <a:latin typeface="Cambria"/>
                <a:cs typeface="Cambria"/>
              </a:rPr>
              <a:t> R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-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good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(добро); O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-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15" dirty="0">
                <a:latin typeface="Cambria"/>
                <a:cs typeface="Cambria"/>
              </a:rPr>
              <a:t>fair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(средно);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P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-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poor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(слабо).</a:t>
            </a:r>
            <a:endParaRPr sz="2200">
              <a:latin typeface="Cambria"/>
              <a:cs typeface="Cambria"/>
            </a:endParaRPr>
          </a:p>
          <a:p>
            <a:pPr marL="287020" marR="5080" indent="-274320" algn="just">
              <a:lnSpc>
                <a:spcPct val="80000"/>
              </a:lnSpc>
              <a:spcBef>
                <a:spcPts val="600"/>
              </a:spcBef>
              <a:buClr>
                <a:srgbClr val="D24717"/>
              </a:buClr>
              <a:buSzPct val="84090"/>
              <a:buFont typeface="Segoe UI Symbol"/>
              <a:buChar char="⚫"/>
              <a:tabLst>
                <a:tab pos="287020" algn="l"/>
              </a:tabLst>
            </a:pPr>
            <a:r>
              <a:rPr sz="2200" spc="-5" dirty="0">
                <a:latin typeface="Cambria"/>
                <a:cs typeface="Cambria"/>
              </a:rPr>
              <a:t>Доставчиците</a:t>
            </a:r>
            <a:r>
              <a:rPr sz="2200" dirty="0">
                <a:latin typeface="Cambria"/>
                <a:cs typeface="Cambria"/>
              </a:rPr>
              <a:t> на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хранителни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15" dirty="0">
                <a:latin typeface="Cambria"/>
                <a:cs typeface="Cambria"/>
              </a:rPr>
              <a:t>продукти</a:t>
            </a:r>
            <a:r>
              <a:rPr sz="2200" spc="-1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за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15" dirty="0">
                <a:latin typeface="Cambria"/>
                <a:cs typeface="Cambria"/>
              </a:rPr>
              <a:t>английските </a:t>
            </a:r>
            <a:r>
              <a:rPr sz="2200" spc="-1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търговски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вериги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трябва</a:t>
            </a:r>
            <a:r>
              <a:rPr sz="2200" dirty="0">
                <a:latin typeface="Cambria"/>
                <a:cs typeface="Cambria"/>
              </a:rPr>
              <a:t> да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отговарят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на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стандарта</a:t>
            </a:r>
            <a:r>
              <a:rPr sz="2200" spc="459" dirty="0">
                <a:latin typeface="Cambria"/>
                <a:cs typeface="Cambria"/>
              </a:rPr>
              <a:t> </a:t>
            </a:r>
            <a:r>
              <a:rPr sz="2200" b="1" spc="-5" dirty="0">
                <a:latin typeface="Cambria"/>
                <a:cs typeface="Cambria"/>
              </a:rPr>
              <a:t>British </a:t>
            </a:r>
            <a:r>
              <a:rPr sz="2200" b="1" dirty="0">
                <a:latin typeface="Cambria"/>
                <a:cs typeface="Cambria"/>
              </a:rPr>
              <a:t> </a:t>
            </a:r>
            <a:r>
              <a:rPr sz="2200" b="1" spc="-20" dirty="0">
                <a:latin typeface="Cambria"/>
                <a:cs typeface="Cambria"/>
              </a:rPr>
              <a:t>Regal</a:t>
            </a:r>
            <a:r>
              <a:rPr sz="2200" b="1" dirty="0">
                <a:latin typeface="Cambria"/>
                <a:cs typeface="Cambria"/>
              </a:rPr>
              <a:t> </a:t>
            </a:r>
            <a:r>
              <a:rPr sz="2200" b="1" spc="-10" dirty="0">
                <a:latin typeface="Cambria"/>
                <a:cs typeface="Cambria"/>
              </a:rPr>
              <a:t>Consortium</a:t>
            </a:r>
            <a:r>
              <a:rPr sz="2200" b="1" spc="20" dirty="0">
                <a:latin typeface="Cambria"/>
                <a:cs typeface="Cambria"/>
              </a:rPr>
              <a:t> </a:t>
            </a:r>
            <a:r>
              <a:rPr sz="2200" b="1" spc="-15" dirty="0">
                <a:latin typeface="Cambria"/>
                <a:cs typeface="Cambria"/>
              </a:rPr>
              <a:t>(BRC).</a:t>
            </a:r>
            <a:endParaRPr sz="2200">
              <a:latin typeface="Cambria"/>
              <a:cs typeface="Cambria"/>
            </a:endParaRPr>
          </a:p>
          <a:p>
            <a:pPr marL="287020" marR="6985" indent="-274320" algn="just">
              <a:lnSpc>
                <a:spcPct val="80000"/>
              </a:lnSpc>
              <a:spcBef>
                <a:spcPts val="600"/>
              </a:spcBef>
              <a:buClr>
                <a:srgbClr val="D24717"/>
              </a:buClr>
              <a:buSzPct val="84090"/>
              <a:buFont typeface="Segoe UI Symbol"/>
              <a:buChar char="⚫"/>
              <a:tabLst>
                <a:tab pos="287020" algn="l"/>
              </a:tabLst>
            </a:pPr>
            <a:r>
              <a:rPr sz="2200" spc="-50" dirty="0">
                <a:latin typeface="Cambria"/>
                <a:cs typeface="Cambria"/>
              </a:rPr>
              <a:t>Тези </a:t>
            </a:r>
            <a:r>
              <a:rPr sz="2200" spc="-5" dirty="0">
                <a:latin typeface="Cambria"/>
                <a:cs typeface="Cambria"/>
              </a:rPr>
              <a:t>стандарти </a:t>
            </a:r>
            <a:r>
              <a:rPr sz="2200" dirty="0">
                <a:latin typeface="Cambria"/>
                <a:cs typeface="Cambria"/>
              </a:rPr>
              <a:t>надграждат принципите </a:t>
            </a:r>
            <a:r>
              <a:rPr sz="2200" spc="-5" dirty="0">
                <a:latin typeface="Cambria"/>
                <a:cs typeface="Cambria"/>
              </a:rPr>
              <a:t>на </a:t>
            </a:r>
            <a:r>
              <a:rPr sz="2200" spc="-10" dirty="0">
                <a:latin typeface="Cambria"/>
                <a:cs typeface="Cambria"/>
              </a:rPr>
              <a:t>Hazard Analysis and </a:t>
            </a:r>
            <a:r>
              <a:rPr sz="2200" spc="-5" dirty="0">
                <a:latin typeface="Cambria"/>
                <a:cs typeface="Cambria"/>
              </a:rPr>
              <a:t> Critical </a:t>
            </a:r>
            <a:r>
              <a:rPr sz="2200" spc="-10" dirty="0">
                <a:latin typeface="Cambria"/>
                <a:cs typeface="Cambria"/>
              </a:rPr>
              <a:t>Control Points (HACCP) </a:t>
            </a:r>
            <a:r>
              <a:rPr sz="2200" spc="-5" dirty="0">
                <a:latin typeface="Cambria"/>
                <a:cs typeface="Cambria"/>
              </a:rPr>
              <a:t>- анализ и контрол на </a:t>
            </a:r>
            <a:r>
              <a:rPr sz="2200" dirty="0">
                <a:latin typeface="Cambria"/>
                <a:cs typeface="Cambria"/>
              </a:rPr>
              <a:t>критичните 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точки,</a:t>
            </a:r>
            <a:r>
              <a:rPr sz="2200" spc="-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което</a:t>
            </a:r>
            <a:r>
              <a:rPr sz="2200" spc="-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означава,</a:t>
            </a:r>
            <a:r>
              <a:rPr sz="2200" spc="-5" dirty="0">
                <a:latin typeface="Cambria"/>
                <a:cs typeface="Cambria"/>
              </a:rPr>
              <a:t> че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5" dirty="0">
                <a:latin typeface="Cambria"/>
                <a:cs typeface="Cambria"/>
              </a:rPr>
              <a:t>за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да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получат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IFS</a:t>
            </a:r>
            <a:r>
              <a:rPr sz="2200" spc="-5" dirty="0">
                <a:latin typeface="Cambria"/>
                <a:cs typeface="Cambria"/>
              </a:rPr>
              <a:t> или</a:t>
            </a:r>
            <a:r>
              <a:rPr sz="2200" spc="47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BRС </a:t>
            </a:r>
            <a:r>
              <a:rPr sz="2200" spc="-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доставчиците </a:t>
            </a:r>
            <a:r>
              <a:rPr sz="2200" spc="-5" dirty="0">
                <a:latin typeface="Cambria"/>
                <a:cs typeface="Cambria"/>
              </a:rPr>
              <a:t>задължително трябва </a:t>
            </a:r>
            <a:r>
              <a:rPr sz="2200" dirty="0">
                <a:latin typeface="Cambria"/>
                <a:cs typeface="Cambria"/>
              </a:rPr>
              <a:t>да </a:t>
            </a:r>
            <a:r>
              <a:rPr sz="2200" spc="-5" dirty="0">
                <a:latin typeface="Cambria"/>
                <a:cs typeface="Cambria"/>
              </a:rPr>
              <a:t>имат </a:t>
            </a:r>
            <a:r>
              <a:rPr sz="2200" spc="-10" dirty="0">
                <a:latin typeface="Cambria"/>
                <a:cs typeface="Cambria"/>
              </a:rPr>
              <a:t>работеща </a:t>
            </a:r>
            <a:r>
              <a:rPr sz="2200" dirty="0">
                <a:latin typeface="Cambria"/>
                <a:cs typeface="Cambria"/>
              </a:rPr>
              <a:t>система 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по </a:t>
            </a:r>
            <a:r>
              <a:rPr sz="2200" spc="-60" dirty="0">
                <a:latin typeface="Cambria"/>
                <a:cs typeface="Cambria"/>
              </a:rPr>
              <a:t>HACCP, </a:t>
            </a:r>
            <a:r>
              <a:rPr sz="2200" spc="-5" dirty="0">
                <a:latin typeface="Cambria"/>
                <a:cs typeface="Cambria"/>
              </a:rPr>
              <a:t>а </a:t>
            </a:r>
            <a:r>
              <a:rPr sz="2200" dirty="0">
                <a:latin typeface="Cambria"/>
                <a:cs typeface="Cambria"/>
              </a:rPr>
              <a:t>за </a:t>
            </a:r>
            <a:r>
              <a:rPr sz="2200" spc="-20" dirty="0">
                <a:latin typeface="Cambria"/>
                <a:cs typeface="Cambria"/>
              </a:rPr>
              <a:t>BRC </a:t>
            </a:r>
            <a:r>
              <a:rPr sz="2200" spc="-5" dirty="0">
                <a:latin typeface="Cambria"/>
                <a:cs typeface="Cambria"/>
              </a:rPr>
              <a:t>се </a:t>
            </a:r>
            <a:r>
              <a:rPr sz="2200" dirty="0">
                <a:latin typeface="Cambria"/>
                <a:cs typeface="Cambria"/>
              </a:rPr>
              <a:t>изисква </a:t>
            </a:r>
            <a:r>
              <a:rPr sz="2200" spc="-5" dirty="0">
                <a:latin typeface="Cambria"/>
                <a:cs typeface="Cambria"/>
              </a:rPr>
              <a:t>и наличието </a:t>
            </a:r>
            <a:r>
              <a:rPr sz="2200" dirty="0">
                <a:latin typeface="Cambria"/>
                <a:cs typeface="Cambria"/>
              </a:rPr>
              <a:t>на </a:t>
            </a:r>
            <a:r>
              <a:rPr sz="2200" spc="-5" dirty="0">
                <a:latin typeface="Cambria"/>
                <a:cs typeface="Cambria"/>
              </a:rPr>
              <a:t>сертификация по 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ISO</a:t>
            </a:r>
            <a:r>
              <a:rPr sz="2200" spc="-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9001.</a:t>
            </a:r>
            <a:endParaRPr sz="22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117347"/>
            <a:ext cx="7772400" cy="864235"/>
          </a:xfrm>
          <a:custGeom>
            <a:avLst/>
            <a:gdLst/>
            <a:ahLst/>
            <a:cxnLst/>
            <a:rect l="l" t="t" r="r" b="b"/>
            <a:pathLst>
              <a:path w="7772400" h="864235">
                <a:moveTo>
                  <a:pt x="7772400" y="0"/>
                </a:moveTo>
                <a:lnTo>
                  <a:pt x="0" y="0"/>
                </a:lnTo>
                <a:lnTo>
                  <a:pt x="0" y="864107"/>
                </a:lnTo>
                <a:lnTo>
                  <a:pt x="7772400" y="864107"/>
                </a:lnTo>
                <a:lnTo>
                  <a:pt x="7772400" y="0"/>
                </a:lnTo>
                <a:close/>
              </a:path>
            </a:pathLst>
          </a:custGeom>
          <a:solidFill>
            <a:srgbClr val="F9D9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93444" y="107061"/>
            <a:ext cx="7219950" cy="787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500" b="1" spc="-25" dirty="0">
                <a:latin typeface="Cambria"/>
                <a:cs typeface="Cambria"/>
              </a:rPr>
              <a:t>Гарантиране</a:t>
            </a:r>
            <a:r>
              <a:rPr sz="2500" b="1" dirty="0">
                <a:latin typeface="Cambria"/>
                <a:cs typeface="Cambria"/>
              </a:rPr>
              <a:t> </a:t>
            </a:r>
            <a:r>
              <a:rPr sz="2500" b="1" spc="-5" dirty="0">
                <a:latin typeface="Cambria"/>
                <a:cs typeface="Cambria"/>
              </a:rPr>
              <a:t>безопасността</a:t>
            </a:r>
            <a:r>
              <a:rPr sz="2500" b="1" spc="20" dirty="0">
                <a:latin typeface="Cambria"/>
                <a:cs typeface="Cambria"/>
              </a:rPr>
              <a:t> </a:t>
            </a:r>
            <a:r>
              <a:rPr sz="2500" b="1" spc="-5" dirty="0">
                <a:latin typeface="Cambria"/>
                <a:cs typeface="Cambria"/>
              </a:rPr>
              <a:t>на</a:t>
            </a:r>
            <a:r>
              <a:rPr sz="2500" b="1" spc="-20" dirty="0">
                <a:latin typeface="Cambria"/>
                <a:cs typeface="Cambria"/>
              </a:rPr>
              <a:t> </a:t>
            </a:r>
            <a:r>
              <a:rPr sz="2500" b="1" spc="-15" dirty="0">
                <a:latin typeface="Cambria"/>
                <a:cs typeface="Cambria"/>
              </a:rPr>
              <a:t>хранителните</a:t>
            </a:r>
            <a:r>
              <a:rPr sz="2500" b="1" spc="15" dirty="0">
                <a:latin typeface="Cambria"/>
                <a:cs typeface="Cambria"/>
              </a:rPr>
              <a:t> </a:t>
            </a:r>
            <a:r>
              <a:rPr sz="2500" b="1" spc="-5" dirty="0">
                <a:latin typeface="Cambria"/>
                <a:cs typeface="Cambria"/>
              </a:rPr>
              <a:t>и </a:t>
            </a:r>
            <a:r>
              <a:rPr sz="2500" b="1" spc="-535" dirty="0">
                <a:latin typeface="Cambria"/>
                <a:cs typeface="Cambria"/>
              </a:rPr>
              <a:t> </a:t>
            </a:r>
            <a:r>
              <a:rPr sz="2500" b="1" spc="-20" dirty="0">
                <a:latin typeface="Cambria"/>
                <a:cs typeface="Cambria"/>
              </a:rPr>
              <a:t>нехранителните</a:t>
            </a:r>
            <a:r>
              <a:rPr sz="2500" b="1" spc="40" dirty="0">
                <a:latin typeface="Cambria"/>
                <a:cs typeface="Cambria"/>
              </a:rPr>
              <a:t> </a:t>
            </a:r>
            <a:r>
              <a:rPr sz="2500" b="1" spc="-25" dirty="0">
                <a:latin typeface="Cambria"/>
                <a:cs typeface="Cambria"/>
              </a:rPr>
              <a:t>продукти</a:t>
            </a:r>
            <a:endParaRPr sz="2500">
              <a:latin typeface="Cambria"/>
              <a:cs typeface="Cambria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9356" y="1171447"/>
            <a:ext cx="8599170" cy="422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774189" algn="l"/>
                <a:tab pos="4373245" algn="l"/>
                <a:tab pos="4914265" algn="l"/>
                <a:tab pos="7014845" algn="l"/>
              </a:tabLst>
            </a:pPr>
            <a:r>
              <a:rPr sz="2600" b="0" spc="-30" dirty="0">
                <a:latin typeface="Cambria"/>
                <a:cs typeface="Cambria"/>
              </a:rPr>
              <a:t>Големите	</a:t>
            </a:r>
            <a:r>
              <a:rPr sz="2600" b="0" spc="-10" dirty="0">
                <a:latin typeface="Cambria"/>
                <a:cs typeface="Cambria"/>
              </a:rPr>
              <a:t>международни	</a:t>
            </a:r>
            <a:r>
              <a:rPr sz="2600" b="0" dirty="0">
                <a:latin typeface="Cambria"/>
                <a:cs typeface="Cambria"/>
              </a:rPr>
              <a:t>и	европейски	</a:t>
            </a:r>
            <a:r>
              <a:rPr sz="2600" b="0" spc="-5" dirty="0">
                <a:latin typeface="Cambria"/>
                <a:cs typeface="Cambria"/>
              </a:rPr>
              <a:t>търговски</a:t>
            </a:r>
            <a:endParaRPr sz="2600">
              <a:latin typeface="Cambria"/>
              <a:cs typeface="Cambri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89356" y="1488439"/>
            <a:ext cx="8600440" cy="4608195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marL="12700" marR="5080" algn="just">
              <a:lnSpc>
                <a:spcPct val="80000"/>
              </a:lnSpc>
              <a:spcBef>
                <a:spcPts val="725"/>
              </a:spcBef>
            </a:pPr>
            <a:r>
              <a:rPr sz="2600" dirty="0">
                <a:latin typeface="Cambria"/>
                <a:cs typeface="Cambria"/>
              </a:rPr>
              <a:t>вериги имат </a:t>
            </a:r>
            <a:r>
              <a:rPr sz="2600" spc="-10" dirty="0">
                <a:latin typeface="Cambria"/>
                <a:cs typeface="Cambria"/>
              </a:rPr>
              <a:t>сертификация </a:t>
            </a:r>
            <a:r>
              <a:rPr sz="2600" dirty="0">
                <a:latin typeface="Cambria"/>
                <a:cs typeface="Cambria"/>
              </a:rPr>
              <a:t>на общата база на </a:t>
            </a:r>
            <a:r>
              <a:rPr sz="2600" spc="-5" dirty="0">
                <a:latin typeface="Cambria"/>
                <a:cs typeface="Cambria"/>
              </a:rPr>
              <a:t>ISO 9000 </a:t>
            </a:r>
            <a:r>
              <a:rPr sz="2600" dirty="0">
                <a:latin typeface="Cambria"/>
                <a:cs typeface="Cambria"/>
              </a:rPr>
              <a:t> и/или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профилирана</a:t>
            </a:r>
            <a:r>
              <a:rPr sz="2600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система</a:t>
            </a:r>
            <a:r>
              <a:rPr sz="2600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за</a:t>
            </a:r>
            <a:r>
              <a:rPr sz="2600" dirty="0">
                <a:latin typeface="Cambria"/>
                <a:cs typeface="Cambria"/>
              </a:rPr>
              <a:t> управление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на 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безопасността</a:t>
            </a:r>
            <a:r>
              <a:rPr sz="2600" dirty="0">
                <a:latin typeface="Cambria"/>
                <a:cs typeface="Cambria"/>
              </a:rPr>
              <a:t> и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spc="-15" dirty="0">
                <a:latin typeface="Cambria"/>
                <a:cs typeface="Cambria"/>
              </a:rPr>
              <a:t>качеството</a:t>
            </a:r>
            <a:r>
              <a:rPr sz="2600" spc="54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на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храните</a:t>
            </a:r>
            <a:r>
              <a:rPr sz="2600" dirty="0">
                <a:latin typeface="Cambria"/>
                <a:cs typeface="Cambria"/>
              </a:rPr>
              <a:t> </a:t>
            </a:r>
            <a:r>
              <a:rPr sz="2600" spc="-10" dirty="0">
                <a:latin typeface="Cambria"/>
                <a:cs typeface="Cambria"/>
              </a:rPr>
              <a:t>по</a:t>
            </a:r>
            <a:r>
              <a:rPr sz="2600" spc="-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цялата 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хранителна</a:t>
            </a:r>
            <a:r>
              <a:rPr sz="2600" spc="-2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верига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ISO</a:t>
            </a:r>
            <a:r>
              <a:rPr sz="2600" spc="-20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22000, която</a:t>
            </a:r>
            <a:r>
              <a:rPr sz="2600" spc="-3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им</a:t>
            </a:r>
            <a:r>
              <a:rPr sz="2600" spc="-5" dirty="0">
                <a:latin typeface="Cambria"/>
                <a:cs typeface="Cambria"/>
              </a:rPr>
              <a:t> позволява</a:t>
            </a:r>
            <a:r>
              <a:rPr sz="2600" spc="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да:</a:t>
            </a:r>
            <a:endParaRPr sz="2600">
              <a:latin typeface="Cambria"/>
              <a:cs typeface="Cambria"/>
            </a:endParaRPr>
          </a:p>
          <a:p>
            <a:pPr marL="287020" marR="5715" indent="-274320">
              <a:lnSpc>
                <a:spcPct val="80000"/>
              </a:lnSpc>
              <a:spcBef>
                <a:spcPts val="600"/>
              </a:spcBef>
              <a:buClr>
                <a:srgbClr val="D24717"/>
              </a:buClr>
              <a:buSzPct val="84615"/>
              <a:buFont typeface="Segoe UI Symbol"/>
              <a:buChar char="⚫"/>
              <a:tabLst>
                <a:tab pos="287020" algn="l"/>
                <a:tab pos="2493645" algn="l"/>
                <a:tab pos="3220720" algn="l"/>
                <a:tab pos="5922010" algn="l"/>
                <a:tab pos="8223884" algn="l"/>
              </a:tabLst>
            </a:pPr>
            <a:r>
              <a:rPr sz="2600" dirty="0">
                <a:latin typeface="Cambria"/>
                <a:cs typeface="Cambria"/>
              </a:rPr>
              <a:t>п</a:t>
            </a:r>
            <a:r>
              <a:rPr sz="2600" spc="-65" dirty="0">
                <a:latin typeface="Cambria"/>
                <a:cs typeface="Cambria"/>
              </a:rPr>
              <a:t>о</a:t>
            </a:r>
            <a:r>
              <a:rPr sz="2600" spc="-5" dirty="0">
                <a:latin typeface="Cambria"/>
                <a:cs typeface="Cambria"/>
              </a:rPr>
              <a:t>д</a:t>
            </a:r>
            <a:r>
              <a:rPr sz="2600" spc="-15" dirty="0">
                <a:latin typeface="Cambria"/>
                <a:cs typeface="Cambria"/>
              </a:rPr>
              <a:t>д</a:t>
            </a:r>
            <a:r>
              <a:rPr sz="2600" spc="-5" dirty="0">
                <a:latin typeface="Cambria"/>
                <a:cs typeface="Cambria"/>
              </a:rPr>
              <a:t>ъ</a:t>
            </a:r>
            <a:r>
              <a:rPr sz="2600" spc="-35" dirty="0">
                <a:latin typeface="Cambria"/>
                <a:cs typeface="Cambria"/>
              </a:rPr>
              <a:t>р</a:t>
            </a:r>
            <a:r>
              <a:rPr sz="2600" dirty="0">
                <a:latin typeface="Cambria"/>
                <a:cs typeface="Cambria"/>
              </a:rPr>
              <a:t>жат	и	м</a:t>
            </a:r>
            <a:r>
              <a:rPr sz="2600" spc="-65" dirty="0">
                <a:latin typeface="Cambria"/>
                <a:cs typeface="Cambria"/>
              </a:rPr>
              <a:t>о</a:t>
            </a:r>
            <a:r>
              <a:rPr sz="2600" spc="-15" dirty="0">
                <a:latin typeface="Cambria"/>
                <a:cs typeface="Cambria"/>
              </a:rPr>
              <a:t>д</a:t>
            </a:r>
            <a:r>
              <a:rPr sz="2600" dirty="0">
                <a:latin typeface="Cambria"/>
                <a:cs typeface="Cambria"/>
              </a:rPr>
              <a:t>ерни</a:t>
            </a:r>
            <a:r>
              <a:rPr sz="2600" spc="-25" dirty="0">
                <a:latin typeface="Cambria"/>
                <a:cs typeface="Cambria"/>
              </a:rPr>
              <a:t>з</a:t>
            </a:r>
            <a:r>
              <a:rPr sz="2600" dirty="0">
                <a:latin typeface="Cambria"/>
                <a:cs typeface="Cambria"/>
              </a:rPr>
              <a:t>ират	управ</a:t>
            </a:r>
            <a:r>
              <a:rPr sz="2600" spc="-10" dirty="0">
                <a:latin typeface="Cambria"/>
                <a:cs typeface="Cambria"/>
              </a:rPr>
              <a:t>л</a:t>
            </a:r>
            <a:r>
              <a:rPr sz="2600" dirty="0">
                <a:latin typeface="Cambria"/>
                <a:cs typeface="Cambria"/>
              </a:rPr>
              <a:t>ен</a:t>
            </a:r>
            <a:r>
              <a:rPr sz="2600" spc="-10" dirty="0">
                <a:latin typeface="Cambria"/>
                <a:cs typeface="Cambria"/>
              </a:rPr>
              <a:t>и</a:t>
            </a:r>
            <a:r>
              <a:rPr sz="2600" dirty="0">
                <a:latin typeface="Cambria"/>
                <a:cs typeface="Cambria"/>
              </a:rPr>
              <a:t>е	</a:t>
            </a:r>
            <a:r>
              <a:rPr sz="2600" spc="-5" dirty="0">
                <a:latin typeface="Cambria"/>
                <a:cs typeface="Cambria"/>
              </a:rPr>
              <a:t>по  </a:t>
            </a:r>
            <a:r>
              <a:rPr sz="2600" dirty="0">
                <a:latin typeface="Cambria"/>
                <a:cs typeface="Cambria"/>
              </a:rPr>
              <a:t>безопасността</a:t>
            </a:r>
            <a:r>
              <a:rPr sz="2600" spc="-3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на</a:t>
            </a:r>
            <a:r>
              <a:rPr sz="2600" spc="-1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храните;</a:t>
            </a:r>
            <a:endParaRPr sz="2600">
              <a:latin typeface="Cambria"/>
              <a:cs typeface="Cambria"/>
            </a:endParaRPr>
          </a:p>
          <a:p>
            <a:pPr marL="287020" marR="5715" indent="-274320">
              <a:lnSpc>
                <a:spcPts val="2500"/>
              </a:lnSpc>
              <a:spcBef>
                <a:spcPts val="575"/>
              </a:spcBef>
              <a:buClr>
                <a:srgbClr val="D24717"/>
              </a:buClr>
              <a:buSzPct val="84615"/>
              <a:buFont typeface="Segoe UI Symbol"/>
              <a:buChar char="⚫"/>
              <a:tabLst>
                <a:tab pos="287020" algn="l"/>
                <a:tab pos="2086610" algn="l"/>
                <a:tab pos="3667760" algn="l"/>
                <a:tab pos="4178300" algn="l"/>
                <a:tab pos="5588000" algn="l"/>
                <a:tab pos="5888355" algn="l"/>
                <a:tab pos="7188834" algn="l"/>
              </a:tabLst>
            </a:pPr>
            <a:r>
              <a:rPr sz="2600" dirty="0">
                <a:latin typeface="Cambria"/>
                <a:cs typeface="Cambria"/>
              </a:rPr>
              <a:t>съ</a:t>
            </a:r>
            <a:r>
              <a:rPr sz="2600" spc="-135" dirty="0">
                <a:latin typeface="Cambria"/>
                <a:cs typeface="Cambria"/>
              </a:rPr>
              <a:t>г</a:t>
            </a:r>
            <a:r>
              <a:rPr sz="2600" spc="-5" dirty="0">
                <a:latin typeface="Cambria"/>
                <a:cs typeface="Cambria"/>
              </a:rPr>
              <a:t>лас</a:t>
            </a:r>
            <a:r>
              <a:rPr sz="2600" spc="-10" dirty="0">
                <a:latin typeface="Cambria"/>
                <a:cs typeface="Cambria"/>
              </a:rPr>
              <a:t>у</a:t>
            </a:r>
            <a:r>
              <a:rPr sz="2600" dirty="0">
                <a:latin typeface="Cambria"/>
                <a:cs typeface="Cambria"/>
              </a:rPr>
              <a:t>ват	</a:t>
            </a:r>
            <a:r>
              <a:rPr sz="2600" spc="-15" dirty="0">
                <a:latin typeface="Cambria"/>
                <a:cs typeface="Cambria"/>
              </a:rPr>
              <a:t>м</a:t>
            </a:r>
            <a:r>
              <a:rPr sz="2600" dirty="0">
                <a:latin typeface="Cambria"/>
                <a:cs typeface="Cambria"/>
              </a:rPr>
              <a:t>е</a:t>
            </a:r>
            <a:r>
              <a:rPr sz="2600" spc="-15" dirty="0">
                <a:latin typeface="Cambria"/>
                <a:cs typeface="Cambria"/>
              </a:rPr>
              <a:t>т</a:t>
            </a:r>
            <a:r>
              <a:rPr sz="2600" spc="-65" dirty="0">
                <a:latin typeface="Cambria"/>
                <a:cs typeface="Cambria"/>
              </a:rPr>
              <a:t>о</a:t>
            </a:r>
            <a:r>
              <a:rPr sz="2600" spc="-5" dirty="0">
                <a:latin typeface="Cambria"/>
                <a:cs typeface="Cambria"/>
              </a:rPr>
              <a:t>д</a:t>
            </a:r>
            <a:r>
              <a:rPr sz="2600" spc="-20" dirty="0">
                <a:latin typeface="Cambria"/>
                <a:cs typeface="Cambria"/>
              </a:rPr>
              <a:t>и</a:t>
            </a:r>
            <a:r>
              <a:rPr sz="2600" spc="-5" dirty="0">
                <a:latin typeface="Cambria"/>
                <a:cs typeface="Cambria"/>
              </a:rPr>
              <a:t>т</a:t>
            </a:r>
            <a:r>
              <a:rPr sz="2600" dirty="0">
                <a:latin typeface="Cambria"/>
                <a:cs typeface="Cambria"/>
              </a:rPr>
              <a:t>е	на	</a:t>
            </a:r>
            <a:r>
              <a:rPr sz="2600" spc="-30" dirty="0">
                <a:latin typeface="Cambria"/>
                <a:cs typeface="Cambria"/>
              </a:rPr>
              <a:t>к</a:t>
            </a:r>
            <a:r>
              <a:rPr sz="2600" spc="-15" dirty="0">
                <a:latin typeface="Cambria"/>
                <a:cs typeface="Cambria"/>
              </a:rPr>
              <a:t>о</a:t>
            </a:r>
            <a:r>
              <a:rPr sz="2600" spc="-10" dirty="0">
                <a:latin typeface="Cambria"/>
                <a:cs typeface="Cambria"/>
              </a:rPr>
              <a:t>н</a:t>
            </a:r>
            <a:r>
              <a:rPr sz="2600" spc="-5" dirty="0">
                <a:latin typeface="Cambria"/>
                <a:cs typeface="Cambria"/>
              </a:rPr>
              <a:t>тро</a:t>
            </a:r>
            <a:r>
              <a:rPr sz="2600" dirty="0">
                <a:latin typeface="Cambria"/>
                <a:cs typeface="Cambria"/>
              </a:rPr>
              <a:t>л	с	о</a:t>
            </a:r>
            <a:r>
              <a:rPr sz="2600" spc="-10" dirty="0">
                <a:latin typeface="Cambria"/>
                <a:cs typeface="Cambria"/>
              </a:rPr>
              <a:t>б</a:t>
            </a:r>
            <a:r>
              <a:rPr sz="2600" dirty="0">
                <a:latin typeface="Cambria"/>
                <a:cs typeface="Cambria"/>
              </a:rPr>
              <a:t>щите	за</a:t>
            </a:r>
            <a:r>
              <a:rPr sz="2600" spc="-45" dirty="0">
                <a:latin typeface="Cambria"/>
                <a:cs typeface="Cambria"/>
              </a:rPr>
              <a:t>к</a:t>
            </a:r>
            <a:r>
              <a:rPr sz="2600" dirty="0">
                <a:latin typeface="Cambria"/>
                <a:cs typeface="Cambria"/>
              </a:rPr>
              <a:t>о</a:t>
            </a:r>
            <a:r>
              <a:rPr sz="2600" spc="-15" dirty="0">
                <a:latin typeface="Cambria"/>
                <a:cs typeface="Cambria"/>
              </a:rPr>
              <a:t>н</a:t>
            </a:r>
            <a:r>
              <a:rPr sz="2600" dirty="0">
                <a:latin typeface="Cambria"/>
                <a:cs typeface="Cambria"/>
              </a:rPr>
              <a:t>о</a:t>
            </a:r>
            <a:r>
              <a:rPr sz="2600" spc="-10" dirty="0">
                <a:latin typeface="Cambria"/>
                <a:cs typeface="Cambria"/>
              </a:rPr>
              <a:t>в</a:t>
            </a:r>
            <a:r>
              <a:rPr sz="2600" dirty="0">
                <a:latin typeface="Cambria"/>
                <a:cs typeface="Cambria"/>
              </a:rPr>
              <a:t>и  </a:t>
            </a:r>
            <a:r>
              <a:rPr sz="2600" spc="-5" dirty="0">
                <a:latin typeface="Cambria"/>
                <a:cs typeface="Cambria"/>
              </a:rPr>
              <a:t>изисквания</a:t>
            </a:r>
            <a:r>
              <a:rPr sz="2600" spc="-10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за</a:t>
            </a:r>
            <a:r>
              <a:rPr sz="2600" dirty="0">
                <a:latin typeface="Cambria"/>
                <a:cs typeface="Cambria"/>
              </a:rPr>
              <a:t> страната;</a:t>
            </a:r>
            <a:endParaRPr sz="2600">
              <a:latin typeface="Cambria"/>
              <a:cs typeface="Cambria"/>
            </a:endParaRPr>
          </a:p>
          <a:p>
            <a:pPr marL="287020" marR="5715" indent="-274320">
              <a:lnSpc>
                <a:spcPct val="80000"/>
              </a:lnSpc>
              <a:spcBef>
                <a:spcPts val="620"/>
              </a:spcBef>
              <a:buClr>
                <a:srgbClr val="D24717"/>
              </a:buClr>
              <a:buSzPct val="84615"/>
              <a:buFont typeface="Segoe UI Symbol"/>
              <a:buChar char="⚫"/>
              <a:tabLst>
                <a:tab pos="287020" algn="l"/>
                <a:tab pos="1888489" algn="l"/>
                <a:tab pos="4646295" algn="l"/>
                <a:tab pos="6562090" algn="l"/>
                <a:tab pos="7025640" algn="l"/>
                <a:tab pos="8391525" algn="l"/>
              </a:tabLst>
            </a:pPr>
            <a:r>
              <a:rPr sz="2600" spc="-5" dirty="0">
                <a:latin typeface="Cambria"/>
                <a:cs typeface="Cambria"/>
              </a:rPr>
              <a:t>фи</a:t>
            </a:r>
            <a:r>
              <a:rPr sz="2600" spc="-25" dirty="0">
                <a:latin typeface="Cambria"/>
                <a:cs typeface="Cambria"/>
              </a:rPr>
              <a:t>к</a:t>
            </a:r>
            <a:r>
              <a:rPr sz="2600" dirty="0">
                <a:latin typeface="Cambria"/>
                <a:cs typeface="Cambria"/>
              </a:rPr>
              <a:t>сират	п</a:t>
            </a:r>
            <a:r>
              <a:rPr sz="2600" spc="-40" dirty="0">
                <a:latin typeface="Cambria"/>
                <a:cs typeface="Cambria"/>
              </a:rPr>
              <a:t>о</a:t>
            </a:r>
            <a:r>
              <a:rPr sz="2600" spc="-15" dirty="0">
                <a:latin typeface="Cambria"/>
                <a:cs typeface="Cambria"/>
              </a:rPr>
              <a:t>т</a:t>
            </a:r>
            <a:r>
              <a:rPr sz="2600" spc="-5" dirty="0">
                <a:latin typeface="Cambria"/>
                <a:cs typeface="Cambria"/>
              </a:rPr>
              <a:t>ребите</a:t>
            </a:r>
            <a:r>
              <a:rPr sz="2600" spc="-15" dirty="0">
                <a:latin typeface="Cambria"/>
                <a:cs typeface="Cambria"/>
              </a:rPr>
              <a:t>л</a:t>
            </a:r>
            <a:r>
              <a:rPr sz="2600" dirty="0">
                <a:latin typeface="Cambria"/>
                <a:cs typeface="Cambria"/>
              </a:rPr>
              <a:t>ски</a:t>
            </a:r>
            <a:r>
              <a:rPr sz="2600" spc="-15" dirty="0">
                <a:latin typeface="Cambria"/>
                <a:cs typeface="Cambria"/>
              </a:rPr>
              <a:t>т</a:t>
            </a:r>
            <a:r>
              <a:rPr sz="2600" dirty="0">
                <a:latin typeface="Cambria"/>
                <a:cs typeface="Cambria"/>
              </a:rPr>
              <a:t>е	изиск</a:t>
            </a:r>
            <a:r>
              <a:rPr sz="2600" spc="-10" dirty="0">
                <a:latin typeface="Cambria"/>
                <a:cs typeface="Cambria"/>
              </a:rPr>
              <a:t>в</a:t>
            </a:r>
            <a:r>
              <a:rPr sz="2600" spc="-5" dirty="0">
                <a:latin typeface="Cambria"/>
                <a:cs typeface="Cambria"/>
              </a:rPr>
              <a:t>ани</a:t>
            </a:r>
            <a:r>
              <a:rPr sz="2600" dirty="0">
                <a:latin typeface="Cambria"/>
                <a:cs typeface="Cambria"/>
              </a:rPr>
              <a:t>я	</a:t>
            </a:r>
            <a:r>
              <a:rPr sz="2600" spc="-5" dirty="0">
                <a:latin typeface="Cambria"/>
                <a:cs typeface="Cambria"/>
              </a:rPr>
              <a:t>з</a:t>
            </a:r>
            <a:r>
              <a:rPr sz="2600" dirty="0">
                <a:latin typeface="Cambria"/>
                <a:cs typeface="Cambria"/>
              </a:rPr>
              <a:t>а	</a:t>
            </a:r>
            <a:r>
              <a:rPr sz="2600" spc="-5" dirty="0">
                <a:latin typeface="Cambria"/>
                <a:cs typeface="Cambria"/>
              </a:rPr>
              <a:t>хиги</a:t>
            </a:r>
            <a:r>
              <a:rPr sz="2600" spc="-15" dirty="0">
                <a:latin typeface="Cambria"/>
                <a:cs typeface="Cambria"/>
              </a:rPr>
              <a:t>е</a:t>
            </a:r>
            <a:r>
              <a:rPr sz="2600" dirty="0">
                <a:latin typeface="Cambria"/>
                <a:cs typeface="Cambria"/>
              </a:rPr>
              <a:t>на	и  </a:t>
            </a:r>
            <a:r>
              <a:rPr sz="2600" spc="-5" dirty="0">
                <a:latin typeface="Cambria"/>
                <a:cs typeface="Cambria"/>
              </a:rPr>
              <a:t>качество</a:t>
            </a:r>
            <a:r>
              <a:rPr sz="2600" spc="-3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на</a:t>
            </a:r>
            <a:r>
              <a:rPr sz="2600" spc="-10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храните;</a:t>
            </a:r>
            <a:endParaRPr sz="2600">
              <a:latin typeface="Cambria"/>
              <a:cs typeface="Cambria"/>
            </a:endParaRPr>
          </a:p>
          <a:p>
            <a:pPr marL="287020" marR="6985" indent="-274320">
              <a:lnSpc>
                <a:spcPts val="2500"/>
              </a:lnSpc>
              <a:spcBef>
                <a:spcPts val="580"/>
              </a:spcBef>
              <a:buClr>
                <a:srgbClr val="D24717"/>
              </a:buClr>
              <a:buSzPct val="84615"/>
              <a:buFont typeface="Segoe UI Symbol"/>
              <a:buChar char="⚫"/>
              <a:tabLst>
                <a:tab pos="287020" algn="l"/>
                <a:tab pos="2252980" algn="l"/>
                <a:tab pos="4194810" algn="l"/>
                <a:tab pos="5567045" algn="l"/>
                <a:tab pos="6005830" algn="l"/>
                <a:tab pos="8389620" algn="l"/>
              </a:tabLst>
            </a:pPr>
            <a:r>
              <a:rPr sz="2600" dirty="0">
                <a:latin typeface="Cambria"/>
                <a:cs typeface="Cambria"/>
              </a:rPr>
              <a:t>п</a:t>
            </a:r>
            <a:r>
              <a:rPr sz="2600" spc="-65" dirty="0">
                <a:latin typeface="Cambria"/>
                <a:cs typeface="Cambria"/>
              </a:rPr>
              <a:t>о</a:t>
            </a:r>
            <a:r>
              <a:rPr sz="2600" spc="-5" dirty="0">
                <a:latin typeface="Cambria"/>
                <a:cs typeface="Cambria"/>
              </a:rPr>
              <a:t>д</a:t>
            </a:r>
            <a:r>
              <a:rPr sz="2600" spc="-20" dirty="0">
                <a:latin typeface="Cambria"/>
                <a:cs typeface="Cambria"/>
              </a:rPr>
              <a:t>д</a:t>
            </a:r>
            <a:r>
              <a:rPr sz="2600" spc="-5" dirty="0">
                <a:latin typeface="Cambria"/>
                <a:cs typeface="Cambria"/>
              </a:rPr>
              <a:t>ъ</a:t>
            </a:r>
            <a:r>
              <a:rPr sz="2600" spc="-35" dirty="0">
                <a:latin typeface="Cambria"/>
                <a:cs typeface="Cambria"/>
              </a:rPr>
              <a:t>р</a:t>
            </a:r>
            <a:r>
              <a:rPr sz="2600" dirty="0">
                <a:latin typeface="Cambria"/>
                <a:cs typeface="Cambria"/>
              </a:rPr>
              <a:t>жат	</a:t>
            </a:r>
            <a:r>
              <a:rPr sz="2600" spc="-15" dirty="0">
                <a:latin typeface="Cambria"/>
                <a:cs typeface="Cambria"/>
              </a:rPr>
              <a:t>ефе</a:t>
            </a:r>
            <a:r>
              <a:rPr sz="2600" spc="-5" dirty="0">
                <a:latin typeface="Cambria"/>
                <a:cs typeface="Cambria"/>
              </a:rPr>
              <a:t>кт</a:t>
            </a:r>
            <a:r>
              <a:rPr sz="2600" spc="-20" dirty="0">
                <a:latin typeface="Cambria"/>
                <a:cs typeface="Cambria"/>
              </a:rPr>
              <a:t>и</a:t>
            </a:r>
            <a:r>
              <a:rPr sz="2600" dirty="0">
                <a:latin typeface="Cambria"/>
                <a:cs typeface="Cambria"/>
              </a:rPr>
              <a:t>вни	в</a:t>
            </a:r>
            <a:r>
              <a:rPr sz="2600" spc="-40" dirty="0">
                <a:latin typeface="Cambria"/>
                <a:cs typeface="Cambria"/>
              </a:rPr>
              <a:t>р</a:t>
            </a:r>
            <a:r>
              <a:rPr sz="2600" spc="-15" dirty="0">
                <a:latin typeface="Cambria"/>
                <a:cs typeface="Cambria"/>
              </a:rPr>
              <a:t>ъ</a:t>
            </a:r>
            <a:r>
              <a:rPr sz="2600" dirty="0">
                <a:latin typeface="Cambria"/>
                <a:cs typeface="Cambria"/>
              </a:rPr>
              <a:t>зки	с	</a:t>
            </a:r>
            <a:r>
              <a:rPr sz="2600" spc="-15" dirty="0">
                <a:latin typeface="Cambria"/>
                <a:cs typeface="Cambria"/>
              </a:rPr>
              <a:t>д</a:t>
            </a:r>
            <a:r>
              <a:rPr sz="2600" dirty="0">
                <a:latin typeface="Cambria"/>
                <a:cs typeface="Cambria"/>
              </a:rPr>
              <a:t>оставчи</a:t>
            </a:r>
            <a:r>
              <a:rPr sz="2600" spc="-15" dirty="0">
                <a:latin typeface="Cambria"/>
                <a:cs typeface="Cambria"/>
              </a:rPr>
              <a:t>ц</a:t>
            </a:r>
            <a:r>
              <a:rPr sz="2600" dirty="0">
                <a:latin typeface="Cambria"/>
                <a:cs typeface="Cambria"/>
              </a:rPr>
              <a:t>ите	и  клиентите;</a:t>
            </a:r>
            <a:endParaRPr sz="2600">
              <a:latin typeface="Cambria"/>
              <a:cs typeface="Cambria"/>
            </a:endParaRPr>
          </a:p>
          <a:p>
            <a:pPr marL="287020" indent="-274320">
              <a:lnSpc>
                <a:spcPts val="3115"/>
              </a:lnSpc>
              <a:buClr>
                <a:srgbClr val="D24717"/>
              </a:buClr>
              <a:buSzPct val="84615"/>
              <a:buFont typeface="Segoe UI Symbol"/>
              <a:buChar char="⚫"/>
              <a:tabLst>
                <a:tab pos="287020" algn="l"/>
              </a:tabLst>
            </a:pPr>
            <a:r>
              <a:rPr sz="2600" spc="-5" dirty="0">
                <a:latin typeface="Cambria"/>
                <a:cs typeface="Cambria"/>
              </a:rPr>
              <a:t>тестват</a:t>
            </a:r>
            <a:r>
              <a:rPr sz="2600" spc="-25" dirty="0">
                <a:latin typeface="Cambria"/>
                <a:cs typeface="Cambria"/>
              </a:rPr>
              <a:t> </a:t>
            </a:r>
            <a:r>
              <a:rPr sz="2600" dirty="0">
                <a:latin typeface="Cambria"/>
                <a:cs typeface="Cambria"/>
              </a:rPr>
              <a:t>самооценката</a:t>
            </a:r>
            <a:r>
              <a:rPr sz="2600" spc="-30" dirty="0">
                <a:latin typeface="Cambria"/>
                <a:cs typeface="Cambria"/>
              </a:rPr>
              <a:t> </a:t>
            </a:r>
            <a:r>
              <a:rPr sz="2600" spc="-5" dirty="0">
                <a:latin typeface="Cambria"/>
                <a:cs typeface="Cambria"/>
              </a:rPr>
              <a:t>за съответствие.</a:t>
            </a:r>
            <a:endParaRPr sz="26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117347"/>
            <a:ext cx="7772400" cy="864235"/>
          </a:xfrm>
          <a:custGeom>
            <a:avLst/>
            <a:gdLst/>
            <a:ahLst/>
            <a:cxnLst/>
            <a:rect l="l" t="t" r="r" b="b"/>
            <a:pathLst>
              <a:path w="7772400" h="864235">
                <a:moveTo>
                  <a:pt x="7772400" y="0"/>
                </a:moveTo>
                <a:lnTo>
                  <a:pt x="0" y="0"/>
                </a:lnTo>
                <a:lnTo>
                  <a:pt x="0" y="864107"/>
                </a:lnTo>
                <a:lnTo>
                  <a:pt x="7772400" y="864107"/>
                </a:lnTo>
                <a:lnTo>
                  <a:pt x="7772400" y="0"/>
                </a:lnTo>
                <a:close/>
              </a:path>
            </a:pathLst>
          </a:custGeom>
          <a:solidFill>
            <a:srgbClr val="F9D9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74930" marR="5080">
              <a:lnSpc>
                <a:spcPct val="100000"/>
              </a:lnSpc>
              <a:spcBef>
                <a:spcPts val="95"/>
              </a:spcBef>
            </a:pPr>
            <a:r>
              <a:rPr spc="-25" dirty="0"/>
              <a:t>Гарантиране</a:t>
            </a:r>
            <a:r>
              <a:rPr dirty="0"/>
              <a:t> </a:t>
            </a:r>
            <a:r>
              <a:rPr spc="-5" dirty="0"/>
              <a:t>безопасността</a:t>
            </a:r>
            <a:r>
              <a:rPr spc="20" dirty="0"/>
              <a:t> </a:t>
            </a:r>
            <a:r>
              <a:rPr spc="-5" dirty="0"/>
              <a:t>на</a:t>
            </a:r>
            <a:r>
              <a:rPr spc="-20" dirty="0"/>
              <a:t> </a:t>
            </a:r>
            <a:r>
              <a:rPr spc="-15" dirty="0"/>
              <a:t>хранителните</a:t>
            </a:r>
            <a:r>
              <a:rPr spc="15" dirty="0"/>
              <a:t> </a:t>
            </a:r>
            <a:r>
              <a:rPr spc="-5" dirty="0"/>
              <a:t>и </a:t>
            </a:r>
            <a:r>
              <a:rPr spc="-535" dirty="0"/>
              <a:t> </a:t>
            </a:r>
            <a:r>
              <a:rPr spc="-20" dirty="0"/>
              <a:t>нехранителните</a:t>
            </a:r>
            <a:r>
              <a:rPr spc="40" dirty="0"/>
              <a:t> </a:t>
            </a:r>
            <a:r>
              <a:rPr spc="-25" dirty="0"/>
              <a:t>продукти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58267" y="1162304"/>
            <a:ext cx="8599170" cy="5417820"/>
          </a:xfrm>
          <a:prstGeom prst="rect">
            <a:avLst/>
          </a:prstGeom>
        </p:spPr>
        <p:txBody>
          <a:bodyPr vert="horz" wrap="square" lIns="0" tIns="49530" rIns="0" bIns="0" rtlCol="0">
            <a:spAutoFit/>
          </a:bodyPr>
          <a:lstStyle/>
          <a:p>
            <a:pPr marL="12700" marR="5080" algn="just">
              <a:lnSpc>
                <a:spcPts val="2380"/>
              </a:lnSpc>
              <a:spcBef>
                <a:spcPts val="390"/>
              </a:spcBef>
            </a:pPr>
            <a:r>
              <a:rPr sz="2200" spc="-5" dirty="0">
                <a:latin typeface="Cambria"/>
                <a:cs typeface="Cambria"/>
              </a:rPr>
              <a:t>В България </a:t>
            </a:r>
            <a:r>
              <a:rPr sz="2200" spc="-25" dirty="0">
                <a:latin typeface="Cambria"/>
                <a:cs typeface="Cambria"/>
              </a:rPr>
              <a:t>от </a:t>
            </a:r>
            <a:r>
              <a:rPr sz="2200" spc="-10" dirty="0">
                <a:latin typeface="Cambria"/>
                <a:cs typeface="Cambria"/>
              </a:rPr>
              <a:t>2007 </a:t>
            </a:r>
            <a:r>
              <a:rPr sz="2200" spc="-90" dirty="0">
                <a:latin typeface="Cambria"/>
                <a:cs typeface="Cambria"/>
              </a:rPr>
              <a:t>г. </a:t>
            </a:r>
            <a:r>
              <a:rPr sz="2200" spc="-5" dirty="0">
                <a:latin typeface="Cambria"/>
                <a:cs typeface="Cambria"/>
              </a:rPr>
              <a:t>всички предприятия </a:t>
            </a:r>
            <a:r>
              <a:rPr sz="2200" spc="-25" dirty="0">
                <a:latin typeface="Cambria"/>
                <a:cs typeface="Cambria"/>
              </a:rPr>
              <a:t>от </a:t>
            </a:r>
            <a:r>
              <a:rPr sz="2200" spc="-5" dirty="0">
                <a:latin typeface="Cambria"/>
                <a:cs typeface="Cambria"/>
              </a:rPr>
              <a:t>хранително-вкусова 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промишленост (ХВП) и търговията с храни </a:t>
            </a:r>
            <a:r>
              <a:rPr sz="2200" spc="5" dirty="0">
                <a:latin typeface="Cambria"/>
                <a:cs typeface="Cambria"/>
              </a:rPr>
              <a:t>са </a:t>
            </a:r>
            <a:r>
              <a:rPr sz="2200" spc="-5" dirty="0">
                <a:latin typeface="Cambria"/>
                <a:cs typeface="Cambria"/>
              </a:rPr>
              <a:t>задължени да имат 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въведена </a:t>
            </a:r>
            <a:r>
              <a:rPr sz="2200" spc="-60" dirty="0">
                <a:latin typeface="Cambria"/>
                <a:cs typeface="Cambria"/>
              </a:rPr>
              <a:t>HACCP, </a:t>
            </a:r>
            <a:r>
              <a:rPr sz="2200" spc="-10" dirty="0">
                <a:latin typeface="Cambria"/>
                <a:cs typeface="Cambria"/>
              </a:rPr>
              <a:t>която </a:t>
            </a:r>
            <a:r>
              <a:rPr sz="2200" spc="-5" dirty="0">
                <a:latin typeface="Cambria"/>
                <a:cs typeface="Cambria"/>
              </a:rPr>
              <a:t>да гарантира </a:t>
            </a:r>
            <a:r>
              <a:rPr sz="2200" spc="-10" dirty="0">
                <a:latin typeface="Cambria"/>
                <a:cs typeface="Cambria"/>
              </a:rPr>
              <a:t>качество </a:t>
            </a:r>
            <a:r>
              <a:rPr sz="2200" spc="-5" dirty="0">
                <a:latin typeface="Cambria"/>
                <a:cs typeface="Cambria"/>
              </a:rPr>
              <a:t>и проследяемост </a:t>
            </a:r>
            <a:r>
              <a:rPr sz="2200" spc="5" dirty="0">
                <a:latin typeface="Cambria"/>
                <a:cs typeface="Cambria"/>
              </a:rPr>
              <a:t>на 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земеделската</a:t>
            </a:r>
            <a:r>
              <a:rPr sz="2200" spc="3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продукция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по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цялата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хранителна</a:t>
            </a:r>
            <a:r>
              <a:rPr sz="2200" spc="3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верига.</a:t>
            </a:r>
            <a:endParaRPr sz="2200">
              <a:latin typeface="Cambria"/>
              <a:cs typeface="Cambria"/>
            </a:endParaRPr>
          </a:p>
          <a:p>
            <a:pPr marL="12700" marR="6985" algn="just">
              <a:lnSpc>
                <a:spcPts val="2380"/>
              </a:lnSpc>
              <a:spcBef>
                <a:spcPts val="585"/>
              </a:spcBef>
            </a:pPr>
            <a:r>
              <a:rPr sz="2200" spc="-5" dirty="0">
                <a:latin typeface="Cambria"/>
                <a:cs typeface="Cambria"/>
              </a:rPr>
              <a:t>Системата </a:t>
            </a:r>
            <a:r>
              <a:rPr sz="2200" b="1" spc="-25" dirty="0">
                <a:latin typeface="Cambria"/>
                <a:cs typeface="Cambria"/>
              </a:rPr>
              <a:t>НАССР </a:t>
            </a:r>
            <a:r>
              <a:rPr sz="2200" b="1" spc="-10" dirty="0">
                <a:latin typeface="Cambria"/>
                <a:cs typeface="Cambria"/>
              </a:rPr>
              <a:t>насочва вниманието </a:t>
            </a:r>
            <a:r>
              <a:rPr sz="2200" b="1" spc="-5" dirty="0">
                <a:latin typeface="Cambria"/>
                <a:cs typeface="Cambria"/>
              </a:rPr>
              <a:t>на </a:t>
            </a:r>
            <a:r>
              <a:rPr sz="2200" b="1" spc="-20" dirty="0">
                <a:latin typeface="Cambria"/>
                <a:cs typeface="Cambria"/>
              </a:rPr>
              <a:t>производителите </a:t>
            </a:r>
            <a:r>
              <a:rPr sz="2200" b="1" spc="-10" dirty="0">
                <a:latin typeface="Cambria"/>
                <a:cs typeface="Cambria"/>
              </a:rPr>
              <a:t>към </a:t>
            </a:r>
            <a:r>
              <a:rPr sz="2200" b="1" spc="-5" dirty="0">
                <a:latin typeface="Cambria"/>
                <a:cs typeface="Cambria"/>
              </a:rPr>
              <a:t> </a:t>
            </a:r>
            <a:r>
              <a:rPr sz="2200" b="1" spc="-10" dirty="0">
                <a:latin typeface="Cambria"/>
                <a:cs typeface="Cambria"/>
              </a:rPr>
              <a:t>онези </a:t>
            </a:r>
            <a:r>
              <a:rPr sz="2200" b="1" dirty="0">
                <a:latin typeface="Cambria"/>
                <a:cs typeface="Cambria"/>
              </a:rPr>
              <a:t>стъпки </a:t>
            </a:r>
            <a:r>
              <a:rPr sz="2200" b="1" spc="-5" dirty="0">
                <a:latin typeface="Cambria"/>
                <a:cs typeface="Cambria"/>
              </a:rPr>
              <a:t>на </a:t>
            </a:r>
            <a:r>
              <a:rPr sz="2200" b="1" spc="-10" dirty="0">
                <a:latin typeface="Cambria"/>
                <a:cs typeface="Cambria"/>
              </a:rPr>
              <a:t>протичащите </a:t>
            </a:r>
            <a:r>
              <a:rPr sz="2200" b="1" spc="-5" dirty="0">
                <a:latin typeface="Cambria"/>
                <a:cs typeface="Cambria"/>
              </a:rPr>
              <a:t>процеси, </a:t>
            </a:r>
            <a:r>
              <a:rPr sz="2200" b="1" spc="-25" dirty="0">
                <a:latin typeface="Cambria"/>
                <a:cs typeface="Cambria"/>
              </a:rPr>
              <a:t>които </a:t>
            </a:r>
            <a:r>
              <a:rPr sz="2200" b="1" spc="-5" dirty="0">
                <a:latin typeface="Cambria"/>
                <a:cs typeface="Cambria"/>
              </a:rPr>
              <a:t>имат критично </a:t>
            </a:r>
            <a:r>
              <a:rPr sz="2200" b="1" dirty="0">
                <a:latin typeface="Cambria"/>
                <a:cs typeface="Cambria"/>
              </a:rPr>
              <a:t> </a:t>
            </a:r>
            <a:r>
              <a:rPr sz="2200" b="1" spc="-15" dirty="0">
                <a:latin typeface="Cambria"/>
                <a:cs typeface="Cambria"/>
              </a:rPr>
              <a:t>значение</a:t>
            </a:r>
            <a:r>
              <a:rPr sz="2200" b="1" spc="-10" dirty="0">
                <a:latin typeface="Cambria"/>
                <a:cs typeface="Cambria"/>
              </a:rPr>
              <a:t> </a:t>
            </a:r>
            <a:r>
              <a:rPr sz="2200" b="1" spc="-5" dirty="0">
                <a:latin typeface="Cambria"/>
                <a:cs typeface="Cambria"/>
              </a:rPr>
              <a:t>за</a:t>
            </a:r>
            <a:r>
              <a:rPr sz="2200" b="1" dirty="0">
                <a:latin typeface="Cambria"/>
                <a:cs typeface="Cambria"/>
              </a:rPr>
              <a:t> </a:t>
            </a:r>
            <a:r>
              <a:rPr sz="2200" b="1" spc="-5" dirty="0">
                <a:latin typeface="Cambria"/>
                <a:cs typeface="Cambria"/>
              </a:rPr>
              <a:t>безопасността</a:t>
            </a:r>
            <a:r>
              <a:rPr sz="2200" b="1" dirty="0">
                <a:latin typeface="Cambria"/>
                <a:cs typeface="Cambria"/>
              </a:rPr>
              <a:t> на</a:t>
            </a:r>
            <a:r>
              <a:rPr sz="2200" b="1" spc="5" dirty="0">
                <a:latin typeface="Cambria"/>
                <a:cs typeface="Cambria"/>
              </a:rPr>
              <a:t> </a:t>
            </a:r>
            <a:r>
              <a:rPr sz="2200" b="1" spc="-10" dirty="0">
                <a:latin typeface="Cambria"/>
                <a:cs typeface="Cambria"/>
              </a:rPr>
              <a:t>произвежданите</a:t>
            </a:r>
            <a:r>
              <a:rPr sz="2200" b="1" spc="-5" dirty="0">
                <a:latin typeface="Cambria"/>
                <a:cs typeface="Cambria"/>
              </a:rPr>
              <a:t> </a:t>
            </a:r>
            <a:r>
              <a:rPr sz="2200" b="1" spc="-10" dirty="0">
                <a:latin typeface="Cambria"/>
                <a:cs typeface="Cambria"/>
              </a:rPr>
              <a:t>от</a:t>
            </a:r>
            <a:r>
              <a:rPr sz="2200" b="1" spc="-5" dirty="0">
                <a:latin typeface="Cambria"/>
                <a:cs typeface="Cambria"/>
              </a:rPr>
              <a:t> </a:t>
            </a:r>
            <a:r>
              <a:rPr sz="2200" b="1" spc="-15" dirty="0">
                <a:latin typeface="Cambria"/>
                <a:cs typeface="Cambria"/>
              </a:rPr>
              <a:t>тях </a:t>
            </a:r>
            <a:r>
              <a:rPr sz="2200" b="1" spc="-10" dirty="0">
                <a:latin typeface="Cambria"/>
                <a:cs typeface="Cambria"/>
              </a:rPr>
              <a:t> </a:t>
            </a:r>
            <a:r>
              <a:rPr sz="2200" b="1" spc="-15" dirty="0">
                <a:latin typeface="Cambria"/>
                <a:cs typeface="Cambria"/>
              </a:rPr>
              <a:t>хранителни</a:t>
            </a:r>
            <a:r>
              <a:rPr sz="2200" b="1" spc="30" dirty="0">
                <a:latin typeface="Cambria"/>
                <a:cs typeface="Cambria"/>
              </a:rPr>
              <a:t> </a:t>
            </a:r>
            <a:r>
              <a:rPr sz="2200" b="1" spc="-20" dirty="0">
                <a:latin typeface="Cambria"/>
                <a:cs typeface="Cambria"/>
              </a:rPr>
              <a:t>продукти</a:t>
            </a:r>
            <a:r>
              <a:rPr sz="2200" spc="-20" dirty="0">
                <a:latin typeface="Cambria"/>
                <a:cs typeface="Cambria"/>
              </a:rPr>
              <a:t>.</a:t>
            </a:r>
            <a:endParaRPr sz="2200">
              <a:latin typeface="Cambria"/>
              <a:cs typeface="Cambria"/>
            </a:endParaRPr>
          </a:p>
          <a:p>
            <a:pPr marL="12700" marR="7620" algn="just">
              <a:lnSpc>
                <a:spcPts val="2380"/>
              </a:lnSpc>
              <a:spcBef>
                <a:spcPts val="590"/>
              </a:spcBef>
            </a:pPr>
            <a:r>
              <a:rPr sz="2200" spc="-5" dirty="0">
                <a:latin typeface="Cambria"/>
                <a:cs typeface="Cambria"/>
              </a:rPr>
              <a:t>Философията </a:t>
            </a:r>
            <a:r>
              <a:rPr sz="2200" dirty="0">
                <a:latin typeface="Cambria"/>
                <a:cs typeface="Cambria"/>
              </a:rPr>
              <a:t>на </a:t>
            </a:r>
            <a:r>
              <a:rPr sz="2200" spc="-10" dirty="0">
                <a:latin typeface="Cambria"/>
                <a:cs typeface="Cambria"/>
              </a:rPr>
              <a:t>НАССР </a:t>
            </a:r>
            <a:r>
              <a:rPr sz="2200" spc="-5" dirty="0">
                <a:latin typeface="Cambria"/>
                <a:cs typeface="Cambria"/>
              </a:rPr>
              <a:t>се основава </a:t>
            </a:r>
            <a:r>
              <a:rPr sz="2200" dirty="0">
                <a:latin typeface="Cambria"/>
                <a:cs typeface="Cambria"/>
              </a:rPr>
              <a:t>на </a:t>
            </a:r>
            <a:r>
              <a:rPr sz="2200" spc="-5" dirty="0">
                <a:latin typeface="Cambria"/>
                <a:cs typeface="Cambria"/>
              </a:rPr>
              <a:t>профилактика. Системата </a:t>
            </a:r>
            <a:r>
              <a:rPr sz="2200" dirty="0">
                <a:latin typeface="Cambria"/>
                <a:cs typeface="Cambria"/>
              </a:rPr>
              <a:t> включва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b="1" spc="-5" dirty="0">
                <a:latin typeface="Cambria"/>
                <a:cs typeface="Cambria"/>
              </a:rPr>
              <a:t>определяне</a:t>
            </a:r>
            <a:r>
              <a:rPr sz="2200" b="1" dirty="0">
                <a:latin typeface="Cambria"/>
                <a:cs typeface="Cambria"/>
              </a:rPr>
              <a:t> </a:t>
            </a:r>
            <a:r>
              <a:rPr sz="2200" b="1" spc="-5" dirty="0">
                <a:latin typeface="Cambria"/>
                <a:cs typeface="Cambria"/>
              </a:rPr>
              <a:t>и</a:t>
            </a:r>
            <a:r>
              <a:rPr sz="2200" b="1" dirty="0">
                <a:latin typeface="Cambria"/>
                <a:cs typeface="Cambria"/>
              </a:rPr>
              <a:t> </a:t>
            </a:r>
            <a:r>
              <a:rPr sz="2200" b="1" spc="-15" dirty="0">
                <a:latin typeface="Cambria"/>
                <a:cs typeface="Cambria"/>
              </a:rPr>
              <a:t>наблюдение</a:t>
            </a:r>
            <a:r>
              <a:rPr sz="2200" b="1" spc="-10" dirty="0">
                <a:latin typeface="Cambria"/>
                <a:cs typeface="Cambria"/>
              </a:rPr>
              <a:t> </a:t>
            </a:r>
            <a:r>
              <a:rPr sz="2200" b="1" spc="-5" dirty="0">
                <a:latin typeface="Cambria"/>
                <a:cs typeface="Cambria"/>
              </a:rPr>
              <a:t>на</a:t>
            </a:r>
            <a:r>
              <a:rPr sz="2200" b="1" dirty="0">
                <a:latin typeface="Cambria"/>
                <a:cs typeface="Cambria"/>
              </a:rPr>
              <a:t> </a:t>
            </a:r>
            <a:r>
              <a:rPr sz="2200" b="1" spc="-10" dirty="0">
                <a:latin typeface="Cambria"/>
                <a:cs typeface="Cambria"/>
              </a:rPr>
              <a:t>критичните</a:t>
            </a:r>
            <a:r>
              <a:rPr sz="2200" b="1" spc="-5" dirty="0">
                <a:latin typeface="Cambria"/>
                <a:cs typeface="Cambria"/>
              </a:rPr>
              <a:t> </a:t>
            </a:r>
            <a:r>
              <a:rPr sz="2200" b="1" spc="-10" dirty="0">
                <a:latin typeface="Cambria"/>
                <a:cs typeface="Cambria"/>
              </a:rPr>
              <a:t>точки</a:t>
            </a:r>
            <a:r>
              <a:rPr sz="2200" b="1" spc="-5" dirty="0">
                <a:latin typeface="Cambria"/>
                <a:cs typeface="Cambria"/>
              </a:rPr>
              <a:t> в </a:t>
            </a:r>
            <a:r>
              <a:rPr sz="2200" b="1" dirty="0">
                <a:latin typeface="Cambria"/>
                <a:cs typeface="Cambria"/>
              </a:rPr>
              <a:t> </a:t>
            </a:r>
            <a:r>
              <a:rPr sz="2200" b="1" spc="-10" dirty="0">
                <a:latin typeface="Cambria"/>
                <a:cs typeface="Cambria"/>
              </a:rPr>
              <a:t>процеса </a:t>
            </a:r>
            <a:r>
              <a:rPr sz="2200" b="1" spc="-5" dirty="0">
                <a:latin typeface="Cambria"/>
                <a:cs typeface="Cambria"/>
              </a:rPr>
              <a:t>на </a:t>
            </a:r>
            <a:r>
              <a:rPr sz="2200" b="1" spc="-10" dirty="0">
                <a:latin typeface="Cambria"/>
                <a:cs typeface="Cambria"/>
              </a:rPr>
              <a:t>приготвянето </a:t>
            </a:r>
            <a:r>
              <a:rPr sz="2200" b="1" spc="-5" dirty="0">
                <a:latin typeface="Cambria"/>
                <a:cs typeface="Cambria"/>
              </a:rPr>
              <a:t>и съхраняването на </a:t>
            </a:r>
            <a:r>
              <a:rPr sz="2200" b="1" spc="-10" dirty="0">
                <a:latin typeface="Cambria"/>
                <a:cs typeface="Cambria"/>
              </a:rPr>
              <a:t>храната</a:t>
            </a:r>
            <a:r>
              <a:rPr sz="2200" spc="-10" dirty="0">
                <a:latin typeface="Cambria"/>
                <a:cs typeface="Cambria"/>
              </a:rPr>
              <a:t>, </a:t>
            </a:r>
            <a:r>
              <a:rPr sz="2200" spc="-5" dirty="0">
                <a:latin typeface="Cambria"/>
                <a:cs typeface="Cambria"/>
              </a:rPr>
              <a:t>в </a:t>
            </a:r>
            <a:r>
              <a:rPr sz="2200" spc="-10" dirty="0">
                <a:latin typeface="Cambria"/>
                <a:cs typeface="Cambria"/>
              </a:rPr>
              <a:t>които </a:t>
            </a:r>
            <a:r>
              <a:rPr sz="2200" spc="-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възможността</a:t>
            </a:r>
            <a:r>
              <a:rPr sz="2200" spc="4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за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поява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на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рискове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е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най-голяма.</a:t>
            </a:r>
            <a:endParaRPr sz="2200">
              <a:latin typeface="Cambria"/>
              <a:cs typeface="Cambria"/>
            </a:endParaRPr>
          </a:p>
          <a:p>
            <a:pPr marL="12700" marR="5080" algn="just">
              <a:lnSpc>
                <a:spcPct val="90000"/>
              </a:lnSpc>
              <a:spcBef>
                <a:spcPts val="550"/>
              </a:spcBef>
            </a:pPr>
            <a:r>
              <a:rPr sz="2200" spc="-5" dirty="0">
                <a:latin typeface="Cambria"/>
                <a:cs typeface="Cambria"/>
              </a:rPr>
              <a:t>Целта е </a:t>
            </a:r>
            <a:r>
              <a:rPr sz="2200" spc="-20" dirty="0">
                <a:latin typeface="Cambria"/>
                <a:cs typeface="Cambria"/>
              </a:rPr>
              <a:t>продуктът </a:t>
            </a:r>
            <a:r>
              <a:rPr sz="2200" spc="-5" dirty="0">
                <a:latin typeface="Cambria"/>
                <a:cs typeface="Cambria"/>
              </a:rPr>
              <a:t>да </a:t>
            </a:r>
            <a:r>
              <a:rPr sz="2200" spc="-10" dirty="0">
                <a:latin typeface="Cambria"/>
                <a:cs typeface="Cambria"/>
              </a:rPr>
              <a:t>бъде </a:t>
            </a:r>
            <a:r>
              <a:rPr sz="2200" spc="-5" dirty="0">
                <a:latin typeface="Cambria"/>
                <a:cs typeface="Cambria"/>
              </a:rPr>
              <a:t>произведен безопасно и </a:t>
            </a:r>
            <a:r>
              <a:rPr sz="2200" dirty="0">
                <a:latin typeface="Cambria"/>
                <a:cs typeface="Cambria"/>
              </a:rPr>
              <a:t>да </a:t>
            </a:r>
            <a:r>
              <a:rPr sz="2200" spc="-5" dirty="0">
                <a:latin typeface="Cambria"/>
                <a:cs typeface="Cambria"/>
              </a:rPr>
              <a:t>се </a:t>
            </a:r>
            <a:r>
              <a:rPr sz="2200" spc="-10" dirty="0">
                <a:latin typeface="Cambria"/>
                <a:cs typeface="Cambria"/>
              </a:rPr>
              <a:t>докаже </a:t>
            </a:r>
            <a:r>
              <a:rPr sz="2200" spc="-5" dirty="0">
                <a:latin typeface="Cambria"/>
                <a:cs typeface="Cambria"/>
              </a:rPr>
              <a:t> това.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15" dirty="0">
                <a:latin typeface="Cambria"/>
                <a:cs typeface="Cambria"/>
              </a:rPr>
              <a:t>НАССР</a:t>
            </a:r>
            <a:r>
              <a:rPr sz="2200" spc="-10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покрива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всички</a:t>
            </a:r>
            <a:r>
              <a:rPr sz="2200" dirty="0">
                <a:latin typeface="Cambria"/>
                <a:cs typeface="Cambria"/>
              </a:rPr>
              <a:t> видове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потенциални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рискове: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физични, химични, биологични – </a:t>
            </a:r>
            <a:r>
              <a:rPr sz="2200" dirty="0">
                <a:latin typeface="Cambria"/>
                <a:cs typeface="Cambria"/>
              </a:rPr>
              <a:t>без </a:t>
            </a:r>
            <a:r>
              <a:rPr sz="2200" spc="-10" dirty="0">
                <a:latin typeface="Cambria"/>
                <a:cs typeface="Cambria"/>
              </a:rPr>
              <a:t>значение дали </a:t>
            </a:r>
            <a:r>
              <a:rPr sz="2200" dirty="0">
                <a:latin typeface="Cambria"/>
                <a:cs typeface="Cambria"/>
              </a:rPr>
              <a:t>присъстват </a:t>
            </a:r>
            <a:r>
              <a:rPr sz="2200" spc="-5" dirty="0">
                <a:latin typeface="Cambria"/>
                <a:cs typeface="Cambria"/>
              </a:rPr>
              <a:t>по 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естествен </a:t>
            </a:r>
            <a:r>
              <a:rPr sz="2200" spc="-30" dirty="0">
                <a:latin typeface="Cambria"/>
                <a:cs typeface="Cambria"/>
              </a:rPr>
              <a:t>път </a:t>
            </a:r>
            <a:r>
              <a:rPr sz="2200" spc="-5" dirty="0">
                <a:latin typeface="Cambria"/>
                <a:cs typeface="Cambria"/>
              </a:rPr>
              <a:t>в храната, дали </a:t>
            </a:r>
            <a:r>
              <a:rPr sz="2200" spc="5" dirty="0">
                <a:latin typeface="Cambria"/>
                <a:cs typeface="Cambria"/>
              </a:rPr>
              <a:t>се </a:t>
            </a:r>
            <a:r>
              <a:rPr sz="2200" spc="-5" dirty="0">
                <a:latin typeface="Cambria"/>
                <a:cs typeface="Cambria"/>
              </a:rPr>
              <a:t>дължат </a:t>
            </a:r>
            <a:r>
              <a:rPr sz="2200" dirty="0">
                <a:latin typeface="Cambria"/>
                <a:cs typeface="Cambria"/>
              </a:rPr>
              <a:t>на </a:t>
            </a:r>
            <a:r>
              <a:rPr sz="2200" spc="-5" dirty="0">
                <a:latin typeface="Cambria"/>
                <a:cs typeface="Cambria"/>
              </a:rPr>
              <a:t>околната среда или </a:t>
            </a:r>
            <a:r>
              <a:rPr sz="2200" spc="10" dirty="0">
                <a:latin typeface="Cambria"/>
                <a:cs typeface="Cambria"/>
              </a:rPr>
              <a:t>са 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20" dirty="0">
                <a:latin typeface="Cambria"/>
                <a:cs typeface="Cambria"/>
              </a:rPr>
              <a:t>резултат</a:t>
            </a:r>
            <a:r>
              <a:rPr sz="2200" spc="25" dirty="0">
                <a:latin typeface="Cambria"/>
                <a:cs typeface="Cambria"/>
              </a:rPr>
              <a:t> </a:t>
            </a:r>
            <a:r>
              <a:rPr sz="2200" spc="-25" dirty="0">
                <a:latin typeface="Cambria"/>
                <a:cs typeface="Cambria"/>
              </a:rPr>
              <a:t>от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грешка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в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производствения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процес</a:t>
            </a:r>
            <a:endParaRPr sz="22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</TotalTime>
  <Words>2676</Words>
  <Application>Microsoft Office PowerPoint</Application>
  <PresentationFormat>Презентация на цял екран (4:3)</PresentationFormat>
  <Paragraphs>177</Paragraphs>
  <Slides>24</Slides>
  <Notes>0</Notes>
  <HiddenSlides>0</HiddenSlides>
  <MMClips>0</MMClips>
  <ScaleCrop>false</ScaleCrop>
  <HeadingPairs>
    <vt:vector size="6" baseType="variant">
      <vt:variant>
        <vt:lpstr>Използвани шрифтове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24</vt:i4>
      </vt:variant>
    </vt:vector>
  </HeadingPairs>
  <TitlesOfParts>
    <vt:vector size="29" baseType="lpstr">
      <vt:lpstr>Calibri</vt:lpstr>
      <vt:lpstr>Cambria</vt:lpstr>
      <vt:lpstr>Segoe UI Symbol</vt:lpstr>
      <vt:lpstr>Times New Roman</vt:lpstr>
      <vt:lpstr>Office Theme</vt:lpstr>
      <vt:lpstr>Европейската политика за подобряване  качеството на земеделската продукция</vt:lpstr>
      <vt:lpstr>Качество на земеделската продукция</vt:lpstr>
      <vt:lpstr>Качество на земеделската продукция</vt:lpstr>
      <vt:lpstr>Качество на земеделската продукция</vt:lpstr>
      <vt:lpstr>Износът на зърнени култури</vt:lpstr>
      <vt:lpstr>Износът на зърнени култури</vt:lpstr>
      <vt:lpstr>Гарантиране безопасността на хранителните и  нехранителните продукти</vt:lpstr>
      <vt:lpstr>Големите международни и европейски търговски</vt:lpstr>
      <vt:lpstr>Гарантиране безопасността на хранителните и  нехранителните продукти</vt:lpstr>
      <vt:lpstr>Гарантиране безопасността на хранителните и  нехранителните продукти</vt:lpstr>
      <vt:lpstr>Гарантиране безопасността на хранителните и  нехранителните продукти</vt:lpstr>
      <vt:lpstr>Гарантиране безопасността на хранителните и  нехранителните продукти</vt:lpstr>
      <vt:lpstr>Гарантиране безопасността на хранителните и  нехранителните продукти</vt:lpstr>
      <vt:lpstr>Гарантиране безопасността на хранителните и  нехранителните продукти</vt:lpstr>
      <vt:lpstr>Гарантиране безопасността на хранителните и  нехранителните продукти</vt:lpstr>
      <vt:lpstr>Гарантиране безопасността на хранителните и  нехранителните продукти</vt:lpstr>
      <vt:lpstr>Гарантиране безопасността на хранителните и  нехранителните продукти</vt:lpstr>
      <vt:lpstr>Стандартите в Европа</vt:lpstr>
      <vt:lpstr>Презентация на PowerPoint</vt:lpstr>
      <vt:lpstr>Стандартите в Европа</vt:lpstr>
      <vt:lpstr>Контрол на стандартите</vt:lpstr>
      <vt:lpstr>Контрол на стандартите</vt:lpstr>
      <vt:lpstr>Качеството на земеделската продукция основно  изискване за пазарна реализация и износ</vt:lpstr>
      <vt:lpstr>Хасково, Смолян и Кърджали“(QUALFARM), е съфинансиран от Европейския  фонд за регионално развитие (ЕФРР) и от национални фондове на страните,  участващи в Програмата за трансгранично сътрудничество ИНТЕРРЕГ V-A  Гърция-България 2014–2020.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Модул „Европейската политика за подобрване качеството на земеделската продукция“</dc:title>
  <dc:creator>User</dc:creator>
  <cp:lastModifiedBy>user</cp:lastModifiedBy>
  <cp:revision>4</cp:revision>
  <dcterms:created xsi:type="dcterms:W3CDTF">2023-03-29T16:05:58Z</dcterms:created>
  <dcterms:modified xsi:type="dcterms:W3CDTF">2023-04-10T11:46:55Z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2022-05-09T00:00:00Z</vt:filetime>
  </property>
  <property fmtid="{D5CDD505-2E9C-101B-9397-08002B2CF9AE}" pid="3" name="Creator">
    <vt:lpwstr>Microsoft® PowerPoint® 2021</vt:lpwstr>
  </property>
  <property fmtid="{D5CDD505-2E9C-101B-9397-08002B2CF9AE}" pid="4" name="LastSaved">
    <vt:filetime>2023-03-29T00:00:00Z</vt:filetime>
  </property>
</Properties>
</file>