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9144000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D1282D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D1282D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D1282D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000743" y="4846320"/>
            <a:ext cx="143510" cy="2011680"/>
          </a:xfrm>
          <a:custGeom>
            <a:avLst/>
            <a:gdLst/>
            <a:ahLst/>
            <a:cxnLst/>
            <a:rect l="l" t="t" r="r" b="b"/>
            <a:pathLst>
              <a:path w="143509" h="2011679">
                <a:moveTo>
                  <a:pt x="143255" y="0"/>
                </a:moveTo>
                <a:lnTo>
                  <a:pt x="0" y="0"/>
                </a:lnTo>
                <a:lnTo>
                  <a:pt x="0" y="2011679"/>
                </a:lnTo>
                <a:lnTo>
                  <a:pt x="143255" y="2011679"/>
                </a:lnTo>
                <a:lnTo>
                  <a:pt x="143255" y="0"/>
                </a:lnTo>
                <a:close/>
              </a:path>
            </a:pathLst>
          </a:custGeom>
          <a:solidFill>
            <a:srgbClr val="D128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000743" y="0"/>
            <a:ext cx="143510" cy="4846320"/>
          </a:xfrm>
          <a:custGeom>
            <a:avLst/>
            <a:gdLst/>
            <a:ahLst/>
            <a:cxnLst/>
            <a:rect l="l" t="t" r="r" b="b"/>
            <a:pathLst>
              <a:path w="143509" h="4846320">
                <a:moveTo>
                  <a:pt x="143255" y="0"/>
                </a:moveTo>
                <a:lnTo>
                  <a:pt x="0" y="0"/>
                </a:lnTo>
                <a:lnTo>
                  <a:pt x="0" y="4846320"/>
                </a:lnTo>
                <a:lnTo>
                  <a:pt x="143255" y="4846320"/>
                </a:lnTo>
                <a:lnTo>
                  <a:pt x="1432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000743" y="0"/>
            <a:ext cx="143510" cy="1371600"/>
          </a:xfrm>
          <a:custGeom>
            <a:avLst/>
            <a:gdLst/>
            <a:ahLst/>
            <a:cxnLst/>
            <a:rect l="l" t="t" r="r" b="b"/>
            <a:pathLst>
              <a:path w="143509" h="1371600">
                <a:moveTo>
                  <a:pt x="143255" y="0"/>
                </a:moveTo>
                <a:lnTo>
                  <a:pt x="0" y="0"/>
                </a:lnTo>
                <a:lnTo>
                  <a:pt x="0" y="1371600"/>
                </a:lnTo>
                <a:lnTo>
                  <a:pt x="143255" y="1371600"/>
                </a:lnTo>
                <a:lnTo>
                  <a:pt x="143255" y="0"/>
                </a:lnTo>
                <a:close/>
              </a:path>
            </a:pathLst>
          </a:custGeom>
          <a:solidFill>
            <a:srgbClr val="D128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000743" y="1371599"/>
            <a:ext cx="143510" cy="5486400"/>
          </a:xfrm>
          <a:custGeom>
            <a:avLst/>
            <a:gdLst/>
            <a:ahLst/>
            <a:cxnLst/>
            <a:rect l="l" t="t" r="r" b="b"/>
            <a:pathLst>
              <a:path w="143509" h="5486400">
                <a:moveTo>
                  <a:pt x="143255" y="0"/>
                </a:moveTo>
                <a:lnTo>
                  <a:pt x="0" y="0"/>
                </a:lnTo>
                <a:lnTo>
                  <a:pt x="0" y="5486400"/>
                </a:lnTo>
                <a:lnTo>
                  <a:pt x="143255" y="5486400"/>
                </a:lnTo>
                <a:lnTo>
                  <a:pt x="1432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8540" y="-20955"/>
            <a:ext cx="7906918" cy="116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rgbClr val="D1282D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220546"/>
            <a:ext cx="8414385" cy="417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0473" y="3049270"/>
            <a:ext cx="775017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spc="-75" dirty="0">
                <a:latin typeface="Arial Black"/>
                <a:cs typeface="Arial Black"/>
              </a:rPr>
              <a:t>УСТОЙЧИВ</a:t>
            </a:r>
            <a:r>
              <a:rPr sz="3200" spc="-180" dirty="0">
                <a:latin typeface="Arial Black"/>
                <a:cs typeface="Arial Black"/>
              </a:rPr>
              <a:t> </a:t>
            </a:r>
            <a:r>
              <a:rPr sz="3200" spc="-70" dirty="0">
                <a:latin typeface="Arial Black"/>
                <a:cs typeface="Arial Black"/>
              </a:rPr>
              <a:t>ДИЗАЙН</a:t>
            </a:r>
            <a:r>
              <a:rPr sz="3200" spc="-185" dirty="0">
                <a:latin typeface="Arial Black"/>
                <a:cs typeface="Arial Black"/>
              </a:rPr>
              <a:t> </a:t>
            </a:r>
            <a:r>
              <a:rPr sz="3200" spc="-45" dirty="0">
                <a:latin typeface="Arial Black"/>
                <a:cs typeface="Arial Black"/>
              </a:rPr>
              <a:t>НА</a:t>
            </a:r>
            <a:r>
              <a:rPr sz="3200" spc="-175" dirty="0">
                <a:latin typeface="Arial Black"/>
                <a:cs typeface="Arial Black"/>
              </a:rPr>
              <a:t> </a:t>
            </a:r>
            <a:r>
              <a:rPr sz="3200" spc="-75" dirty="0">
                <a:latin typeface="Arial Black"/>
                <a:cs typeface="Arial Black"/>
              </a:rPr>
              <a:t>ВЕРИГАТА </a:t>
            </a:r>
            <a:r>
              <a:rPr sz="3200" spc="-1055" dirty="0">
                <a:latin typeface="Arial Black"/>
                <a:cs typeface="Arial Black"/>
              </a:rPr>
              <a:t> </a:t>
            </a:r>
            <a:r>
              <a:rPr sz="3200" spc="-40" dirty="0">
                <a:latin typeface="Arial Black"/>
                <a:cs typeface="Arial Black"/>
              </a:rPr>
              <a:t>ЗА</a:t>
            </a:r>
            <a:r>
              <a:rPr sz="3200" spc="-185" dirty="0">
                <a:latin typeface="Arial Black"/>
                <a:cs typeface="Arial Black"/>
              </a:rPr>
              <a:t> </a:t>
            </a:r>
            <a:r>
              <a:rPr sz="3200" spc="-70" dirty="0">
                <a:latin typeface="Arial Black"/>
                <a:cs typeface="Arial Black"/>
              </a:rPr>
              <a:t>ДОСТАВКА</a:t>
            </a:r>
            <a:r>
              <a:rPr sz="3200" spc="-185" dirty="0">
                <a:latin typeface="Arial Black"/>
                <a:cs typeface="Arial Black"/>
              </a:rPr>
              <a:t> </a:t>
            </a:r>
            <a:r>
              <a:rPr sz="3200" spc="-45" dirty="0">
                <a:latin typeface="Arial Black"/>
                <a:cs typeface="Arial Black"/>
              </a:rPr>
              <a:t>НА</a:t>
            </a:r>
            <a:r>
              <a:rPr sz="3200" spc="-170" dirty="0">
                <a:latin typeface="Arial Black"/>
                <a:cs typeface="Arial Black"/>
              </a:rPr>
              <a:t> </a:t>
            </a:r>
            <a:r>
              <a:rPr sz="3200" spc="-65" dirty="0">
                <a:latin typeface="Arial Black"/>
                <a:cs typeface="Arial Black"/>
              </a:rPr>
              <a:t>ХРАНИ</a:t>
            </a:r>
            <a:endParaRPr sz="320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42642" y="4351477"/>
            <a:ext cx="568515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105"/>
              </a:spcBef>
            </a:pPr>
            <a:r>
              <a:rPr sz="2000" spc="105" dirty="0">
                <a:solidFill>
                  <a:srgbClr val="D1282D"/>
                </a:solidFill>
                <a:latin typeface="Arial Black"/>
                <a:cs typeface="Arial Black"/>
              </a:rPr>
              <a:t>УПРАВЛЕНИЕ</a:t>
            </a:r>
            <a:r>
              <a:rPr sz="2000" spc="20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60" dirty="0">
                <a:solidFill>
                  <a:srgbClr val="D1282D"/>
                </a:solidFill>
                <a:latin typeface="Arial Black"/>
                <a:cs typeface="Arial Black"/>
              </a:rPr>
              <a:t>НА</a:t>
            </a:r>
            <a:r>
              <a:rPr sz="2000" spc="20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100" dirty="0">
                <a:solidFill>
                  <a:srgbClr val="D1282D"/>
                </a:solidFill>
                <a:latin typeface="Arial Black"/>
                <a:cs typeface="Arial Black"/>
              </a:rPr>
              <a:t>ВЕРИГА</a:t>
            </a:r>
            <a:r>
              <a:rPr sz="2000" spc="21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60" dirty="0">
                <a:solidFill>
                  <a:srgbClr val="D1282D"/>
                </a:solidFill>
                <a:latin typeface="Arial Black"/>
                <a:cs typeface="Arial Black"/>
              </a:rPr>
              <a:t>ОТ</a:t>
            </a:r>
            <a:endParaRPr sz="2000">
              <a:latin typeface="Arial Black"/>
              <a:cs typeface="Arial Black"/>
            </a:endParaRPr>
          </a:p>
          <a:p>
            <a:pPr marL="12700">
              <a:lnSpc>
                <a:spcPts val="2160"/>
              </a:lnSpc>
            </a:pPr>
            <a:r>
              <a:rPr sz="2000" spc="105" dirty="0">
                <a:solidFill>
                  <a:srgbClr val="D1282D"/>
                </a:solidFill>
                <a:latin typeface="Arial Black"/>
                <a:cs typeface="Arial Black"/>
              </a:rPr>
              <a:t>ДОСТАВКИ</a:t>
            </a:r>
            <a:r>
              <a:rPr sz="2000" spc="17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D1282D"/>
                </a:solidFill>
                <a:latin typeface="Arial Black"/>
                <a:cs typeface="Arial Black"/>
              </a:rPr>
              <a:t>И</a:t>
            </a:r>
            <a:r>
              <a:rPr sz="2000" spc="215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100" dirty="0">
                <a:solidFill>
                  <a:srgbClr val="D1282D"/>
                </a:solidFill>
                <a:latin typeface="Arial Black"/>
                <a:cs typeface="Arial Black"/>
              </a:rPr>
              <a:t>ПОДХОДЪТ</a:t>
            </a:r>
            <a:r>
              <a:rPr sz="2000" spc="215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120" dirty="0">
                <a:solidFill>
                  <a:srgbClr val="D1282D"/>
                </a:solidFill>
                <a:latin typeface="Arial Black"/>
                <a:cs typeface="Arial Black"/>
              </a:rPr>
              <a:t>ЗА</a:t>
            </a:r>
            <a:endParaRPr sz="2000">
              <a:latin typeface="Arial Black"/>
              <a:cs typeface="Arial Black"/>
            </a:endParaRPr>
          </a:p>
          <a:p>
            <a:pPr marL="12700">
              <a:lnSpc>
                <a:spcPts val="2280"/>
              </a:lnSpc>
            </a:pPr>
            <a:r>
              <a:rPr sz="2000" spc="105" dirty="0">
                <a:solidFill>
                  <a:srgbClr val="D1282D"/>
                </a:solidFill>
                <a:latin typeface="Arial Black"/>
                <a:cs typeface="Arial Black"/>
              </a:rPr>
              <a:t>ПОСТИГАНЕ</a:t>
            </a:r>
            <a:r>
              <a:rPr sz="2000" spc="18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60" dirty="0">
                <a:solidFill>
                  <a:srgbClr val="D1282D"/>
                </a:solidFill>
                <a:latin typeface="Arial Black"/>
                <a:cs typeface="Arial Black"/>
              </a:rPr>
              <a:t>НА</a:t>
            </a:r>
            <a:r>
              <a:rPr sz="2000" spc="20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105" dirty="0">
                <a:solidFill>
                  <a:srgbClr val="D1282D"/>
                </a:solidFill>
                <a:latin typeface="Arial Black"/>
                <a:cs typeface="Arial Black"/>
              </a:rPr>
              <a:t>УСТОЙЧИВ</a:t>
            </a:r>
            <a:r>
              <a:rPr sz="2000" spc="19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2000" spc="100" dirty="0">
                <a:solidFill>
                  <a:srgbClr val="D1282D"/>
                </a:solidFill>
                <a:latin typeface="Arial Black"/>
                <a:cs typeface="Arial Black"/>
              </a:rPr>
              <a:t>ДИЗАЙН</a:t>
            </a:r>
            <a:endParaRPr sz="200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14777" y="5734050"/>
            <a:ext cx="4680585" cy="912429"/>
          </a:xfrm>
          <a:prstGeom prst="rect">
            <a:avLst/>
          </a:prstGeom>
          <a:solidFill>
            <a:srgbClr val="797979"/>
          </a:solidFill>
          <a:ln w="28575">
            <a:solidFill>
              <a:srgbClr val="575757"/>
            </a:solidFill>
          </a:ln>
        </p:spPr>
        <p:txBody>
          <a:bodyPr vert="horz" wrap="square" lIns="0" tIns="177165" rIns="0" bIns="0" rtlCol="0">
            <a:spAutoFit/>
          </a:bodyPr>
          <a:lstStyle/>
          <a:p>
            <a:pPr marL="1454785" marR="248285" indent="-1202690">
              <a:lnSpc>
                <a:spcPct val="100000"/>
              </a:lnSpc>
              <a:spcBef>
                <a:spcPts val="1395"/>
              </a:spcBef>
              <a:tabLst>
                <a:tab pos="2515870" algn="l"/>
              </a:tabLst>
            </a:pPr>
            <a:r>
              <a:rPr lang="bg-BG" b="1" spc="-5" dirty="0" smtClean="0">
                <a:latin typeface="Arial"/>
                <a:cs typeface="Arial"/>
              </a:rPr>
              <a:t>Местна инициативна група</a:t>
            </a:r>
          </a:p>
          <a:p>
            <a:pPr marL="1454785" marR="248285" indent="-1202690">
              <a:lnSpc>
                <a:spcPct val="100000"/>
              </a:lnSpc>
              <a:spcBef>
                <a:spcPts val="1395"/>
              </a:spcBef>
              <a:tabLst>
                <a:tab pos="2515870" algn="l"/>
              </a:tabLst>
            </a:pPr>
            <a:r>
              <a:rPr lang="bg-BG" sz="1800" b="1" spc="-5" dirty="0" smtClean="0">
                <a:latin typeface="Arial"/>
                <a:cs typeface="Arial"/>
              </a:rPr>
              <a:t>„Кирково - Златоград“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95998" y="797320"/>
            <a:ext cx="3143694" cy="12522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164719"/>
            <a:ext cx="766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5" dirty="0"/>
              <a:t>МОДЕЛИРАНЕ</a:t>
            </a:r>
            <a:r>
              <a:rPr sz="3600" spc="-175" dirty="0"/>
              <a:t> </a:t>
            </a:r>
            <a:r>
              <a:rPr sz="3600" dirty="0"/>
              <a:t>-</a:t>
            </a:r>
            <a:r>
              <a:rPr sz="3600" spc="-165" dirty="0"/>
              <a:t> </a:t>
            </a:r>
            <a:r>
              <a:rPr sz="3600" spc="-55" dirty="0"/>
              <a:t>МОДЕЛИРАНЕ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258267" y="790447"/>
            <a:ext cx="8547735" cy="49064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75"/>
              </a:spcBef>
            </a:pPr>
            <a:r>
              <a:rPr sz="2400" spc="-15" dirty="0" err="1" smtClean="0">
                <a:latin typeface="Microsoft Sans Serif"/>
                <a:cs typeface="Microsoft Sans Serif"/>
              </a:rPr>
              <a:t>Основната</a:t>
            </a:r>
            <a:r>
              <a:rPr sz="2400" spc="25" dirty="0" smtClean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цел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SCM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изпълни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изискванията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клиентите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чрез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най-ефективно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използване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ресурси,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включително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капацитет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разпределение,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инвентар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труд.</a:t>
            </a:r>
            <a:endParaRPr sz="2400" dirty="0">
              <a:latin typeface="Microsoft Sans Serif"/>
              <a:cs typeface="Microsoft Sans Serif"/>
            </a:endParaRPr>
          </a:p>
          <a:p>
            <a:pPr marL="12700" marR="480695">
              <a:lnSpc>
                <a:spcPct val="100000"/>
              </a:lnSpc>
              <a:spcBef>
                <a:spcPts val="1180"/>
              </a:spcBef>
            </a:pPr>
            <a:r>
              <a:rPr sz="2400" spc="-5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теория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стреми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да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съпостави </a:t>
            </a:r>
            <a:r>
              <a:rPr sz="2400" spc="-6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търсенето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предлагането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го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направи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минимални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запаси.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Различните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аспекти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оптимизирането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доставки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включват:</a:t>
            </a:r>
            <a:endParaRPr sz="2400" dirty="0">
              <a:latin typeface="Microsoft Sans Serif"/>
              <a:cs typeface="Microsoft Sans Serif"/>
            </a:endParaRPr>
          </a:p>
          <a:p>
            <a:pPr marL="439420" indent="-426720">
              <a:lnSpc>
                <a:spcPct val="100000"/>
              </a:lnSpc>
              <a:spcBef>
                <a:spcPts val="1175"/>
              </a:spcBef>
              <a:buChar char="•"/>
              <a:tabLst>
                <a:tab pos="438784" algn="l"/>
                <a:tab pos="439420" algn="l"/>
              </a:tabLst>
            </a:pPr>
            <a:r>
              <a:rPr sz="2400" spc="-40" dirty="0">
                <a:latin typeface="Microsoft Sans Serif"/>
                <a:cs typeface="Microsoft Sans Serif"/>
              </a:rPr>
              <a:t>връзка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доставчици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премахване</a:t>
            </a:r>
            <a:r>
              <a:rPr sz="2400" spc="6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тесните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места;</a:t>
            </a:r>
            <a:endParaRPr sz="2400" dirty="0">
              <a:latin typeface="Microsoft Sans Serif"/>
              <a:cs typeface="Microsoft Sans Serif"/>
            </a:endParaRPr>
          </a:p>
          <a:p>
            <a:pPr marL="355600" marR="642620" indent="-342900" algn="just">
              <a:lnSpc>
                <a:spcPct val="100000"/>
              </a:lnSpc>
              <a:spcBef>
                <a:spcPts val="1180"/>
              </a:spcBef>
              <a:buChar char="•"/>
              <a:tabLst>
                <a:tab pos="35560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стратегическо </a:t>
            </a:r>
            <a:r>
              <a:rPr sz="2400" spc="-20" dirty="0">
                <a:latin typeface="Microsoft Sans Serif"/>
                <a:cs typeface="Microsoft Sans Serif"/>
              </a:rPr>
              <a:t>снабдяване, </a:t>
            </a:r>
            <a:r>
              <a:rPr sz="2400" spc="-55" dirty="0">
                <a:latin typeface="Microsoft Sans Serif"/>
                <a:cs typeface="Microsoft Sans Serif"/>
              </a:rPr>
              <a:t>за </a:t>
            </a:r>
            <a:r>
              <a:rPr sz="2400" spc="-5" dirty="0">
                <a:latin typeface="Microsoft Sans Serif"/>
                <a:cs typeface="Microsoft Sans Serif"/>
              </a:rPr>
              <a:t>да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-15" dirty="0">
                <a:latin typeface="Microsoft Sans Serif"/>
                <a:cs typeface="Microsoft Sans Serif"/>
              </a:rPr>
              <a:t>постигне </a:t>
            </a:r>
            <a:r>
              <a:rPr sz="2400" spc="-10" dirty="0">
                <a:latin typeface="Microsoft Sans Serif"/>
                <a:cs typeface="Microsoft Sans Serif"/>
              </a:rPr>
              <a:t>баланс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между </a:t>
            </a:r>
            <a:r>
              <a:rPr sz="2400" spc="-25" dirty="0">
                <a:latin typeface="Microsoft Sans Serif"/>
                <a:cs typeface="Microsoft Sans Serif"/>
              </a:rPr>
              <a:t>най-ниските </a:t>
            </a:r>
            <a:r>
              <a:rPr sz="2400" spc="-15" dirty="0">
                <a:latin typeface="Microsoft Sans Serif"/>
                <a:cs typeface="Microsoft Sans Serif"/>
              </a:rPr>
              <a:t>материални </a:t>
            </a:r>
            <a:r>
              <a:rPr sz="2400" spc="-35" dirty="0">
                <a:latin typeface="Microsoft Sans Serif"/>
                <a:cs typeface="Microsoft Sans Serif"/>
              </a:rPr>
              <a:t>разходи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35" dirty="0">
                <a:latin typeface="Microsoft Sans Serif"/>
                <a:cs typeface="Microsoft Sans Serif"/>
              </a:rPr>
              <a:t>транспорт,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прилагат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точно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навреме</a:t>
            </a:r>
            <a:r>
              <a:rPr sz="2400" spc="5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техники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endParaRPr sz="2400" dirty="0">
              <a:latin typeface="Microsoft Sans Serif"/>
              <a:cs typeface="Microsoft Sans Serif"/>
            </a:endParaRPr>
          </a:p>
          <a:p>
            <a:pPr marL="355600" algn="just">
              <a:lnSpc>
                <a:spcPct val="100000"/>
              </a:lnSpc>
            </a:pPr>
            <a:r>
              <a:rPr sz="2400" spc="-20" dirty="0">
                <a:latin typeface="Microsoft Sans Serif"/>
                <a:cs typeface="Microsoft Sans Serif"/>
              </a:rPr>
              <a:t>оптимизиране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производствения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поток;</a:t>
            </a:r>
            <a:endParaRPr sz="24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164719"/>
            <a:ext cx="766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5" dirty="0"/>
              <a:t>МОДЕЛИРАНЕ</a:t>
            </a:r>
            <a:r>
              <a:rPr sz="3600" spc="-175" dirty="0"/>
              <a:t> </a:t>
            </a:r>
            <a:r>
              <a:rPr sz="3600" dirty="0"/>
              <a:t>-</a:t>
            </a:r>
            <a:r>
              <a:rPr sz="3600" spc="-165" dirty="0"/>
              <a:t> </a:t>
            </a:r>
            <a:r>
              <a:rPr sz="3600" spc="-55" dirty="0"/>
              <a:t>МОДЕЛИРАНЕ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258267" y="753871"/>
            <a:ext cx="8500745" cy="576897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455295" indent="-342900" algn="just">
              <a:lnSpc>
                <a:spcPts val="2590"/>
              </a:lnSpc>
              <a:spcBef>
                <a:spcPts val="425"/>
              </a:spcBef>
              <a:buChar char="•"/>
              <a:tabLst>
                <a:tab pos="35560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поддържане </a:t>
            </a:r>
            <a:r>
              <a:rPr sz="2400" spc="-10" dirty="0">
                <a:latin typeface="Microsoft Sans Serif"/>
                <a:cs typeface="Microsoft Sans Serif"/>
              </a:rPr>
              <a:t>на правилния </a:t>
            </a:r>
            <a:r>
              <a:rPr sz="2400" spc="-50" dirty="0">
                <a:latin typeface="Microsoft Sans Serif"/>
                <a:cs typeface="Microsoft Sans Serif"/>
              </a:rPr>
              <a:t>микс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20" dirty="0">
                <a:latin typeface="Microsoft Sans Serif"/>
                <a:cs typeface="Microsoft Sans Serif"/>
              </a:rPr>
              <a:t>местоположение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фабрики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15" dirty="0">
                <a:latin typeface="Microsoft Sans Serif"/>
                <a:cs typeface="Microsoft Sans Serif"/>
              </a:rPr>
              <a:t>складове,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dirty="0">
                <a:latin typeface="Microsoft Sans Serif"/>
                <a:cs typeface="Microsoft Sans Serif"/>
              </a:rPr>
              <a:t>да </a:t>
            </a:r>
            <a:r>
              <a:rPr sz="2400" spc="-20" dirty="0">
                <a:latin typeface="Microsoft Sans Serif"/>
                <a:cs typeface="Microsoft Sans Serif"/>
              </a:rPr>
              <a:t>обслужват </a:t>
            </a:r>
            <a:r>
              <a:rPr sz="2400" spc="-30" dirty="0">
                <a:latin typeface="Microsoft Sans Serif"/>
                <a:cs typeface="Microsoft Sans Serif"/>
              </a:rPr>
              <a:t>пазарите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клиенти;</a:t>
            </a:r>
            <a:endParaRPr sz="2400">
              <a:latin typeface="Microsoft Sans Serif"/>
              <a:cs typeface="Microsoft Sans Serif"/>
            </a:endParaRPr>
          </a:p>
          <a:p>
            <a:pPr marL="355600" marR="5080" indent="-342900">
              <a:lnSpc>
                <a:spcPct val="90000"/>
              </a:lnSpc>
              <a:spcBef>
                <a:spcPts val="114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35" dirty="0">
                <a:latin typeface="Microsoft Sans Serif"/>
                <a:cs typeface="Microsoft Sans Serif"/>
              </a:rPr>
              <a:t>използване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разпределение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местоположението, </a:t>
            </a:r>
            <a:r>
              <a:rPr sz="2400" spc="-20" dirty="0">
                <a:latin typeface="Microsoft Sans Serif"/>
                <a:cs typeface="Microsoft Sans Serif"/>
              </a:rPr>
              <a:t> анализ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маршрута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превозното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средство,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динамично </a:t>
            </a:r>
            <a:r>
              <a:rPr sz="2400" spc="-62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програмиране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традиционна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оптимизация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логистиката,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увеличи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ефективността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разпространението.</a:t>
            </a:r>
            <a:endParaRPr sz="2400">
              <a:latin typeface="Microsoft Sans Serif"/>
              <a:cs typeface="Microsoft Sans Serif"/>
            </a:endParaRPr>
          </a:p>
          <a:p>
            <a:pPr marL="12700" marR="317500">
              <a:lnSpc>
                <a:spcPct val="90100"/>
              </a:lnSpc>
              <a:spcBef>
                <a:spcPts val="1175"/>
              </a:spcBef>
            </a:pPr>
            <a:r>
              <a:rPr sz="2400" spc="-80" dirty="0">
                <a:latin typeface="Microsoft Sans Serif"/>
                <a:cs typeface="Microsoft Sans Serif"/>
              </a:rPr>
              <a:t>Друг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модел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модела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100" dirty="0">
                <a:latin typeface="Microsoft Sans Serif"/>
                <a:cs typeface="Microsoft Sans Serif"/>
              </a:rPr>
              <a:t>SCOR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измерва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общото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представяне</a:t>
            </a:r>
            <a:r>
              <a:rPr sz="2100" spc="1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 </a:t>
            </a:r>
            <a:r>
              <a:rPr sz="2100" spc="-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веригата</a:t>
            </a:r>
            <a:r>
              <a:rPr sz="2100" spc="1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25" dirty="0">
                <a:latin typeface="Microsoft Sans Serif"/>
                <a:cs typeface="Microsoft Sans Serif"/>
              </a:rPr>
              <a:t>доставки.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55" dirty="0">
                <a:latin typeface="Microsoft Sans Serif"/>
                <a:cs typeface="Microsoft Sans Serif"/>
              </a:rPr>
              <a:t>Това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dirty="0">
                <a:latin typeface="Microsoft Sans Serif"/>
                <a:cs typeface="Microsoft Sans Serif"/>
              </a:rPr>
              <a:t>е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референтен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35" dirty="0">
                <a:latin typeface="Microsoft Sans Serif"/>
                <a:cs typeface="Microsoft Sans Serif"/>
              </a:rPr>
              <a:t>модел</a:t>
            </a:r>
            <a:r>
              <a:rPr sz="2100" spc="4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процес</a:t>
            </a:r>
            <a:r>
              <a:rPr sz="2100" spc="15" dirty="0">
                <a:latin typeface="Microsoft Sans Serif"/>
                <a:cs typeface="Microsoft Sans Serif"/>
              </a:rPr>
              <a:t> </a:t>
            </a:r>
            <a:r>
              <a:rPr sz="2100" spc="-50" dirty="0">
                <a:latin typeface="Microsoft Sans Serif"/>
                <a:cs typeface="Microsoft Sans Serif"/>
              </a:rPr>
              <a:t>за </a:t>
            </a:r>
            <a:r>
              <a:rPr sz="2100" spc="-45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управление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5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веригата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40" dirty="0">
                <a:latin typeface="Microsoft Sans Serif"/>
                <a:cs typeface="Microsoft Sans Serif"/>
              </a:rPr>
              <a:t> </a:t>
            </a:r>
            <a:r>
              <a:rPr sz="2100" spc="-25" dirty="0">
                <a:latin typeface="Microsoft Sans Serif"/>
                <a:cs typeface="Microsoft Sans Serif"/>
              </a:rPr>
              <a:t>доставки,</a:t>
            </a:r>
            <a:r>
              <a:rPr sz="2100" spc="5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обхващащ</a:t>
            </a:r>
            <a:r>
              <a:rPr sz="2100" spc="4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от</a:t>
            </a:r>
            <a:r>
              <a:rPr sz="2100" spc="4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доставчика</a:t>
            </a:r>
            <a:r>
              <a:rPr sz="2100" spc="4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 </a:t>
            </a:r>
            <a:r>
              <a:rPr sz="2100" spc="-54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доставчика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5" dirty="0">
                <a:latin typeface="Microsoft Sans Serif"/>
                <a:cs typeface="Microsoft Sans Serif"/>
              </a:rPr>
              <a:t>до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клиента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клиента.</a:t>
            </a:r>
            <a:endParaRPr sz="2100">
              <a:latin typeface="Microsoft Sans Serif"/>
              <a:cs typeface="Microsoft Sans Serif"/>
            </a:endParaRPr>
          </a:p>
          <a:p>
            <a:pPr marL="12700">
              <a:lnSpc>
                <a:spcPts val="2395"/>
              </a:lnSpc>
              <a:spcBef>
                <a:spcPts val="850"/>
              </a:spcBef>
            </a:pPr>
            <a:r>
              <a:rPr sz="2100" spc="-60" dirty="0">
                <a:latin typeface="Microsoft Sans Serif"/>
                <a:cs typeface="Microsoft Sans Serif"/>
              </a:rPr>
              <a:t>Той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включва</a:t>
            </a:r>
            <a:r>
              <a:rPr sz="2100" spc="45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изпълнение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изпълнението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25" dirty="0">
                <a:latin typeface="Microsoft Sans Serif"/>
                <a:cs typeface="Microsoft Sans Serif"/>
              </a:rPr>
              <a:t>доставките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dirty="0">
                <a:latin typeface="Microsoft Sans Serif"/>
                <a:cs typeface="Microsoft Sans Serif"/>
              </a:rPr>
              <a:t>и</a:t>
            </a:r>
            <a:endParaRPr sz="2100">
              <a:latin typeface="Microsoft Sans Serif"/>
              <a:cs typeface="Microsoft Sans Serif"/>
            </a:endParaRPr>
          </a:p>
          <a:p>
            <a:pPr marL="12700" marR="226695">
              <a:lnSpc>
                <a:spcPts val="2270"/>
              </a:lnSpc>
              <a:spcBef>
                <a:spcPts val="160"/>
              </a:spcBef>
            </a:pPr>
            <a:r>
              <a:rPr sz="2100" spc="-25" dirty="0">
                <a:latin typeface="Microsoft Sans Serif"/>
                <a:cs typeface="Microsoft Sans Serif"/>
              </a:rPr>
              <a:t>поръчките,</a:t>
            </a:r>
            <a:r>
              <a:rPr sz="2100" spc="5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гъвкавост</a:t>
            </a:r>
            <a:r>
              <a:rPr sz="2100" spc="1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25" dirty="0">
                <a:latin typeface="Microsoft Sans Serif"/>
                <a:cs typeface="Microsoft Sans Serif"/>
              </a:rPr>
              <a:t>производството,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35" dirty="0">
                <a:latin typeface="Microsoft Sans Serif"/>
                <a:cs typeface="Microsoft Sans Serif"/>
              </a:rPr>
              <a:t>разходи</a:t>
            </a:r>
            <a:r>
              <a:rPr sz="2100" spc="50" dirty="0">
                <a:latin typeface="Microsoft Sans Serif"/>
                <a:cs typeface="Microsoft Sans Serif"/>
              </a:rPr>
              <a:t> </a:t>
            </a:r>
            <a:r>
              <a:rPr sz="2100" spc="-50" dirty="0">
                <a:latin typeface="Microsoft Sans Serif"/>
                <a:cs typeface="Microsoft Sans Serif"/>
              </a:rPr>
              <a:t>за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обработка</a:t>
            </a:r>
            <a:r>
              <a:rPr sz="2100" spc="1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 </a:t>
            </a:r>
            <a:r>
              <a:rPr sz="2100" spc="-540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гаранция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5" dirty="0">
                <a:latin typeface="Microsoft Sans Serif"/>
                <a:cs typeface="Microsoft Sans Serif"/>
              </a:rPr>
              <a:t>и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35" dirty="0">
                <a:latin typeface="Microsoft Sans Serif"/>
                <a:cs typeface="Microsoft Sans Serif"/>
              </a:rPr>
              <a:t>възвръщаемост,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25" dirty="0">
                <a:latin typeface="Microsoft Sans Serif"/>
                <a:cs typeface="Microsoft Sans Serif"/>
              </a:rPr>
              <a:t>запаси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5" dirty="0">
                <a:latin typeface="Microsoft Sans Serif"/>
                <a:cs typeface="Microsoft Sans Serif"/>
              </a:rPr>
              <a:t>и</a:t>
            </a:r>
            <a:r>
              <a:rPr sz="2100" spc="25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обороти</a:t>
            </a:r>
            <a:r>
              <a:rPr sz="2100" spc="1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45" dirty="0">
                <a:latin typeface="Microsoft Sans Serif"/>
                <a:cs typeface="Microsoft Sans Serif"/>
              </a:rPr>
              <a:t> </a:t>
            </a:r>
            <a:r>
              <a:rPr sz="2100" spc="-20" dirty="0">
                <a:latin typeface="Microsoft Sans Serif"/>
                <a:cs typeface="Microsoft Sans Serif"/>
              </a:rPr>
              <a:t>активи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5" dirty="0">
                <a:latin typeface="Microsoft Sans Serif"/>
                <a:cs typeface="Microsoft Sans Serif"/>
              </a:rPr>
              <a:t>и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други</a:t>
            </a:r>
            <a:endParaRPr sz="2100">
              <a:latin typeface="Microsoft Sans Serif"/>
              <a:cs typeface="Microsoft Sans Serif"/>
            </a:endParaRPr>
          </a:p>
          <a:p>
            <a:pPr marL="12700">
              <a:lnSpc>
                <a:spcPts val="2105"/>
              </a:lnSpc>
            </a:pPr>
            <a:r>
              <a:rPr sz="2100" spc="-25" dirty="0">
                <a:latin typeface="Microsoft Sans Serif"/>
                <a:cs typeface="Microsoft Sans Serif"/>
              </a:rPr>
              <a:t>фактори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при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оценката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35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цялостната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15" dirty="0">
                <a:latin typeface="Microsoft Sans Serif"/>
                <a:cs typeface="Microsoft Sans Serif"/>
              </a:rPr>
              <a:t>ефективност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r>
              <a:rPr sz="2100" spc="20" dirty="0">
                <a:latin typeface="Microsoft Sans Serif"/>
                <a:cs typeface="Microsoft Sans Serif"/>
              </a:rPr>
              <a:t> </a:t>
            </a:r>
            <a:r>
              <a:rPr sz="2100" spc="-30" dirty="0">
                <a:latin typeface="Microsoft Sans Serif"/>
                <a:cs typeface="Microsoft Sans Serif"/>
              </a:rPr>
              <a:t>веригата</a:t>
            </a:r>
            <a:r>
              <a:rPr sz="2100" spc="30" dirty="0">
                <a:latin typeface="Microsoft Sans Serif"/>
                <a:cs typeface="Microsoft Sans Serif"/>
              </a:rPr>
              <a:t> </a:t>
            </a:r>
            <a:r>
              <a:rPr sz="2100" spc="-10" dirty="0">
                <a:latin typeface="Microsoft Sans Serif"/>
                <a:cs typeface="Microsoft Sans Serif"/>
              </a:rPr>
              <a:t>на</a:t>
            </a:r>
            <a:endParaRPr sz="2100">
              <a:latin typeface="Microsoft Sans Serif"/>
              <a:cs typeface="Microsoft Sans Serif"/>
            </a:endParaRPr>
          </a:p>
          <a:p>
            <a:pPr marL="12700">
              <a:lnSpc>
                <a:spcPts val="2395"/>
              </a:lnSpc>
            </a:pPr>
            <a:r>
              <a:rPr sz="2100" spc="-20" dirty="0">
                <a:latin typeface="Microsoft Sans Serif"/>
                <a:cs typeface="Microsoft Sans Serif"/>
              </a:rPr>
              <a:t>доставка.</a:t>
            </a:r>
            <a:endParaRPr sz="2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72922"/>
            <a:ext cx="76593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5" dirty="0"/>
              <a:t>МОДЕЛИРАНЕ</a:t>
            </a:r>
            <a:r>
              <a:rPr sz="3600" spc="-180" dirty="0"/>
              <a:t> </a:t>
            </a:r>
            <a:r>
              <a:rPr sz="3600" dirty="0"/>
              <a:t>-</a:t>
            </a:r>
            <a:r>
              <a:rPr sz="3600" spc="-165" dirty="0"/>
              <a:t> </a:t>
            </a:r>
            <a:r>
              <a:rPr sz="3600" spc="-55" dirty="0"/>
              <a:t>МОДЕЛИРАНЕ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46303" y="1150365"/>
            <a:ext cx="7894955" cy="529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8430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Глобалният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форум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представи </a:t>
            </a:r>
            <a:r>
              <a:rPr sz="2400" spc="-62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друг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модел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за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доставки.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65" dirty="0">
                <a:latin typeface="Microsoft Sans Serif"/>
                <a:cs typeface="Microsoft Sans Serif"/>
              </a:rPr>
              <a:t>Тази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рамка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endParaRPr sz="2400">
              <a:latin typeface="Microsoft Sans Serif"/>
              <a:cs typeface="Microsoft Sans Serif"/>
            </a:endParaRPr>
          </a:p>
          <a:p>
            <a:pPr marL="12700" marR="199390">
              <a:lnSpc>
                <a:spcPct val="100000"/>
              </a:lnSpc>
            </a:pPr>
            <a:r>
              <a:rPr sz="2400" spc="-20" dirty="0">
                <a:latin typeface="Microsoft Sans Serif"/>
                <a:cs typeface="Microsoft Sans Serif"/>
              </a:rPr>
              <a:t>изградена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върху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осем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ключови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бизнес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процеса,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имат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както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функционален,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така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междуфирмен </a:t>
            </a:r>
            <a:r>
              <a:rPr sz="2400" spc="-25" dirty="0">
                <a:latin typeface="Microsoft Sans Serif"/>
                <a:cs typeface="Microsoft Sans Serif"/>
              </a:rPr>
              <a:t> характер.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Всеки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процес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управлява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endParaRPr sz="24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2400" spc="-25" dirty="0">
                <a:latin typeface="Microsoft Sans Serif"/>
                <a:cs typeface="Microsoft Sans Serif"/>
              </a:rPr>
              <a:t>междуфункционален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екип,</a:t>
            </a:r>
            <a:r>
              <a:rPr sz="2400" spc="55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включващ</a:t>
            </a:r>
            <a:r>
              <a:rPr sz="2400" spc="59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представители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логистиката,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производството,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покупките,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финансите,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маркетинга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научноизследователската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развойна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дейност.</a:t>
            </a:r>
            <a:endParaRPr sz="2400">
              <a:latin typeface="Microsoft Sans Serif"/>
              <a:cs typeface="Microsoft Sans Serif"/>
            </a:endParaRPr>
          </a:p>
          <a:p>
            <a:pPr marL="12700" marR="538480">
              <a:lnSpc>
                <a:spcPct val="100000"/>
              </a:lnSpc>
              <a:spcBef>
                <a:spcPts val="1180"/>
              </a:spcBef>
            </a:pPr>
            <a:r>
              <a:rPr sz="2400" spc="-70" dirty="0">
                <a:latin typeface="Microsoft Sans Serif"/>
                <a:cs typeface="Microsoft Sans Serif"/>
              </a:rPr>
              <a:t>Докато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всеки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процес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взаимодейства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ключови </a:t>
            </a:r>
            <a:r>
              <a:rPr sz="2400" spc="-20" dirty="0">
                <a:latin typeface="Microsoft Sans Serif"/>
                <a:cs typeface="Microsoft Sans Serif"/>
              </a:rPr>
              <a:t> клиенти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доставчици,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процесите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управление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взаимоотношенията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клиенти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управление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взаимоотношенията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доставчици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формират</a:t>
            </a:r>
            <a:endParaRPr sz="2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400" spc="-25" dirty="0">
                <a:latin typeface="Microsoft Sans Serif"/>
                <a:cs typeface="Microsoft Sans Serif"/>
              </a:rPr>
              <a:t>критичните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връзки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във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267" y="1121192"/>
            <a:ext cx="8484870" cy="539051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2400" spc="-75" dirty="0">
                <a:latin typeface="Microsoft Sans Serif"/>
                <a:cs typeface="Microsoft Sans Serif"/>
              </a:rPr>
              <a:t>Тези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подобрени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модели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могат:</a:t>
            </a:r>
            <a:endParaRPr sz="2400">
              <a:latin typeface="Microsoft Sans Serif"/>
              <a:cs typeface="Microsoft Sans Serif"/>
            </a:endParaRPr>
          </a:p>
          <a:p>
            <a:pPr marL="355600" marR="5080" indent="-342900">
              <a:lnSpc>
                <a:spcPct val="100000"/>
              </a:lnSpc>
              <a:spcBef>
                <a:spcPts val="795"/>
              </a:spcBef>
              <a:buChar char="•"/>
              <a:tabLst>
                <a:tab pos="354965" algn="l"/>
                <a:tab pos="355600" algn="l"/>
                <a:tab pos="1786255" algn="l"/>
                <a:tab pos="2268220" algn="l"/>
                <a:tab pos="3359785" algn="l"/>
                <a:tab pos="4809490" algn="l"/>
                <a:tab pos="6316980" algn="l"/>
                <a:tab pos="6787515" algn="l"/>
                <a:tab pos="816102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по</a:t>
            </a:r>
            <a:r>
              <a:rPr sz="2400" spc="5" dirty="0">
                <a:latin typeface="Microsoft Sans Serif"/>
                <a:cs typeface="Microsoft Sans Serif"/>
              </a:rPr>
              <a:t>-</a:t>
            </a:r>
            <a:r>
              <a:rPr sz="2400" spc="-5" dirty="0">
                <a:latin typeface="Microsoft Sans Serif"/>
                <a:cs typeface="Microsoft Sans Serif"/>
              </a:rPr>
              <a:t>до</a:t>
            </a:r>
            <a:r>
              <a:rPr sz="2400" dirty="0">
                <a:latin typeface="Microsoft Sans Serif"/>
                <a:cs typeface="Microsoft Sans Serif"/>
              </a:rPr>
              <a:t>б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е	да	</a:t>
            </a:r>
            <a:r>
              <a:rPr sz="2400" spc="-50" dirty="0">
                <a:latin typeface="Microsoft Sans Serif"/>
                <a:cs typeface="Microsoft Sans Serif"/>
              </a:rPr>
              <a:t>у</a:t>
            </a:r>
            <a:r>
              <a:rPr sz="2400" spc="55" dirty="0">
                <a:latin typeface="Microsoft Sans Serif"/>
                <a:cs typeface="Microsoft Sans Serif"/>
              </a:rPr>
              <a:t>л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ят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85" dirty="0">
                <a:latin typeface="Microsoft Sans Serif"/>
                <a:cs typeface="Microsoft Sans Serif"/>
              </a:rPr>
              <a:t>е</a:t>
            </a:r>
            <a:r>
              <a:rPr sz="2400" spc="-55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ущ</a:t>
            </a:r>
            <a:r>
              <a:rPr sz="2400" spc="-50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0" dirty="0">
                <a:latin typeface="Microsoft Sans Serif"/>
                <a:cs typeface="Microsoft Sans Serif"/>
              </a:rPr>
              <a:t>д</a:t>
            </a:r>
            <a:r>
              <a:rPr sz="2400" spc="-40" dirty="0">
                <a:latin typeface="Microsoft Sans Serif"/>
                <a:cs typeface="Microsoft Sans Serif"/>
              </a:rPr>
              <a:t>инами</a:t>
            </a:r>
            <a:r>
              <a:rPr sz="2400" spc="15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20" dirty="0">
                <a:latin typeface="Microsoft Sans Serif"/>
                <a:cs typeface="Microsoft Sans Serif"/>
              </a:rPr>
              <a:t>ери</a:t>
            </a:r>
            <a:r>
              <a:rPr sz="2400" spc="-65" dirty="0">
                <a:latin typeface="Microsoft Sans Serif"/>
                <a:cs typeface="Microsoft Sans Serif"/>
              </a:rPr>
              <a:t>га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40" dirty="0">
                <a:latin typeface="Microsoft Sans Serif"/>
                <a:cs typeface="Microsoft Sans Serif"/>
              </a:rPr>
              <a:t>за 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храни;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подобрят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качеството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безопасността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храните;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наличността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храни;</a:t>
            </a:r>
            <a:endParaRPr sz="2400">
              <a:latin typeface="Microsoft Sans Serif"/>
              <a:cs typeface="Microsoft Sans Serif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790"/>
              </a:spcBef>
              <a:buChar char="•"/>
              <a:tabLst>
                <a:tab pos="355600" algn="l"/>
              </a:tabLst>
            </a:pP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създадат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устойчиви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ефективни</a:t>
            </a:r>
            <a:r>
              <a:rPr sz="2400" spc="59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бизнес</a:t>
            </a:r>
            <a:r>
              <a:rPr sz="2400" spc="59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мрежи,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dirty="0">
                <a:latin typeface="Microsoft Sans Serif"/>
                <a:cs typeface="Microsoft Sans Serif"/>
              </a:rPr>
              <a:t>са </a:t>
            </a:r>
            <a:r>
              <a:rPr sz="2400" spc="-10" dirty="0">
                <a:latin typeface="Microsoft Sans Serif"/>
                <a:cs typeface="Microsoft Sans Serif"/>
              </a:rPr>
              <a:t>основните </a:t>
            </a:r>
            <a:r>
              <a:rPr sz="2400" spc="-25" dirty="0">
                <a:latin typeface="Microsoft Sans Serif"/>
                <a:cs typeface="Microsoft Sans Serif"/>
              </a:rPr>
              <a:t>проблеми, пред </a:t>
            </a:r>
            <a:r>
              <a:rPr sz="2400" spc="-40" dirty="0">
                <a:latin typeface="Microsoft Sans Serif"/>
                <a:cs typeface="Microsoft Sans Serif"/>
              </a:rPr>
              <a:t>които </a:t>
            </a:r>
            <a:r>
              <a:rPr sz="2400" dirty="0">
                <a:latin typeface="Microsoft Sans Serif"/>
                <a:cs typeface="Microsoft Sans Serif"/>
              </a:rPr>
              <a:t>са </a:t>
            </a:r>
            <a:r>
              <a:rPr sz="2400" spc="-25" dirty="0">
                <a:latin typeface="Microsoft Sans Serif"/>
                <a:cs typeface="Microsoft Sans Serif"/>
              </a:rPr>
              <a:t>изправени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заинтересованите </a:t>
            </a:r>
            <a:r>
              <a:rPr sz="2400" spc="-5" dirty="0">
                <a:latin typeface="Microsoft Sans Serif"/>
                <a:cs typeface="Microsoft Sans Serif"/>
              </a:rPr>
              <a:t>страни </a:t>
            </a:r>
            <a:r>
              <a:rPr sz="2400" spc="-25" dirty="0">
                <a:latin typeface="Microsoft Sans Serif"/>
                <a:cs typeface="Microsoft Sans Serif"/>
              </a:rPr>
              <a:t>във </a:t>
            </a:r>
            <a:r>
              <a:rPr sz="2400" spc="-15" dirty="0">
                <a:latin typeface="Microsoft Sans Serif"/>
                <a:cs typeface="Microsoft Sans Serif"/>
              </a:rPr>
              <a:t>веригите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доставка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храни.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81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Важно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задължителното </a:t>
            </a:r>
            <a:r>
              <a:rPr sz="2400" spc="-20" dirty="0">
                <a:latin typeface="Microsoft Sans Serif"/>
                <a:cs typeface="Microsoft Sans Serif"/>
              </a:rPr>
              <a:t>съобразяване </a:t>
            </a:r>
            <a:r>
              <a:rPr sz="2400" dirty="0">
                <a:latin typeface="Microsoft Sans Serif"/>
                <a:cs typeface="Microsoft Sans Serif"/>
              </a:rPr>
              <a:t>със </a:t>
            </a:r>
            <a:r>
              <a:rPr sz="2400" spc="-10" dirty="0">
                <a:latin typeface="Microsoft Sans Serif"/>
                <a:cs typeface="Microsoft Sans Serif"/>
              </a:rPr>
              <a:t>съвременните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промени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икономиката</a:t>
            </a:r>
            <a:r>
              <a:rPr sz="2400" spc="-3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обществото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spc="5" dirty="0">
                <a:latin typeface="Microsoft Sans Serif"/>
                <a:cs typeface="Microsoft Sans Serif"/>
              </a:rPr>
              <a:t>цяло,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налагат </a:t>
            </a:r>
            <a:r>
              <a:rPr sz="2400" spc="-35" dirty="0">
                <a:latin typeface="Microsoft Sans Serif"/>
                <a:cs typeface="Microsoft Sans Serif"/>
              </a:rPr>
              <a:t>изграждането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устойчив </a:t>
            </a:r>
            <a:r>
              <a:rPr sz="2400" spc="-25" dirty="0">
                <a:latin typeface="Microsoft Sans Serif"/>
                <a:cs typeface="Microsoft Sans Serif"/>
              </a:rPr>
              <a:t>дизайн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30" dirty="0">
                <a:latin typeface="Microsoft Sans Serif"/>
                <a:cs typeface="Microsoft Sans Serif"/>
              </a:rPr>
              <a:t>веригата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доставка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храни.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51054"/>
            <a:ext cx="7514590" cy="116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УПРАВЛЕНИЕ </a:t>
            </a:r>
            <a:r>
              <a:rPr spc="-40" dirty="0"/>
              <a:t>НА </a:t>
            </a:r>
            <a:r>
              <a:rPr spc="-60" dirty="0"/>
              <a:t>ВЕРИГА </a:t>
            </a:r>
            <a:r>
              <a:rPr spc="-40" dirty="0"/>
              <a:t>ОТ </a:t>
            </a:r>
            <a:r>
              <a:rPr spc="-60" dirty="0"/>
              <a:t>ДОСТАВКИ </a:t>
            </a:r>
            <a:r>
              <a:rPr spc="-5" dirty="0"/>
              <a:t>И </a:t>
            </a:r>
            <a:r>
              <a:rPr spc="-819" dirty="0"/>
              <a:t> </a:t>
            </a:r>
            <a:r>
              <a:rPr spc="-60" dirty="0"/>
              <a:t>ПОДХОДЪТ</a:t>
            </a:r>
            <a:r>
              <a:rPr spc="-70" dirty="0"/>
              <a:t> </a:t>
            </a:r>
            <a:r>
              <a:rPr spc="-35" dirty="0"/>
              <a:t>ЗА</a:t>
            </a:r>
            <a:r>
              <a:rPr spc="-114" dirty="0"/>
              <a:t> </a:t>
            </a:r>
            <a:r>
              <a:rPr spc="-60" dirty="0"/>
              <a:t>ПОСТИГАНЕ</a:t>
            </a:r>
            <a:r>
              <a:rPr spc="-80" dirty="0"/>
              <a:t> </a:t>
            </a:r>
            <a:r>
              <a:rPr spc="-35" dirty="0"/>
              <a:t>НА</a:t>
            </a:r>
            <a:r>
              <a:rPr spc="-114" dirty="0"/>
              <a:t> </a:t>
            </a:r>
            <a:r>
              <a:rPr spc="-60" dirty="0"/>
              <a:t>УСТОЙЧИВ </a:t>
            </a:r>
            <a:r>
              <a:rPr spc="-819" dirty="0"/>
              <a:t> </a:t>
            </a:r>
            <a:r>
              <a:rPr spc="-60" dirty="0"/>
              <a:t>ДИЗАЙН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366520"/>
            <a:ext cx="834199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40" dirty="0">
                <a:latin typeface="Microsoft Sans Serif"/>
                <a:cs typeface="Microsoft Sans Serif"/>
              </a:rPr>
              <a:t>практиката </a:t>
            </a:r>
            <a:r>
              <a:rPr sz="2400" dirty="0">
                <a:latin typeface="Microsoft Sans Serif"/>
                <a:cs typeface="Microsoft Sans Serif"/>
              </a:rPr>
              <a:t>е </a:t>
            </a:r>
            <a:r>
              <a:rPr sz="2400" spc="-10" dirty="0">
                <a:latin typeface="Microsoft Sans Serif"/>
                <a:cs typeface="Microsoft Sans Serif"/>
              </a:rPr>
              <a:t>налице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55" dirty="0">
                <a:latin typeface="Microsoft Sans Serif"/>
                <a:cs typeface="Microsoft Sans Serif"/>
              </a:rPr>
              <a:t>т.нар. </a:t>
            </a:r>
            <a:r>
              <a:rPr sz="2400" spc="-20" dirty="0">
                <a:latin typeface="Microsoft Sans Serif"/>
                <a:cs typeface="Microsoft Sans Serif"/>
              </a:rPr>
              <a:t>„управление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0" dirty="0">
                <a:latin typeface="Microsoft Sans Serif"/>
                <a:cs typeface="Microsoft Sans Serif"/>
              </a:rPr>
              <a:t>студената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верига“. </a:t>
            </a:r>
            <a:r>
              <a:rPr sz="2400" spc="-10" dirty="0">
                <a:latin typeface="Microsoft Sans Serif"/>
                <a:cs typeface="Microsoft Sans Serif"/>
              </a:rPr>
              <a:t>По </a:t>
            </a:r>
            <a:r>
              <a:rPr sz="2400" spc="-15" dirty="0">
                <a:latin typeface="Microsoft Sans Serif"/>
                <a:cs typeface="Microsoft Sans Serif"/>
              </a:rPr>
              <a:t>своята </a:t>
            </a:r>
            <a:r>
              <a:rPr sz="2400" dirty="0">
                <a:latin typeface="Microsoft Sans Serif"/>
                <a:cs typeface="Microsoft Sans Serif"/>
              </a:rPr>
              <a:t>същност </a:t>
            </a:r>
            <a:r>
              <a:rPr sz="2400" spc="-20" dirty="0">
                <a:latin typeface="Microsoft Sans Serif"/>
                <a:cs typeface="Microsoft Sans Serif"/>
              </a:rPr>
              <a:t>управлението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0" dirty="0">
                <a:latin typeface="Microsoft Sans Serif"/>
                <a:cs typeface="Microsoft Sans Serif"/>
              </a:rPr>
              <a:t>студената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верига </a:t>
            </a:r>
            <a:r>
              <a:rPr sz="2400" dirty="0">
                <a:latin typeface="Microsoft Sans Serif"/>
                <a:cs typeface="Microsoft Sans Serif"/>
              </a:rPr>
              <a:t>е </a:t>
            </a:r>
            <a:r>
              <a:rPr sz="2400" spc="-10" dirty="0">
                <a:latin typeface="Microsoft Sans Serif"/>
                <a:cs typeface="Microsoft Sans Serif"/>
              </a:rPr>
              <a:t>съществен </a:t>
            </a:r>
            <a:r>
              <a:rPr sz="2400" spc="-35" dirty="0">
                <a:latin typeface="Microsoft Sans Serif"/>
                <a:cs typeface="Microsoft Sans Serif"/>
              </a:rPr>
              <a:t>аспект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35" dirty="0">
                <a:latin typeface="Microsoft Sans Serif"/>
                <a:cs typeface="Microsoft Sans Serif"/>
              </a:rPr>
              <a:t>много </a:t>
            </a:r>
            <a:r>
              <a:rPr sz="2400" spc="-10" dirty="0">
                <a:latin typeface="Microsoft Sans Serif"/>
                <a:cs typeface="Microsoft Sans Serif"/>
              </a:rPr>
              <a:t>операции </a:t>
            </a:r>
            <a:r>
              <a:rPr sz="2400" dirty="0">
                <a:latin typeface="Microsoft Sans Serif"/>
                <a:cs typeface="Microsoft Sans Serif"/>
              </a:rPr>
              <a:t>с </a:t>
            </a:r>
            <a:r>
              <a:rPr sz="2400" spc="-10" dirty="0">
                <a:latin typeface="Microsoft Sans Serif"/>
                <a:cs typeface="Microsoft Sans Serif"/>
              </a:rPr>
              <a:t>храни </a:t>
            </a:r>
            <a:r>
              <a:rPr sz="2400" dirty="0">
                <a:latin typeface="Microsoft Sans Serif"/>
                <a:cs typeface="Microsoft Sans Serif"/>
              </a:rPr>
              <a:t>и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напитки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днес.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Основните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стъпки,</a:t>
            </a:r>
            <a:r>
              <a:rPr sz="2400" spc="58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свързани</a:t>
            </a:r>
            <a:r>
              <a:rPr sz="2400" spc="58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управлението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0" dirty="0">
                <a:latin typeface="Microsoft Sans Serif"/>
                <a:cs typeface="Microsoft Sans Serif"/>
              </a:rPr>
              <a:t>студената </a:t>
            </a:r>
            <a:r>
              <a:rPr sz="2400" spc="-25" dirty="0">
                <a:latin typeface="Microsoft Sans Serif"/>
                <a:cs typeface="Microsoft Sans Serif"/>
              </a:rPr>
              <a:t>верига, </a:t>
            </a:r>
            <a:r>
              <a:rPr sz="2400" spc="-45" dirty="0">
                <a:latin typeface="Microsoft Sans Serif"/>
                <a:cs typeface="Microsoft Sans Serif"/>
              </a:rPr>
              <a:t>могат </a:t>
            </a:r>
            <a:r>
              <a:rPr sz="2400" dirty="0">
                <a:latin typeface="Microsoft Sans Serif"/>
                <a:cs typeface="Microsoft Sans Serif"/>
              </a:rPr>
              <a:t>да </a:t>
            </a:r>
            <a:r>
              <a:rPr sz="2400" spc="-30" dirty="0">
                <a:latin typeface="Microsoft Sans Serif"/>
                <a:cs typeface="Microsoft Sans Serif"/>
              </a:rPr>
              <a:t>бъдат </a:t>
            </a:r>
            <a:r>
              <a:rPr sz="2400" spc="-5" dirty="0">
                <a:latin typeface="Microsoft Sans Serif"/>
                <a:cs typeface="Microsoft Sans Serif"/>
              </a:rPr>
              <a:t>добре 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разбрани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чрез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следната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фигура:</a:t>
            </a:r>
            <a:endParaRPr sz="240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51138" y="3718750"/>
            <a:ext cx="2432050" cy="1470660"/>
            <a:chOff x="2251138" y="3718750"/>
            <a:chExt cx="2432050" cy="1470660"/>
          </a:xfrm>
        </p:grpSpPr>
        <p:sp>
          <p:nvSpPr>
            <p:cNvPr id="5" name="object 5"/>
            <p:cNvSpPr/>
            <p:nvPr/>
          </p:nvSpPr>
          <p:spPr>
            <a:xfrm>
              <a:off x="2265426" y="3733038"/>
              <a:ext cx="2403475" cy="1442085"/>
            </a:xfrm>
            <a:custGeom>
              <a:avLst/>
              <a:gdLst/>
              <a:ahLst/>
              <a:cxnLst/>
              <a:rect l="l" t="t" r="r" b="b"/>
              <a:pathLst>
                <a:path w="2403475" h="1442085">
                  <a:moveTo>
                    <a:pt x="2403348" y="0"/>
                  </a:moveTo>
                  <a:lnTo>
                    <a:pt x="0" y="0"/>
                  </a:lnTo>
                  <a:lnTo>
                    <a:pt x="0" y="1441704"/>
                  </a:lnTo>
                  <a:lnTo>
                    <a:pt x="2403348" y="1441704"/>
                  </a:lnTo>
                  <a:lnTo>
                    <a:pt x="2403348" y="0"/>
                  </a:lnTo>
                  <a:close/>
                </a:path>
              </a:pathLst>
            </a:custGeom>
            <a:solidFill>
              <a:srgbClr val="7979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265426" y="3733038"/>
              <a:ext cx="2403475" cy="1442085"/>
            </a:xfrm>
            <a:custGeom>
              <a:avLst/>
              <a:gdLst/>
              <a:ahLst/>
              <a:cxnLst/>
              <a:rect l="l" t="t" r="r" b="b"/>
              <a:pathLst>
                <a:path w="2403475" h="1442085">
                  <a:moveTo>
                    <a:pt x="0" y="1441704"/>
                  </a:moveTo>
                  <a:lnTo>
                    <a:pt x="2403348" y="1441704"/>
                  </a:lnTo>
                  <a:lnTo>
                    <a:pt x="2403348" y="0"/>
                  </a:lnTo>
                  <a:lnTo>
                    <a:pt x="0" y="0"/>
                  </a:lnTo>
                  <a:lnTo>
                    <a:pt x="0" y="1441704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265426" y="3733038"/>
            <a:ext cx="2403475" cy="144208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050">
              <a:latin typeface="Times New Roman"/>
              <a:cs typeface="Times New Roman"/>
            </a:endParaRPr>
          </a:p>
          <a:p>
            <a:pPr marL="156210" marR="150495" indent="1270" algn="ctr">
              <a:lnSpc>
                <a:spcPts val="2170"/>
              </a:lnSpc>
            </a:pPr>
            <a:r>
              <a:rPr sz="2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Измерване</a:t>
            </a:r>
            <a:r>
              <a:rPr sz="21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 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ефективността</a:t>
            </a:r>
            <a:r>
              <a:rPr sz="21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2100" spc="-5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отчитане</a:t>
            </a:r>
            <a:endParaRPr sz="210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895278" y="3718750"/>
            <a:ext cx="2430780" cy="1470660"/>
            <a:chOff x="4895278" y="3718750"/>
            <a:chExt cx="2430780" cy="1470660"/>
          </a:xfrm>
        </p:grpSpPr>
        <p:sp>
          <p:nvSpPr>
            <p:cNvPr id="9" name="object 9"/>
            <p:cNvSpPr/>
            <p:nvPr/>
          </p:nvSpPr>
          <p:spPr>
            <a:xfrm>
              <a:off x="4909565" y="3733038"/>
              <a:ext cx="2402205" cy="1442085"/>
            </a:xfrm>
            <a:custGeom>
              <a:avLst/>
              <a:gdLst/>
              <a:ahLst/>
              <a:cxnLst/>
              <a:rect l="l" t="t" r="r" b="b"/>
              <a:pathLst>
                <a:path w="2402204" h="1442085">
                  <a:moveTo>
                    <a:pt x="2401824" y="0"/>
                  </a:moveTo>
                  <a:lnTo>
                    <a:pt x="0" y="0"/>
                  </a:lnTo>
                  <a:lnTo>
                    <a:pt x="0" y="1441704"/>
                  </a:lnTo>
                  <a:lnTo>
                    <a:pt x="2401824" y="1441704"/>
                  </a:lnTo>
                  <a:lnTo>
                    <a:pt x="2401824" y="0"/>
                  </a:lnTo>
                  <a:close/>
                </a:path>
              </a:pathLst>
            </a:custGeom>
            <a:solidFill>
              <a:srgbClr val="7979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09565" y="3733038"/>
              <a:ext cx="2402205" cy="1442085"/>
            </a:xfrm>
            <a:custGeom>
              <a:avLst/>
              <a:gdLst/>
              <a:ahLst/>
              <a:cxnLst/>
              <a:rect l="l" t="t" r="r" b="b"/>
              <a:pathLst>
                <a:path w="2402204" h="1442085">
                  <a:moveTo>
                    <a:pt x="0" y="1441704"/>
                  </a:moveTo>
                  <a:lnTo>
                    <a:pt x="2401824" y="1441704"/>
                  </a:lnTo>
                  <a:lnTo>
                    <a:pt x="2401824" y="0"/>
                  </a:lnTo>
                  <a:lnTo>
                    <a:pt x="0" y="0"/>
                  </a:lnTo>
                  <a:lnTo>
                    <a:pt x="0" y="1441704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909565" y="3733038"/>
            <a:ext cx="2402205" cy="144208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700">
              <a:latin typeface="Times New Roman"/>
              <a:cs typeface="Times New Roman"/>
            </a:endParaRPr>
          </a:p>
          <a:p>
            <a:pPr algn="ctr">
              <a:lnSpc>
                <a:spcPts val="2345"/>
              </a:lnSpc>
            </a:pPr>
            <a:r>
              <a:rPr sz="2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Анализ</a:t>
            </a:r>
            <a:r>
              <a:rPr sz="2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endParaRPr sz="2100">
              <a:latin typeface="Microsoft Sans Serif"/>
              <a:cs typeface="Microsoft Sans Serif"/>
            </a:endParaRPr>
          </a:p>
          <a:p>
            <a:pPr algn="ctr">
              <a:lnSpc>
                <a:spcPts val="2345"/>
              </a:lnSpc>
            </a:pPr>
            <a:r>
              <a:rPr sz="2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първопричините</a:t>
            </a:r>
            <a:endParaRPr sz="2100">
              <a:latin typeface="Microsoft Sans Serif"/>
              <a:cs typeface="Microsoft Sans Serif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251138" y="5401245"/>
            <a:ext cx="2432050" cy="1470660"/>
            <a:chOff x="2251138" y="5401245"/>
            <a:chExt cx="2432050" cy="1470660"/>
          </a:xfrm>
        </p:grpSpPr>
        <p:sp>
          <p:nvSpPr>
            <p:cNvPr id="13" name="object 13"/>
            <p:cNvSpPr/>
            <p:nvPr/>
          </p:nvSpPr>
          <p:spPr>
            <a:xfrm>
              <a:off x="2265426" y="5415533"/>
              <a:ext cx="2403475" cy="1442085"/>
            </a:xfrm>
            <a:custGeom>
              <a:avLst/>
              <a:gdLst/>
              <a:ahLst/>
              <a:cxnLst/>
              <a:rect l="l" t="t" r="r" b="b"/>
              <a:pathLst>
                <a:path w="2403475" h="1442084">
                  <a:moveTo>
                    <a:pt x="2403348" y="0"/>
                  </a:moveTo>
                  <a:lnTo>
                    <a:pt x="0" y="0"/>
                  </a:lnTo>
                  <a:lnTo>
                    <a:pt x="0" y="1441704"/>
                  </a:lnTo>
                  <a:lnTo>
                    <a:pt x="2403348" y="1441704"/>
                  </a:lnTo>
                  <a:lnTo>
                    <a:pt x="2403348" y="0"/>
                  </a:lnTo>
                  <a:close/>
                </a:path>
              </a:pathLst>
            </a:custGeom>
            <a:solidFill>
              <a:srgbClr val="7979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265426" y="5415533"/>
              <a:ext cx="2403475" cy="1442085"/>
            </a:xfrm>
            <a:custGeom>
              <a:avLst/>
              <a:gdLst/>
              <a:ahLst/>
              <a:cxnLst/>
              <a:rect l="l" t="t" r="r" b="b"/>
              <a:pathLst>
                <a:path w="2403475" h="1442084">
                  <a:moveTo>
                    <a:pt x="0" y="1441704"/>
                  </a:moveTo>
                  <a:lnTo>
                    <a:pt x="2403348" y="1441704"/>
                  </a:lnTo>
                  <a:lnTo>
                    <a:pt x="2403348" y="0"/>
                  </a:lnTo>
                  <a:lnTo>
                    <a:pt x="0" y="0"/>
                  </a:lnTo>
                  <a:lnTo>
                    <a:pt x="0" y="1441704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700273" y="5800445"/>
            <a:ext cx="1534160" cy="621665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192405" marR="5080" indent="-180340">
              <a:lnSpc>
                <a:spcPts val="2170"/>
              </a:lnSpc>
              <a:spcBef>
                <a:spcPts val="464"/>
              </a:spcBef>
            </a:pPr>
            <a:r>
              <a:rPr sz="2100" spc="-6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</a:t>
            </a:r>
            <a:r>
              <a:rPr sz="21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р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игира</a:t>
            </a:r>
            <a:r>
              <a:rPr sz="21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щ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о  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действие</a:t>
            </a:r>
            <a:endParaRPr sz="2100">
              <a:latin typeface="Microsoft Sans Serif"/>
              <a:cs typeface="Microsoft Sans Serif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895278" y="5401245"/>
            <a:ext cx="2430780" cy="1470660"/>
            <a:chOff x="4895278" y="5401245"/>
            <a:chExt cx="2430780" cy="1470660"/>
          </a:xfrm>
        </p:grpSpPr>
        <p:sp>
          <p:nvSpPr>
            <p:cNvPr id="17" name="object 17"/>
            <p:cNvSpPr/>
            <p:nvPr/>
          </p:nvSpPr>
          <p:spPr>
            <a:xfrm>
              <a:off x="4909565" y="5415533"/>
              <a:ext cx="2402205" cy="1442085"/>
            </a:xfrm>
            <a:custGeom>
              <a:avLst/>
              <a:gdLst/>
              <a:ahLst/>
              <a:cxnLst/>
              <a:rect l="l" t="t" r="r" b="b"/>
              <a:pathLst>
                <a:path w="2402204" h="1442084">
                  <a:moveTo>
                    <a:pt x="2401824" y="0"/>
                  </a:moveTo>
                  <a:lnTo>
                    <a:pt x="0" y="0"/>
                  </a:lnTo>
                  <a:lnTo>
                    <a:pt x="0" y="1441704"/>
                  </a:lnTo>
                  <a:lnTo>
                    <a:pt x="2401824" y="1441704"/>
                  </a:lnTo>
                  <a:lnTo>
                    <a:pt x="2401824" y="0"/>
                  </a:lnTo>
                  <a:close/>
                </a:path>
              </a:pathLst>
            </a:custGeom>
            <a:solidFill>
              <a:srgbClr val="7979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09565" y="5415533"/>
              <a:ext cx="2402205" cy="1442085"/>
            </a:xfrm>
            <a:custGeom>
              <a:avLst/>
              <a:gdLst/>
              <a:ahLst/>
              <a:cxnLst/>
              <a:rect l="l" t="t" r="r" b="b"/>
              <a:pathLst>
                <a:path w="2402204" h="1442084">
                  <a:moveTo>
                    <a:pt x="0" y="1441704"/>
                  </a:moveTo>
                  <a:lnTo>
                    <a:pt x="2401824" y="1441704"/>
                  </a:lnTo>
                  <a:lnTo>
                    <a:pt x="2401824" y="0"/>
                  </a:lnTo>
                  <a:lnTo>
                    <a:pt x="0" y="0"/>
                  </a:lnTo>
                  <a:lnTo>
                    <a:pt x="0" y="1441704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985384" y="5800445"/>
            <a:ext cx="2249170" cy="621665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12700" marR="5080" indent="234315">
              <a:lnSpc>
                <a:spcPts val="2170"/>
              </a:lnSpc>
              <a:spcBef>
                <a:spcPts val="464"/>
              </a:spcBef>
            </a:pPr>
            <a:r>
              <a:rPr sz="2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Непрекъснато </a:t>
            </a:r>
            <a:r>
              <a:rPr sz="2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у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съ</a:t>
            </a:r>
            <a:r>
              <a:rPr sz="21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2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ъ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ш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ен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ст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ане</a:t>
            </a:r>
            <a:endParaRPr sz="2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0"/>
            <a:ext cx="7515225" cy="116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УПРАВЛЕНИЕ </a:t>
            </a:r>
            <a:r>
              <a:rPr spc="-40" dirty="0"/>
              <a:t>НА </a:t>
            </a:r>
            <a:r>
              <a:rPr spc="-60" dirty="0"/>
              <a:t>ВЕРИГА </a:t>
            </a:r>
            <a:r>
              <a:rPr spc="-40" dirty="0"/>
              <a:t>ОТ </a:t>
            </a:r>
            <a:r>
              <a:rPr spc="-60" dirty="0"/>
              <a:t>ДОСТАВКИ </a:t>
            </a:r>
            <a:r>
              <a:rPr spc="-5" dirty="0"/>
              <a:t>И </a:t>
            </a:r>
            <a:r>
              <a:rPr spc="-819" dirty="0"/>
              <a:t> </a:t>
            </a:r>
            <a:r>
              <a:rPr spc="-60" dirty="0"/>
              <a:t>ПОДХОДЪТ</a:t>
            </a:r>
            <a:r>
              <a:rPr spc="-75" dirty="0"/>
              <a:t> </a:t>
            </a:r>
            <a:r>
              <a:rPr spc="-40" dirty="0"/>
              <a:t>ЗА</a:t>
            </a:r>
            <a:r>
              <a:rPr spc="-114" dirty="0"/>
              <a:t> </a:t>
            </a:r>
            <a:r>
              <a:rPr spc="-60" dirty="0"/>
              <a:t>ПОСТИГАНЕ</a:t>
            </a:r>
            <a:r>
              <a:rPr spc="-80" dirty="0"/>
              <a:t> </a:t>
            </a:r>
            <a:r>
              <a:rPr spc="-40" dirty="0"/>
              <a:t>НА</a:t>
            </a:r>
            <a:r>
              <a:rPr spc="-114" dirty="0"/>
              <a:t> </a:t>
            </a:r>
            <a:r>
              <a:rPr spc="-60" dirty="0"/>
              <a:t>УСТОЙЧИВ </a:t>
            </a:r>
            <a:r>
              <a:rPr spc="-819" dirty="0"/>
              <a:t> </a:t>
            </a:r>
            <a:r>
              <a:rPr spc="-55" dirty="0"/>
              <a:t>ДИЗАЙН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6334" y="1121192"/>
            <a:ext cx="8629650" cy="549275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2400" spc="-25" dirty="0">
                <a:latin typeface="Microsoft Sans Serif"/>
                <a:cs typeface="Microsoft Sans Serif"/>
              </a:rPr>
              <a:t>Прогнозираното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увеличение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може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дължи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на:</a:t>
            </a:r>
            <a:endParaRPr sz="2400">
              <a:latin typeface="Microsoft Sans Serif"/>
              <a:cs typeface="Microsoft Sans Serif"/>
            </a:endParaRPr>
          </a:p>
          <a:p>
            <a:pPr marL="354965" marR="7620" indent="-342900">
              <a:lnSpc>
                <a:spcPct val="100000"/>
              </a:lnSpc>
              <a:spcBef>
                <a:spcPts val="795"/>
              </a:spcBef>
              <a:buFont typeface="Wingdings"/>
              <a:buChar char=""/>
              <a:tabLst>
                <a:tab pos="355600" algn="l"/>
                <a:tab pos="2458720" algn="l"/>
                <a:tab pos="2967990" algn="l"/>
                <a:tab pos="5533390" algn="l"/>
                <a:tab pos="6976745" algn="l"/>
                <a:tab pos="7299959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spc="5" dirty="0">
                <a:latin typeface="Microsoft Sans Serif"/>
                <a:cs typeface="Microsoft Sans Serif"/>
              </a:rPr>
              <a:t>р</a:t>
            </a:r>
            <a:r>
              <a:rPr sz="2400" spc="-5" dirty="0">
                <a:latin typeface="Microsoft Sans Serif"/>
                <a:cs typeface="Microsoft Sans Serif"/>
              </a:rPr>
              <a:t>аст</a:t>
            </a:r>
            <a:r>
              <a:rPr sz="2400" spc="-25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ан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40" dirty="0">
                <a:latin typeface="Microsoft Sans Serif"/>
                <a:cs typeface="Microsoft Sans Serif"/>
              </a:rPr>
              <a:t>м</a:t>
            </a:r>
            <a:r>
              <a:rPr sz="2400" spc="-60" dirty="0">
                <a:latin typeface="Microsoft Sans Serif"/>
                <a:cs typeface="Microsoft Sans Serif"/>
              </a:rPr>
              <a:t>е</a:t>
            </a:r>
            <a:r>
              <a:rPr sz="2400" spc="-55" dirty="0">
                <a:latin typeface="Microsoft Sans Serif"/>
                <a:cs typeface="Microsoft Sans Serif"/>
              </a:rPr>
              <a:t>ж</a:t>
            </a:r>
            <a:r>
              <a:rPr sz="2400" spc="-40" dirty="0">
                <a:latin typeface="Microsoft Sans Serif"/>
                <a:cs typeface="Microsoft Sans Serif"/>
              </a:rPr>
              <a:t>д</a:t>
            </a:r>
            <a:r>
              <a:rPr sz="2400" spc="-5" dirty="0">
                <a:latin typeface="Microsoft Sans Serif"/>
                <a:cs typeface="Microsoft Sans Serif"/>
              </a:rPr>
              <a:t>ун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д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6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0" dirty="0">
                <a:latin typeface="Microsoft Sans Serif"/>
                <a:cs typeface="Microsoft Sans Serif"/>
              </a:rPr>
              <a:t>тър</a:t>
            </a:r>
            <a:r>
              <a:rPr sz="2400" spc="-60" dirty="0">
                <a:latin typeface="Microsoft Sans Serif"/>
                <a:cs typeface="Microsoft Sans Serif"/>
              </a:rPr>
              <a:t>г</a:t>
            </a:r>
            <a:r>
              <a:rPr sz="2400" spc="-10" dirty="0">
                <a:latin typeface="Microsoft Sans Serif"/>
                <a:cs typeface="Microsoft Sans Serif"/>
              </a:rPr>
              <a:t>ови</a:t>
            </a:r>
            <a:r>
              <a:rPr sz="2400" spc="-5" dirty="0">
                <a:latin typeface="Microsoft Sans Serif"/>
                <a:cs typeface="Microsoft Sans Serif"/>
              </a:rPr>
              <a:t>я</a:t>
            </a:r>
            <a:r>
              <a:rPr sz="2400" dirty="0">
                <a:latin typeface="Microsoft Sans Serif"/>
                <a:cs typeface="Microsoft Sans Serif"/>
              </a:rPr>
              <a:t>	с	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00" dirty="0">
                <a:latin typeface="Microsoft Sans Serif"/>
                <a:cs typeface="Microsoft Sans Serif"/>
              </a:rPr>
              <a:t>е</a:t>
            </a:r>
            <a:r>
              <a:rPr sz="2400" spc="-5" dirty="0">
                <a:latin typeface="Microsoft Sans Serif"/>
                <a:cs typeface="Microsoft Sans Serif"/>
              </a:rPr>
              <a:t>трайни  </a:t>
            </a:r>
            <a:r>
              <a:rPr sz="2400" spc="-10" dirty="0">
                <a:latin typeface="Microsoft Sans Serif"/>
                <a:cs typeface="Microsoft Sans Serif"/>
              </a:rPr>
              <a:t>храни;</a:t>
            </a:r>
            <a:endParaRPr sz="2400">
              <a:latin typeface="Microsoft Sans Serif"/>
              <a:cs typeface="Microsoft Sans Serif"/>
            </a:endParaRPr>
          </a:p>
          <a:p>
            <a:pPr marL="354965" marR="9525" indent="-342900">
              <a:lnSpc>
                <a:spcPct val="100000"/>
              </a:lnSpc>
              <a:spcBef>
                <a:spcPts val="805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повишеното</a:t>
            </a:r>
            <a:r>
              <a:rPr sz="2400" spc="17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потребителско</a:t>
            </a:r>
            <a:r>
              <a:rPr sz="2400" spc="18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търсене</a:t>
            </a:r>
            <a:r>
              <a:rPr sz="2400" spc="17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на</a:t>
            </a:r>
            <a:r>
              <a:rPr sz="2400" spc="17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висококачествени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нетрайни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хранителни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продукти;</a:t>
            </a:r>
            <a:endParaRPr sz="2400">
              <a:latin typeface="Microsoft Sans Serif"/>
              <a:cs typeface="Microsoft Sans Serif"/>
            </a:endParaRPr>
          </a:p>
          <a:p>
            <a:pPr marL="354965" marR="5080" indent="-342900">
              <a:lnSpc>
                <a:spcPct val="100000"/>
              </a:lnSpc>
              <a:spcBef>
                <a:spcPts val="805"/>
              </a:spcBef>
              <a:buFont typeface="Wingdings"/>
              <a:buChar char=""/>
              <a:tabLst>
                <a:tab pos="355600" algn="l"/>
                <a:tab pos="2668905" algn="l"/>
                <a:tab pos="4236085" algn="l"/>
                <a:tab pos="4632325" algn="l"/>
                <a:tab pos="6531609" algn="l"/>
                <a:tab pos="8446135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55" dirty="0">
                <a:latin typeface="Microsoft Sans Serif"/>
                <a:cs typeface="Microsoft Sans Serif"/>
              </a:rPr>
              <a:t>е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65" dirty="0">
                <a:latin typeface="Microsoft Sans Serif"/>
                <a:cs typeface="Microsoft Sans Serif"/>
              </a:rPr>
              <a:t>о</a:t>
            </a:r>
            <a:r>
              <a:rPr sz="2400" spc="55" dirty="0">
                <a:latin typeface="Microsoft Sans Serif"/>
                <a:cs typeface="Microsoft Sans Serif"/>
              </a:rPr>
              <a:t>л</a:t>
            </a:r>
            <a:r>
              <a:rPr sz="2400" spc="-20" dirty="0">
                <a:latin typeface="Microsoft Sans Serif"/>
                <a:cs typeface="Microsoft Sans Serif"/>
              </a:rPr>
              <a:t>ог</a:t>
            </a:r>
            <a:r>
              <a:rPr sz="2400" spc="-15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ч</a:t>
            </a:r>
            <a:r>
              <a:rPr sz="2400" spc="-30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ия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spc="-35" dirty="0">
                <a:latin typeface="Microsoft Sans Serif"/>
                <a:cs typeface="Microsoft Sans Serif"/>
              </a:rPr>
              <a:t>п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spc="-55" dirty="0">
                <a:latin typeface="Microsoft Sans Serif"/>
                <a:cs typeface="Microsoft Sans Serif"/>
              </a:rPr>
              <a:t>е</a:t>
            </a:r>
            <a:r>
              <a:rPr sz="2400" spc="-45" dirty="0">
                <a:latin typeface="Microsoft Sans Serif"/>
                <a:cs typeface="Microsoft Sans Serif"/>
              </a:rPr>
              <a:t>д</a:t>
            </a:r>
            <a:r>
              <a:rPr sz="2400" spc="-70" dirty="0">
                <a:latin typeface="Microsoft Sans Serif"/>
                <a:cs typeface="Microsoft Sans Serif"/>
              </a:rPr>
              <a:t>ък</a:t>
            </a:r>
            <a:r>
              <a:rPr sz="2400" dirty="0">
                <a:latin typeface="Microsoft Sans Serif"/>
                <a:cs typeface="Microsoft Sans Serif"/>
              </a:rPr>
              <a:t>	в	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5" dirty="0">
                <a:latin typeface="Microsoft Sans Serif"/>
                <a:cs typeface="Microsoft Sans Serif"/>
              </a:rPr>
              <a:t>ла</a:t>
            </a:r>
            <a:r>
              <a:rPr sz="2400" spc="10" dirty="0">
                <a:latin typeface="Microsoft Sans Serif"/>
                <a:cs typeface="Microsoft Sans Serif"/>
              </a:rPr>
              <a:t>ди</a:t>
            </a:r>
            <a:r>
              <a:rPr sz="2400" spc="15" dirty="0">
                <a:latin typeface="Microsoft Sans Serif"/>
                <a:cs typeface="Microsoft Sans Serif"/>
              </a:rPr>
              <a:t>л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65" dirty="0">
                <a:latin typeface="Microsoft Sans Serif"/>
                <a:cs typeface="Microsoft Sans Serif"/>
              </a:rPr>
              <a:t>о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съ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а</a:t>
            </a:r>
            <a:r>
              <a:rPr sz="2400" spc="-10" dirty="0">
                <a:latin typeface="Microsoft Sans Serif"/>
                <a:cs typeface="Microsoft Sans Serif"/>
              </a:rPr>
              <a:t>не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и  </a:t>
            </a:r>
            <a:r>
              <a:rPr sz="2400" spc="-15" dirty="0">
                <a:latin typeface="Microsoft Sans Serif"/>
                <a:cs typeface="Microsoft Sans Serif"/>
              </a:rPr>
              <a:t>транспорта;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стимулиран</a:t>
            </a:r>
            <a:r>
              <a:rPr sz="2400" spc="8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7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движенията</a:t>
            </a:r>
            <a:r>
              <a:rPr sz="2400" spc="8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8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по-бърза</a:t>
            </a:r>
            <a:r>
              <a:rPr sz="2400" spc="8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доставка</a:t>
            </a:r>
            <a:r>
              <a:rPr sz="2400" spc="9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7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стоки</a:t>
            </a:r>
            <a:endParaRPr sz="2400">
              <a:latin typeface="Microsoft Sans Serif"/>
              <a:cs typeface="Microsoft Sans Serif"/>
            </a:endParaRPr>
          </a:p>
          <a:p>
            <a:pPr marL="354965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Microsoft Sans Serif"/>
                <a:cs typeface="Microsoft Sans Serif"/>
              </a:rPr>
              <a:t>до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придържането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70" dirty="0">
                <a:latin typeface="Microsoft Sans Serif"/>
                <a:cs typeface="Microsoft Sans Serif"/>
              </a:rPr>
              <a:t>към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още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по-строги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разпоредби.</a:t>
            </a:r>
            <a:endParaRPr sz="2400">
              <a:latin typeface="Microsoft Sans Serif"/>
              <a:cs typeface="Microsoft Sans Serif"/>
            </a:endParaRPr>
          </a:p>
          <a:p>
            <a:pPr marL="12700" marR="8255" algn="just">
              <a:lnSpc>
                <a:spcPct val="100000"/>
              </a:lnSpc>
              <a:spcBef>
                <a:spcPts val="800"/>
              </a:spcBef>
            </a:pPr>
            <a:r>
              <a:rPr sz="2400" b="1" spc="-10" dirty="0">
                <a:latin typeface="Arial"/>
                <a:cs typeface="Arial"/>
              </a:rPr>
              <a:t>Всичко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това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ще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направи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управлението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студените 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вериги</a:t>
            </a:r>
            <a:r>
              <a:rPr sz="2400" b="1" spc="-10" dirty="0">
                <a:latin typeface="Arial"/>
                <a:cs typeface="Arial"/>
              </a:rPr>
              <a:t> задължително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глобалните</a:t>
            </a:r>
            <a:r>
              <a:rPr sz="2400" b="1" spc="64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вериги</a:t>
            </a:r>
            <a:r>
              <a:rPr sz="2400" b="1" spc="660" dirty="0">
                <a:latin typeface="Arial"/>
                <a:cs typeface="Arial"/>
              </a:rPr>
              <a:t> </a:t>
            </a:r>
            <a:r>
              <a:rPr sz="2400" b="1" spc="-45" dirty="0">
                <a:latin typeface="Arial"/>
                <a:cs typeface="Arial"/>
              </a:rPr>
              <a:t>за 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доставки.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3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35" dirty="0"/>
              <a:t>НА</a:t>
            </a:r>
            <a:r>
              <a:rPr spc="-110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35" dirty="0"/>
              <a:t>ЗА</a:t>
            </a:r>
            <a:r>
              <a:rPr spc="-105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6334" y="1222070"/>
            <a:ext cx="18491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72185" algn="l"/>
                <a:tab pos="1507490" algn="l"/>
              </a:tabLst>
            </a:pPr>
            <a:r>
              <a:rPr sz="2400" spc="-140" dirty="0">
                <a:latin typeface="Microsoft Sans Serif"/>
                <a:cs typeface="Microsoft Sans Serif"/>
              </a:rPr>
              <a:t>Фа</a:t>
            </a:r>
            <a:r>
              <a:rPr sz="2400" spc="-80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,	</a:t>
            </a:r>
            <a:r>
              <a:rPr sz="2400" spc="-20" dirty="0">
                <a:latin typeface="Microsoft Sans Serif"/>
                <a:cs typeface="Microsoft Sans Serif"/>
              </a:rPr>
              <a:t>че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82871" y="1222070"/>
            <a:ext cx="463105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13915" algn="l"/>
                <a:tab pos="2733040" algn="l"/>
                <a:tab pos="3844290" algn="l"/>
                <a:tab pos="444754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80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тр</a:t>
            </a:r>
            <a:r>
              <a:rPr sz="2400" spc="-30" dirty="0">
                <a:latin typeface="Microsoft Sans Serif"/>
                <a:cs typeface="Microsoft Sans Serif"/>
              </a:rPr>
              <a:t>е</a:t>
            </a:r>
            <a:r>
              <a:rPr sz="2400" spc="-110" dirty="0">
                <a:latin typeface="Microsoft Sans Serif"/>
                <a:cs typeface="Microsoft Sans Serif"/>
              </a:rPr>
              <a:t>б</a:t>
            </a:r>
            <a:r>
              <a:rPr sz="2400" dirty="0">
                <a:latin typeface="Microsoft Sans Serif"/>
                <a:cs typeface="Microsoft Sans Serif"/>
              </a:rPr>
              <a:t>лени</a:t>
            </a:r>
            <a:r>
              <a:rPr sz="2400" spc="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0" dirty="0">
                <a:latin typeface="Microsoft Sans Serif"/>
                <a:cs typeface="Microsoft Sans Serif"/>
              </a:rPr>
              <a:t>х</a:t>
            </a:r>
            <a:r>
              <a:rPr sz="2400" spc="5" dirty="0">
                <a:latin typeface="Microsoft Sans Serif"/>
                <a:cs typeface="Microsoft Sans Serif"/>
              </a:rPr>
              <a:t>ра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с</a:t>
            </a:r>
            <a:r>
              <a:rPr sz="2400" dirty="0">
                <a:latin typeface="Microsoft Sans Serif"/>
                <a:cs typeface="Microsoft Sans Serif"/>
              </a:rPr>
              <a:t>е	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34945" y="1222070"/>
            <a:ext cx="16910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5880" algn="just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Microsoft Sans Serif"/>
                <a:cs typeface="Microsoft Sans Serif"/>
              </a:rPr>
              <a:t>г</a:t>
            </a:r>
            <a:r>
              <a:rPr sz="2400" spc="50" dirty="0">
                <a:latin typeface="Microsoft Sans Serif"/>
                <a:cs typeface="Microsoft Sans Serif"/>
              </a:rPr>
              <a:t>л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spc="-65" dirty="0">
                <a:latin typeface="Microsoft Sans Serif"/>
                <a:cs typeface="Microsoft Sans Serif"/>
              </a:rPr>
              <a:t>б</a:t>
            </a:r>
            <a:r>
              <a:rPr sz="2400" dirty="0">
                <a:latin typeface="Microsoft Sans Serif"/>
                <a:cs typeface="Microsoft Sans Serif"/>
              </a:rPr>
              <a:t>алн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  </a:t>
            </a:r>
            <a:r>
              <a:rPr sz="2400" spc="-35" dirty="0">
                <a:latin typeface="Microsoft Sans Serif"/>
                <a:cs typeface="Microsoft Sans Serif"/>
              </a:rPr>
              <a:t>значително </a:t>
            </a:r>
            <a:r>
              <a:rPr sz="2400" spc="-63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промените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25900" y="1588389"/>
            <a:ext cx="47898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8300">
              <a:lnSpc>
                <a:spcPct val="100000"/>
              </a:lnSpc>
              <a:spcBef>
                <a:spcPts val="100"/>
              </a:spcBef>
              <a:tabLst>
                <a:tab pos="385445" algn="l"/>
                <a:tab pos="1667510" algn="l"/>
                <a:tab pos="1953895" algn="l"/>
                <a:tab pos="3519804" algn="l"/>
                <a:tab pos="4435475" algn="l"/>
                <a:tab pos="4606290" algn="l"/>
              </a:tabLst>
            </a:pPr>
            <a:r>
              <a:rPr sz="2400" spc="-35" dirty="0">
                <a:latin typeface="Microsoft Sans Serif"/>
                <a:cs typeface="Microsoft Sans Serif"/>
              </a:rPr>
              <a:t>п</a:t>
            </a:r>
            <a:r>
              <a:rPr sz="2400" spc="-5" dirty="0">
                <a:latin typeface="Microsoft Sans Serif"/>
                <a:cs typeface="Microsoft Sans Serif"/>
              </a:rPr>
              <a:t>ор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5" dirty="0">
                <a:latin typeface="Microsoft Sans Serif"/>
                <a:cs typeface="Microsoft Sans Serif"/>
              </a:rPr>
              <a:t>д</a:t>
            </a:r>
            <a:r>
              <a:rPr sz="2400" dirty="0">
                <a:latin typeface="Microsoft Sans Serif"/>
                <a:cs typeface="Microsoft Sans Serif"/>
              </a:rPr>
              <a:t>и		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spc="5" dirty="0">
                <a:latin typeface="Microsoft Sans Serif"/>
                <a:cs typeface="Microsoft Sans Serif"/>
              </a:rPr>
              <a:t>р</a:t>
            </a:r>
            <a:r>
              <a:rPr sz="2400" spc="-5" dirty="0">
                <a:latin typeface="Microsoft Sans Serif"/>
                <a:cs typeface="Microsoft Sans Serif"/>
              </a:rPr>
              <a:t>аст</a:t>
            </a:r>
            <a:r>
              <a:rPr sz="2400" spc="-25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ан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на  в	</a:t>
            </a:r>
            <a:r>
              <a:rPr sz="2400" spc="-1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б</a:t>
            </a:r>
            <a:r>
              <a:rPr sz="2400" spc="5" dirty="0">
                <a:latin typeface="Microsoft Sans Serif"/>
                <a:cs typeface="Microsoft Sans Serif"/>
              </a:rPr>
              <a:t>щ</a:t>
            </a:r>
            <a:r>
              <a:rPr sz="2400" spc="-15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-10" dirty="0">
                <a:latin typeface="Microsoft Sans Serif"/>
                <a:cs typeface="Microsoft Sans Serif"/>
              </a:rPr>
              <a:t>ра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лн</a:t>
            </a:r>
            <a:r>
              <a:rPr sz="2400" spc="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10" dirty="0">
                <a:latin typeface="Microsoft Sans Serif"/>
                <a:cs typeface="Microsoft Sans Serif"/>
              </a:rPr>
              <a:t>у</a:t>
            </a:r>
            <a:r>
              <a:rPr sz="2400" spc="-35" dirty="0">
                <a:latin typeface="Microsoft Sans Serif"/>
                <a:cs typeface="Microsoft Sans Serif"/>
              </a:rPr>
              <a:t>жди</a:t>
            </a:r>
            <a:r>
              <a:rPr sz="2400" dirty="0">
                <a:latin typeface="Microsoft Sans Serif"/>
                <a:cs typeface="Microsoft Sans Serif"/>
              </a:rPr>
              <a:t>		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334" y="1588389"/>
            <a:ext cx="205041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Microsoft Sans Serif"/>
                <a:cs typeface="Microsoft Sans Serif"/>
              </a:rPr>
              <a:t>увеличило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населението,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spc="5" dirty="0">
                <a:latin typeface="Microsoft Sans Serif"/>
                <a:cs typeface="Microsoft Sans Serif"/>
              </a:rPr>
              <a:t>р</a:t>
            </a:r>
            <a:r>
              <a:rPr sz="2400" spc="-5" dirty="0">
                <a:latin typeface="Microsoft Sans Serif"/>
                <a:cs typeface="Microsoft Sans Serif"/>
              </a:rPr>
              <a:t>аст</a:t>
            </a:r>
            <a:r>
              <a:rPr sz="2400" spc="-25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ащи</a:t>
            </a:r>
            <a:r>
              <a:rPr sz="2400" spc="-1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18410" y="2319909"/>
            <a:ext cx="6294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8700" algn="l"/>
                <a:tab pos="3695065" algn="l"/>
                <a:tab pos="4662805" algn="l"/>
              </a:tabLst>
            </a:pPr>
            <a:r>
              <a:rPr sz="2400" spc="-40" dirty="0">
                <a:latin typeface="Microsoft Sans Serif"/>
                <a:cs typeface="Microsoft Sans Serif"/>
              </a:rPr>
              <a:t>икономически	</a:t>
            </a:r>
            <a:r>
              <a:rPr sz="2400" spc="-20" dirty="0">
                <a:latin typeface="Microsoft Sans Serif"/>
                <a:cs typeface="Microsoft Sans Serif"/>
              </a:rPr>
              <a:t>доходи.	</a:t>
            </a:r>
            <a:r>
              <a:rPr sz="2400" spc="-60" dirty="0">
                <a:latin typeface="Microsoft Sans Serif"/>
                <a:cs typeface="Microsoft Sans Serif"/>
              </a:rPr>
              <a:t>Това	</a:t>
            </a:r>
            <a:r>
              <a:rPr sz="2400" b="1" spc="-10" dirty="0">
                <a:latin typeface="Arial"/>
                <a:cs typeface="Arial"/>
              </a:rPr>
              <a:t>увеличено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334" y="2685364"/>
            <a:ext cx="8629650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Arial"/>
                <a:cs typeface="Arial"/>
              </a:rPr>
              <a:t>потребление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увеличило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търсенето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на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производство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разпространение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храна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25" dirty="0">
                <a:latin typeface="Microsoft Sans Serif"/>
                <a:cs typeface="Microsoft Sans Serif"/>
              </a:rPr>
              <a:t>световен </a:t>
            </a:r>
            <a:r>
              <a:rPr sz="2400" spc="-10" dirty="0">
                <a:latin typeface="Microsoft Sans Serif"/>
                <a:cs typeface="Microsoft Sans Serif"/>
              </a:rPr>
              <a:t>мащаб, </a:t>
            </a:r>
            <a:r>
              <a:rPr sz="2400" spc="-50" dirty="0">
                <a:latin typeface="Microsoft Sans Serif"/>
                <a:cs typeface="Microsoft Sans Serif"/>
              </a:rPr>
              <a:t>което </a:t>
            </a:r>
            <a:r>
              <a:rPr sz="2400" spc="-25" dirty="0">
                <a:latin typeface="Microsoft Sans Serif"/>
                <a:cs typeface="Microsoft Sans Serif"/>
              </a:rPr>
              <a:t>води </a:t>
            </a:r>
            <a:r>
              <a:rPr sz="2400" dirty="0">
                <a:latin typeface="Microsoft Sans Serif"/>
                <a:cs typeface="Microsoft Sans Serif"/>
              </a:rPr>
              <a:t>до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сериозни</a:t>
            </a:r>
            <a:r>
              <a:rPr sz="2400" spc="-15" dirty="0">
                <a:latin typeface="Microsoft Sans Serif"/>
                <a:cs typeface="Microsoft Sans Serif"/>
              </a:rPr>
              <a:t> глобални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икономически,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социални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екологични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проблеми.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0527" y="3991354"/>
            <a:ext cx="4291583" cy="28529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3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35" dirty="0"/>
              <a:t>НА</a:t>
            </a:r>
            <a:r>
              <a:rPr spc="-110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35" dirty="0"/>
              <a:t>ЗА</a:t>
            </a:r>
            <a:r>
              <a:rPr spc="-105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366520"/>
            <a:ext cx="8270875" cy="1589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Arial"/>
                <a:cs typeface="Arial"/>
              </a:rPr>
              <a:t>Веригите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доставка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храни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се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състоят</a:t>
            </a:r>
            <a:r>
              <a:rPr sz="2400" b="1" spc="640" dirty="0">
                <a:latin typeface="Arial"/>
                <a:cs typeface="Arial"/>
              </a:rPr>
              <a:t> </a:t>
            </a:r>
            <a:r>
              <a:rPr sz="2400" b="1" spc="-50" dirty="0">
                <a:latin typeface="Arial"/>
                <a:cs typeface="Arial"/>
              </a:rPr>
              <a:t>от 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организации, </a:t>
            </a:r>
            <a:r>
              <a:rPr sz="2400" b="1" spc="-25" dirty="0">
                <a:latin typeface="Arial"/>
                <a:cs typeface="Arial"/>
              </a:rPr>
              <a:t>които </a:t>
            </a:r>
            <a:r>
              <a:rPr sz="2400" b="1" spc="-10" dirty="0">
                <a:latin typeface="Arial"/>
                <a:cs typeface="Arial"/>
              </a:rPr>
              <a:t>произвеждат </a:t>
            </a:r>
            <a:r>
              <a:rPr sz="2400" b="1" dirty="0">
                <a:latin typeface="Arial"/>
                <a:cs typeface="Arial"/>
              </a:rPr>
              <a:t>и </a:t>
            </a:r>
            <a:r>
              <a:rPr sz="2400" b="1" spc="-5" dirty="0">
                <a:latin typeface="Arial"/>
                <a:cs typeface="Arial"/>
              </a:rPr>
              <a:t>разпространяват 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растителни</a:t>
            </a:r>
            <a:r>
              <a:rPr sz="2400" b="1" spc="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или</a:t>
            </a:r>
            <a:r>
              <a:rPr sz="2400" b="1" spc="-15" dirty="0">
                <a:latin typeface="Arial"/>
                <a:cs typeface="Arial"/>
              </a:rPr>
              <a:t> животински</a:t>
            </a:r>
            <a:r>
              <a:rPr sz="2400" b="1" spc="15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продукти</a:t>
            </a:r>
            <a:r>
              <a:rPr sz="2400" b="1" spc="6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консумация.</a:t>
            </a:r>
            <a:endParaRPr sz="24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790"/>
              </a:spcBef>
            </a:pPr>
            <a:r>
              <a:rPr sz="2400" dirty="0">
                <a:latin typeface="Microsoft Sans Serif"/>
                <a:cs typeface="Microsoft Sans Serif"/>
              </a:rPr>
              <a:t>В      </a:t>
            </a:r>
            <a:r>
              <a:rPr sz="2400" spc="330" dirty="0">
                <a:latin typeface="Microsoft Sans Serif"/>
                <a:cs typeface="Microsoft Sans Serif"/>
              </a:rPr>
              <a:t> </a:t>
            </a:r>
            <a:r>
              <a:rPr sz="2400" spc="-10" dirty="0" err="1">
                <a:latin typeface="Microsoft Sans Serif"/>
                <a:cs typeface="Microsoft Sans Serif"/>
              </a:rPr>
              <a:t>съвременният</a:t>
            </a:r>
            <a:r>
              <a:rPr sz="2400" spc="965" dirty="0">
                <a:latin typeface="Microsoft Sans Serif"/>
                <a:cs typeface="Microsoft Sans Serif"/>
              </a:rPr>
              <a:t> </a:t>
            </a:r>
            <a:r>
              <a:rPr sz="2400" spc="2570" dirty="0">
                <a:latin typeface="Microsoft Sans Serif"/>
                <a:cs typeface="Microsoft Sans Serif"/>
              </a:rPr>
              <a:t> </a:t>
            </a:r>
            <a:r>
              <a:rPr sz="2400" spc="-5" dirty="0" err="1" smtClean="0">
                <a:latin typeface="Microsoft Sans Serif"/>
                <a:cs typeface="Microsoft Sans Serif"/>
              </a:rPr>
              <a:t>ритейл</a:t>
            </a:r>
            <a:r>
              <a:rPr sz="2400" spc="-5" dirty="0" smtClean="0">
                <a:latin typeface="Microsoft Sans Serif"/>
                <a:cs typeface="Microsoft Sans Serif"/>
              </a:rPr>
              <a:t>,</a:t>
            </a:r>
            <a:r>
              <a:rPr sz="2400" spc="960" dirty="0" smtClean="0">
                <a:latin typeface="Microsoft Sans Serif"/>
                <a:cs typeface="Microsoft Sans Serif"/>
              </a:rPr>
              <a:t>  </a:t>
            </a:r>
            <a:r>
              <a:rPr sz="2400" spc="965" dirty="0" smtClean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западноевропейските</a:t>
            </a:r>
            <a:endParaRPr sz="240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2930397"/>
            <a:ext cx="826833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175510" algn="l"/>
                <a:tab pos="2233295" algn="l"/>
                <a:tab pos="2865755" algn="l"/>
                <a:tab pos="4574540" algn="l"/>
                <a:tab pos="6242050" algn="l"/>
                <a:tab pos="808482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7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тр</a:t>
            </a:r>
            <a:r>
              <a:rPr sz="2400" spc="-2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б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30" dirty="0">
                <a:latin typeface="Microsoft Sans Serif"/>
                <a:cs typeface="Microsoft Sans Serif"/>
              </a:rPr>
              <a:t>л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са	</a:t>
            </a:r>
            <a:r>
              <a:rPr sz="2400" spc="-15" dirty="0">
                <a:latin typeface="Microsoft Sans Serif"/>
                <a:cs typeface="Microsoft Sans Serif"/>
              </a:rPr>
              <a:t>осъзнал</a:t>
            </a:r>
            <a:r>
              <a:rPr sz="2400" spc="-10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5" dirty="0">
                <a:latin typeface="Microsoft Sans Serif"/>
                <a:cs typeface="Microsoft Sans Serif"/>
              </a:rPr>
              <a:t>по</a:t>
            </a:r>
            <a:r>
              <a:rPr sz="2400" dirty="0">
                <a:latin typeface="Microsoft Sans Serif"/>
                <a:cs typeface="Microsoft Sans Serif"/>
              </a:rPr>
              <a:t>-</a:t>
            </a:r>
            <a:r>
              <a:rPr sz="2400" spc="-5" dirty="0">
                <a:latin typeface="Microsoft Sans Serif"/>
                <a:cs typeface="Microsoft Sans Serif"/>
              </a:rPr>
              <a:t>до</a:t>
            </a:r>
            <a:r>
              <a:rPr sz="2400" dirty="0">
                <a:latin typeface="Microsoft Sans Serif"/>
                <a:cs typeface="Microsoft Sans Serif"/>
              </a:rPr>
              <a:t>б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35" dirty="0">
                <a:latin typeface="Microsoft Sans Serif"/>
                <a:cs typeface="Microsoft Sans Serif"/>
              </a:rPr>
              <a:t>оиз</a:t>
            </a:r>
            <a:r>
              <a:rPr sz="2400" spc="-45" dirty="0">
                <a:latin typeface="Microsoft Sans Serif"/>
                <a:cs typeface="Microsoft Sans Serif"/>
              </a:rPr>
              <a:t>х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5" dirty="0">
                <a:latin typeface="Microsoft Sans Serif"/>
                <a:cs typeface="Microsoft Sans Serif"/>
              </a:rPr>
              <a:t>д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5" dirty="0">
                <a:latin typeface="Microsoft Sans Serif"/>
                <a:cs typeface="Microsoft Sans Serif"/>
              </a:rPr>
              <a:t>и  </a:t>
            </a:r>
            <a:r>
              <a:rPr sz="2400" spc="-20" dirty="0">
                <a:latin typeface="Microsoft Sans Serif"/>
                <a:cs typeface="Microsoft Sans Serif"/>
              </a:rPr>
              <a:t>хранителната		</a:t>
            </a:r>
            <a:r>
              <a:rPr sz="2400" spc="-10" dirty="0">
                <a:latin typeface="Microsoft Sans Serif"/>
                <a:cs typeface="Microsoft Sans Serif"/>
              </a:rPr>
              <a:t>стойност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3662298"/>
            <a:ext cx="3414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7475" algn="l"/>
                <a:tab pos="1797050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5" dirty="0">
                <a:latin typeface="Microsoft Sans Serif"/>
                <a:cs typeface="Microsoft Sans Serif"/>
              </a:rPr>
              <a:t>р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в	</a:t>
            </a:r>
            <a:r>
              <a:rPr sz="2400" spc="-45" dirty="0">
                <a:latin typeface="Microsoft Sans Serif"/>
                <a:cs typeface="Microsoft Sans Serif"/>
              </a:rPr>
              <a:t>ма</a:t>
            </a:r>
            <a:r>
              <a:rPr sz="2400" spc="-70" dirty="0">
                <a:latin typeface="Microsoft Sans Serif"/>
                <a:cs typeface="Microsoft Sans Serif"/>
              </a:rPr>
              <a:t>г</a:t>
            </a:r>
            <a:r>
              <a:rPr sz="2400" spc="-30" dirty="0">
                <a:latin typeface="Microsoft Sans Serif"/>
                <a:cs typeface="Microsoft Sans Serif"/>
              </a:rPr>
              <a:t>а</a:t>
            </a:r>
            <a:r>
              <a:rPr sz="2400" spc="-45" dirty="0">
                <a:latin typeface="Microsoft Sans Serif"/>
                <a:cs typeface="Microsoft Sans Serif"/>
              </a:rPr>
              <a:t>зи</a:t>
            </a:r>
            <a:r>
              <a:rPr sz="2400" spc="-55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65575" y="3296157"/>
            <a:ext cx="46323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1920">
              <a:lnSpc>
                <a:spcPct val="100000"/>
              </a:lnSpc>
              <a:spcBef>
                <a:spcPts val="100"/>
              </a:spcBef>
              <a:tabLst>
                <a:tab pos="607060" algn="l"/>
                <a:tab pos="749935" algn="l"/>
                <a:tab pos="1555115" algn="l"/>
                <a:tab pos="1978660" algn="l"/>
                <a:tab pos="3085465" algn="l"/>
                <a:tab pos="3475354" algn="l"/>
                <a:tab pos="3535045" algn="l"/>
                <a:tab pos="4070350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	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о</a:t>
            </a:r>
            <a:r>
              <a:rPr sz="2400" spc="-15" dirty="0">
                <a:latin typeface="Microsoft Sans Serif"/>
                <a:cs typeface="Microsoft Sans Serif"/>
              </a:rPr>
              <a:t>я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5" dirty="0">
                <a:latin typeface="Microsoft Sans Serif"/>
                <a:cs typeface="Microsoft Sans Serif"/>
              </a:rPr>
              <a:t>р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	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45" dirty="0">
                <a:latin typeface="Microsoft Sans Serif"/>
                <a:cs typeface="Microsoft Sans Serif"/>
              </a:rPr>
              <a:t>ч</a:t>
            </a:r>
            <a:r>
              <a:rPr sz="2400" spc="-55" dirty="0">
                <a:latin typeface="Microsoft Sans Serif"/>
                <a:cs typeface="Microsoft Sans Serif"/>
              </a:rPr>
              <a:t>ак</a:t>
            </a:r>
            <a:r>
              <a:rPr sz="2400" spc="-75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т  да	</a:t>
            </a:r>
            <a:r>
              <a:rPr sz="2400" spc="-85" dirty="0">
                <a:latin typeface="Microsoft Sans Serif"/>
                <a:cs typeface="Microsoft Sans Serif"/>
              </a:rPr>
              <a:t>б</a:t>
            </a:r>
            <a:r>
              <a:rPr sz="2400" spc="-5" dirty="0">
                <a:latin typeface="Microsoft Sans Serif"/>
                <a:cs typeface="Microsoft Sans Serif"/>
              </a:rPr>
              <a:t>ъд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10" dirty="0">
                <a:latin typeface="Microsoft Sans Serif"/>
                <a:cs typeface="Microsoft Sans Serif"/>
              </a:rPr>
              <a:t>чест</a:t>
            </a:r>
            <a:r>
              <a:rPr sz="2400" spc="-40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е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dirty="0">
                <a:latin typeface="Microsoft Sans Serif"/>
                <a:cs typeface="Microsoft Sans Serif"/>
              </a:rPr>
              <a:t>а,	да	</a:t>
            </a:r>
            <a:r>
              <a:rPr sz="2400" spc="-15" dirty="0">
                <a:latin typeface="Microsoft Sans Serif"/>
                <a:cs typeface="Microsoft Sans Serif"/>
              </a:rPr>
              <a:t>и</a:t>
            </a:r>
            <a:r>
              <a:rPr sz="2400" spc="-35" dirty="0">
                <a:latin typeface="Microsoft Sans Serif"/>
                <a:cs typeface="Microsoft Sans Serif"/>
              </a:rPr>
              <a:t>ма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0200" y="4028058"/>
            <a:ext cx="8268970" cy="268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подходящ </a:t>
            </a:r>
            <a:r>
              <a:rPr sz="2400" spc="-40" dirty="0">
                <a:latin typeface="Microsoft Sans Serif"/>
                <a:cs typeface="Microsoft Sans Serif"/>
              </a:rPr>
              <a:t>срок</a:t>
            </a:r>
            <a:r>
              <a:rPr sz="2400" spc="-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30" dirty="0">
                <a:latin typeface="Microsoft Sans Serif"/>
                <a:cs typeface="Microsoft Sans Serif"/>
              </a:rPr>
              <a:t>годност </a:t>
            </a:r>
            <a:r>
              <a:rPr sz="2400" spc="-5" dirty="0">
                <a:latin typeface="Microsoft Sans Serif"/>
                <a:cs typeface="Microsoft Sans Serif"/>
              </a:rPr>
              <a:t>и да </a:t>
            </a:r>
            <a:r>
              <a:rPr sz="2400" dirty="0">
                <a:latin typeface="Microsoft Sans Serif"/>
                <a:cs typeface="Microsoft Sans Serif"/>
              </a:rPr>
              <a:t>е </a:t>
            </a:r>
            <a:r>
              <a:rPr sz="2400" spc="-20" dirty="0">
                <a:latin typeface="Microsoft Sans Serif"/>
                <a:cs typeface="Microsoft Sans Serif"/>
              </a:rPr>
              <a:t>подходяща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целта.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Изискванията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-15" dirty="0">
                <a:latin typeface="Microsoft Sans Serif"/>
                <a:cs typeface="Microsoft Sans Serif"/>
              </a:rPr>
              <a:t>отнасят </a:t>
            </a:r>
            <a:r>
              <a:rPr sz="2400" spc="-10" dirty="0">
                <a:latin typeface="Microsoft Sans Serif"/>
                <a:cs typeface="Microsoft Sans Serif"/>
              </a:rPr>
              <a:t>особено </a:t>
            </a:r>
            <a:r>
              <a:rPr sz="2400" dirty="0">
                <a:latin typeface="Microsoft Sans Serif"/>
                <a:cs typeface="Microsoft Sans Serif"/>
              </a:rPr>
              <a:t>до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наличността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продукта,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качеството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продукта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приемливата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цена.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805"/>
              </a:spcBef>
            </a:pPr>
            <a:r>
              <a:rPr sz="2400" spc="-75" dirty="0">
                <a:latin typeface="Microsoft Sans Serif"/>
                <a:cs typeface="Microsoft Sans Serif"/>
              </a:rPr>
              <a:t>Тези</a:t>
            </a:r>
            <a:r>
              <a:rPr sz="2400" spc="-7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изисквания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трябва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бъдат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взети</a:t>
            </a:r>
            <a:r>
              <a:rPr sz="2400" spc="-5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предвид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при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проектиране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вериги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0" dirty="0">
                <a:latin typeface="Microsoft Sans Serif"/>
                <a:cs typeface="Microsoft Sans Serif"/>
              </a:rPr>
              <a:t>доставка </a:t>
            </a:r>
            <a:r>
              <a:rPr sz="2400" spc="-10" dirty="0">
                <a:latin typeface="Microsoft Sans Serif"/>
                <a:cs typeface="Microsoft Sans Serif"/>
              </a:rPr>
              <a:t>на храни, </a:t>
            </a:r>
            <a:r>
              <a:rPr sz="2400" spc="-20" dirty="0">
                <a:latin typeface="Microsoft Sans Serif"/>
                <a:cs typeface="Microsoft Sans Serif"/>
              </a:rPr>
              <a:t>успоредно </a:t>
            </a:r>
            <a:r>
              <a:rPr sz="2400" dirty="0">
                <a:latin typeface="Microsoft Sans Serif"/>
                <a:cs typeface="Microsoft Sans Serif"/>
              </a:rPr>
              <a:t>с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традиционните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изисквания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ефективност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отзивчивост.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3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35" dirty="0"/>
              <a:t>НА</a:t>
            </a:r>
            <a:r>
              <a:rPr spc="-110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35" dirty="0"/>
              <a:t>ЗА</a:t>
            </a:r>
            <a:r>
              <a:rPr spc="-105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366519"/>
            <a:ext cx="8267700" cy="5055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  <a:spcBef>
                <a:spcPts val="95"/>
              </a:spcBef>
            </a:pPr>
            <a:r>
              <a:rPr sz="2200" spc="-15" dirty="0">
                <a:latin typeface="Microsoft Sans Serif"/>
                <a:cs typeface="Microsoft Sans Serif"/>
              </a:rPr>
              <a:t>Съвременните </a:t>
            </a:r>
            <a:r>
              <a:rPr sz="2200" spc="-25" dirty="0">
                <a:latin typeface="Microsoft Sans Serif"/>
                <a:cs typeface="Microsoft Sans Serif"/>
              </a:rPr>
              <a:t>аспекти </a:t>
            </a:r>
            <a:r>
              <a:rPr sz="2200" spc="-10" dirty="0">
                <a:latin typeface="Microsoft Sans Serif"/>
                <a:cs typeface="Microsoft Sans Serif"/>
              </a:rPr>
              <a:t>на </a:t>
            </a:r>
            <a:r>
              <a:rPr sz="2200" spc="-15" dirty="0">
                <a:latin typeface="Microsoft Sans Serif"/>
                <a:cs typeface="Microsoft Sans Serif"/>
              </a:rPr>
              <a:t>устойчивите </a:t>
            </a:r>
            <a:r>
              <a:rPr sz="2200" spc="-25" dirty="0">
                <a:latin typeface="Microsoft Sans Serif"/>
                <a:cs typeface="Microsoft Sans Serif"/>
              </a:rPr>
              <a:t>проекти </a:t>
            </a:r>
            <a:r>
              <a:rPr sz="2200" spc="-50" dirty="0">
                <a:latin typeface="Microsoft Sans Serif"/>
                <a:cs typeface="Microsoft Sans Serif"/>
              </a:rPr>
              <a:t>за</a:t>
            </a:r>
            <a:r>
              <a:rPr sz="2200" spc="48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снабдяване 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с храни, </a:t>
            </a:r>
            <a:r>
              <a:rPr sz="2200" spc="-15" dirty="0">
                <a:latin typeface="Microsoft Sans Serif"/>
                <a:cs typeface="Microsoft Sans Serif"/>
              </a:rPr>
              <a:t>трябва </a:t>
            </a:r>
            <a:r>
              <a:rPr sz="2200" spc="-5" dirty="0">
                <a:latin typeface="Microsoft Sans Serif"/>
                <a:cs typeface="Microsoft Sans Serif"/>
              </a:rPr>
              <a:t>да </a:t>
            </a:r>
            <a:r>
              <a:rPr sz="2200" spc="-45" dirty="0">
                <a:latin typeface="Microsoft Sans Serif"/>
                <a:cs typeface="Microsoft Sans Serif"/>
              </a:rPr>
              <a:t>вземат </a:t>
            </a:r>
            <a:r>
              <a:rPr sz="2200" spc="-15" dirty="0">
                <a:latin typeface="Microsoft Sans Serif"/>
                <a:cs typeface="Microsoft Sans Serif"/>
              </a:rPr>
              <a:t>предвид </a:t>
            </a:r>
            <a:r>
              <a:rPr sz="2200" spc="-5" dirty="0">
                <a:latin typeface="Microsoft Sans Serif"/>
                <a:cs typeface="Microsoft Sans Serif"/>
              </a:rPr>
              <a:t>и да </a:t>
            </a:r>
            <a:r>
              <a:rPr sz="2200" dirty="0">
                <a:latin typeface="Microsoft Sans Serif"/>
                <a:cs typeface="Microsoft Sans Serif"/>
              </a:rPr>
              <a:t>се </a:t>
            </a:r>
            <a:r>
              <a:rPr sz="2200" spc="-15" dirty="0">
                <a:latin typeface="Microsoft Sans Serif"/>
                <a:cs typeface="Microsoft Sans Serif"/>
              </a:rPr>
              <a:t>решат </a:t>
            </a:r>
            <a:r>
              <a:rPr sz="2200" spc="-10" dirty="0">
                <a:latin typeface="Microsoft Sans Serif"/>
                <a:cs typeface="Microsoft Sans Serif"/>
              </a:rPr>
              <a:t>следните 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въпроси:</a:t>
            </a:r>
            <a:endParaRPr sz="2200">
              <a:latin typeface="Microsoft Sans Serif"/>
              <a:cs typeface="Microsoft Sans Serif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805"/>
              </a:spcBef>
              <a:buFont typeface="Wingdings"/>
              <a:buChar char=""/>
              <a:tabLst>
                <a:tab pos="356235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Основните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фактори,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влияещи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върху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срока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на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годност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на </a:t>
            </a:r>
            <a:r>
              <a:rPr sz="2200" spc="-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продуктите.</a:t>
            </a:r>
            <a:endParaRPr sz="2200">
              <a:latin typeface="Microsoft Sans Serif"/>
              <a:cs typeface="Microsoft Sans Serif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805"/>
              </a:spcBef>
              <a:buFont typeface="Wingdings"/>
              <a:buChar char=""/>
              <a:tabLst>
                <a:tab pos="356235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Съществуващите </a:t>
            </a:r>
            <a:r>
              <a:rPr sz="2200" spc="-30" dirty="0">
                <a:latin typeface="Microsoft Sans Serif"/>
                <a:cs typeface="Microsoft Sans Serif"/>
              </a:rPr>
              <a:t>модели </a:t>
            </a:r>
            <a:r>
              <a:rPr sz="2200" spc="-40" dirty="0">
                <a:latin typeface="Microsoft Sans Serif"/>
                <a:cs typeface="Microsoft Sans Serif"/>
              </a:rPr>
              <a:t>могат </a:t>
            </a:r>
            <a:r>
              <a:rPr sz="2200" spc="-5" dirty="0">
                <a:latin typeface="Microsoft Sans Serif"/>
                <a:cs typeface="Microsoft Sans Serif"/>
              </a:rPr>
              <a:t>да </a:t>
            </a:r>
            <a:r>
              <a:rPr sz="2200" spc="-25" dirty="0">
                <a:latin typeface="Microsoft Sans Serif"/>
                <a:cs typeface="Microsoft Sans Serif"/>
              </a:rPr>
              <a:t>бъдат </a:t>
            </a:r>
            <a:r>
              <a:rPr sz="2200" spc="-20" dirty="0">
                <a:latin typeface="Microsoft Sans Serif"/>
                <a:cs typeface="Microsoft Sans Serif"/>
              </a:rPr>
              <a:t>твърде </a:t>
            </a:r>
            <a:r>
              <a:rPr sz="2200" spc="-15" dirty="0">
                <a:latin typeface="Microsoft Sans Serif"/>
                <a:cs typeface="Microsoft Sans Serif"/>
              </a:rPr>
              <a:t>сложни </a:t>
            </a:r>
            <a:r>
              <a:rPr sz="2200" spc="-50" dirty="0">
                <a:latin typeface="Microsoft Sans Serif"/>
                <a:cs typeface="Microsoft Sans Serif"/>
              </a:rPr>
              <a:t>за 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опростяване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5" dirty="0">
                <a:latin typeface="Microsoft Sans Serif"/>
                <a:cs typeface="Microsoft Sans Serif"/>
              </a:rPr>
              <a:t>или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да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изискват</a:t>
            </a:r>
            <a:r>
              <a:rPr sz="2200" spc="-35" dirty="0">
                <a:latin typeface="Microsoft Sans Serif"/>
                <a:cs typeface="Microsoft Sans Serif"/>
              </a:rPr>
              <a:t> много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параметри,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които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е 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трудно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да</a:t>
            </a:r>
            <a:r>
              <a:rPr sz="2200" dirty="0">
                <a:latin typeface="Microsoft Sans Serif"/>
                <a:cs typeface="Microsoft Sans Serif"/>
              </a:rPr>
              <a:t> се</a:t>
            </a:r>
            <a:r>
              <a:rPr sz="2200" spc="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получат.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Моделите</a:t>
            </a:r>
            <a:r>
              <a:rPr sz="2200" spc="55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зависят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от</a:t>
            </a:r>
            <a:r>
              <a:rPr sz="2200" spc="-25" dirty="0">
                <a:latin typeface="Microsoft Sans Serif"/>
                <a:cs typeface="Microsoft Sans Serif"/>
              </a:rPr>
              <a:t> различни </a:t>
            </a:r>
            <a:r>
              <a:rPr sz="2200" spc="-57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параметри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като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време</a:t>
            </a:r>
            <a:r>
              <a:rPr sz="2200" spc="55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за</a:t>
            </a:r>
            <a:r>
              <a:rPr sz="2200" spc="484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съхранение,</a:t>
            </a:r>
            <a:r>
              <a:rPr sz="2200" spc="57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температура, </a:t>
            </a:r>
            <a:r>
              <a:rPr sz="2200" spc="-15" dirty="0">
                <a:latin typeface="Microsoft Sans Serif"/>
                <a:cs typeface="Microsoft Sans Serif"/>
              </a:rPr>
              <a:t> енергия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за</a:t>
            </a:r>
            <a:r>
              <a:rPr sz="2200" spc="4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активиране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65" dirty="0">
                <a:latin typeface="Microsoft Sans Serif"/>
                <a:cs typeface="Microsoft Sans Serif"/>
              </a:rPr>
              <a:t>т.н.</a:t>
            </a:r>
            <a:endParaRPr sz="22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795"/>
              </a:spcBef>
            </a:pPr>
            <a:r>
              <a:rPr sz="2200" spc="-25" dirty="0">
                <a:latin typeface="Microsoft Sans Serif"/>
                <a:cs typeface="Microsoft Sans Serif"/>
              </a:rPr>
              <a:t>Непознаването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на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нетрайността</a:t>
            </a:r>
            <a:r>
              <a:rPr sz="2200" spc="-10" dirty="0">
                <a:latin typeface="Microsoft Sans Serif"/>
                <a:cs typeface="Microsoft Sans Serif"/>
              </a:rPr>
              <a:t> на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продукта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количествен 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модел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за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специален </a:t>
            </a:r>
            <a:r>
              <a:rPr sz="2200" spc="-30" dirty="0">
                <a:latin typeface="Microsoft Sans Serif"/>
                <a:cs typeface="Microsoft Sans Serif"/>
              </a:rPr>
              <a:t>проблем</a:t>
            </a:r>
            <a:r>
              <a:rPr sz="2200" spc="5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на </a:t>
            </a:r>
            <a:r>
              <a:rPr sz="2200" spc="-30" dirty="0">
                <a:latin typeface="Microsoft Sans Serif"/>
                <a:cs typeface="Microsoft Sans Serif"/>
              </a:rPr>
              <a:t>веригата</a:t>
            </a:r>
            <a:r>
              <a:rPr sz="2200" spc="5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на </a:t>
            </a:r>
            <a:r>
              <a:rPr sz="2200" spc="-25" dirty="0">
                <a:latin typeface="Microsoft Sans Serif"/>
                <a:cs typeface="Microsoft Sans Serif"/>
              </a:rPr>
              <a:t>доставки</a:t>
            </a:r>
            <a:r>
              <a:rPr sz="2200" spc="5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може 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да </a:t>
            </a:r>
            <a:r>
              <a:rPr sz="2200" spc="-15" dirty="0">
                <a:latin typeface="Microsoft Sans Serif"/>
                <a:cs typeface="Microsoft Sans Serif"/>
              </a:rPr>
              <a:t>доведе </a:t>
            </a:r>
            <a:r>
              <a:rPr sz="2200" spc="-5" dirty="0">
                <a:latin typeface="Microsoft Sans Serif"/>
                <a:cs typeface="Microsoft Sans Serif"/>
              </a:rPr>
              <a:t>до </a:t>
            </a:r>
            <a:r>
              <a:rPr sz="2200" spc="-25" dirty="0">
                <a:latin typeface="Microsoft Sans Serif"/>
                <a:cs typeface="Microsoft Sans Serif"/>
              </a:rPr>
              <a:t>по-големи </a:t>
            </a:r>
            <a:r>
              <a:rPr sz="2200" spc="-20" dirty="0">
                <a:latin typeface="Microsoft Sans Serif"/>
                <a:cs typeface="Microsoft Sans Serif"/>
              </a:rPr>
              <a:t>разхищения </a:t>
            </a:r>
            <a:r>
              <a:rPr sz="2200" spc="-10" dirty="0">
                <a:latin typeface="Microsoft Sans Serif"/>
                <a:cs typeface="Microsoft Sans Serif"/>
              </a:rPr>
              <a:t>на </a:t>
            </a:r>
            <a:r>
              <a:rPr sz="2200" spc="-25" dirty="0">
                <a:latin typeface="Microsoft Sans Serif"/>
                <a:cs typeface="Microsoft Sans Serif"/>
              </a:rPr>
              <a:t>продукти, </a:t>
            </a:r>
            <a:r>
              <a:rPr sz="2200" spc="-40" dirty="0">
                <a:latin typeface="Microsoft Sans Serif"/>
                <a:cs typeface="Microsoft Sans Serif"/>
              </a:rPr>
              <a:t>невъзможни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решения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неудовлетворени</a:t>
            </a:r>
            <a:r>
              <a:rPr sz="2200" spc="8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цели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на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ниво</a:t>
            </a:r>
            <a:r>
              <a:rPr sz="2200" spc="4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услуга</a:t>
            </a:r>
            <a:r>
              <a:rPr sz="2400" spc="-15" dirty="0">
                <a:latin typeface="Microsoft Sans Serif"/>
                <a:cs typeface="Microsoft Sans Serif"/>
              </a:rPr>
              <a:t>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267" y="1220546"/>
            <a:ext cx="8484870" cy="56927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5"/>
              </a:spcBef>
            </a:pPr>
            <a:r>
              <a:rPr sz="2300" spc="-20" dirty="0">
                <a:latin typeface="Microsoft Sans Serif"/>
                <a:cs typeface="Microsoft Sans Serif"/>
              </a:rPr>
              <a:t>Следователно</a:t>
            </a:r>
            <a:r>
              <a:rPr sz="2300" spc="-1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моделите</a:t>
            </a:r>
            <a:r>
              <a:rPr sz="2300" spc="-25" dirty="0">
                <a:latin typeface="Microsoft Sans Serif"/>
                <a:cs typeface="Microsoft Sans Serif"/>
              </a:rPr>
              <a:t> </a:t>
            </a:r>
            <a:r>
              <a:rPr sz="2300" spc="-50" dirty="0">
                <a:latin typeface="Microsoft Sans Serif"/>
                <a:cs typeface="Microsoft Sans Serif"/>
              </a:rPr>
              <a:t>за</a:t>
            </a:r>
            <a:r>
              <a:rPr sz="2300" spc="-4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подпомагане</a:t>
            </a:r>
            <a:r>
              <a:rPr sz="2300" spc="-2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40" dirty="0">
                <a:latin typeface="Microsoft Sans Serif"/>
                <a:cs typeface="Microsoft Sans Serif"/>
              </a:rPr>
              <a:t>вземането</a:t>
            </a:r>
            <a:r>
              <a:rPr sz="2300" spc="-35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на </a:t>
            </a:r>
            <a:r>
              <a:rPr sz="2300" spc="-1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решения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при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проблеми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с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веригата</a:t>
            </a:r>
            <a:r>
              <a:rPr sz="2300" spc="-2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доставки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храни 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трябва</a:t>
            </a:r>
            <a:r>
              <a:rPr sz="2300" spc="-1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да</a:t>
            </a:r>
            <a:r>
              <a:rPr sz="2300" spc="15" dirty="0">
                <a:latin typeface="Microsoft Sans Serif"/>
                <a:cs typeface="Microsoft Sans Serif"/>
              </a:rPr>
              <a:t> </a:t>
            </a:r>
            <a:r>
              <a:rPr sz="2300" spc="-45" dirty="0">
                <a:latin typeface="Microsoft Sans Serif"/>
                <a:cs typeface="Microsoft Sans Serif"/>
              </a:rPr>
              <a:t>вземат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предвид:</a:t>
            </a:r>
            <a:endParaRPr sz="2300">
              <a:latin typeface="Microsoft Sans Serif"/>
              <a:cs typeface="Microsoft Sans Serif"/>
            </a:endParaRPr>
          </a:p>
          <a:p>
            <a:pPr marL="355600" indent="-342900" algn="just">
              <a:lnSpc>
                <a:spcPct val="100000"/>
              </a:lnSpc>
              <a:spcBef>
                <a:spcPts val="805"/>
              </a:spcBef>
              <a:buChar char="•"/>
              <a:tabLst>
                <a:tab pos="355600" algn="l"/>
              </a:tabLst>
            </a:pPr>
            <a:r>
              <a:rPr sz="2300" spc="-15" dirty="0">
                <a:latin typeface="Microsoft Sans Serif"/>
                <a:cs typeface="Microsoft Sans Serif"/>
              </a:rPr>
              <a:t>потенциалните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отпадъци</a:t>
            </a:r>
            <a:r>
              <a:rPr sz="2300" spc="-30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от</a:t>
            </a:r>
            <a:r>
              <a:rPr sz="2300" spc="10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продукти;</a:t>
            </a:r>
            <a:endParaRPr sz="2300">
              <a:latin typeface="Microsoft Sans Serif"/>
              <a:cs typeface="Microsoft Sans Serif"/>
            </a:endParaRPr>
          </a:p>
          <a:p>
            <a:pPr marL="355600" indent="-342900" algn="just">
              <a:lnSpc>
                <a:spcPct val="100000"/>
              </a:lnSpc>
              <a:spcBef>
                <a:spcPts val="805"/>
              </a:spcBef>
              <a:buChar char="•"/>
              <a:tabLst>
                <a:tab pos="355600" algn="l"/>
              </a:tabLst>
            </a:pPr>
            <a:r>
              <a:rPr sz="2300" spc="-30" dirty="0">
                <a:latin typeface="Microsoft Sans Serif"/>
                <a:cs typeface="Microsoft Sans Serif"/>
              </a:rPr>
              <a:t>качеството</a:t>
            </a:r>
            <a:r>
              <a:rPr sz="2300" spc="36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продукта</a:t>
            </a:r>
            <a:r>
              <a:rPr sz="2300" spc="37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се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променя</a:t>
            </a:r>
            <a:r>
              <a:rPr sz="2300" spc="37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не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само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по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време</a:t>
            </a:r>
            <a:r>
              <a:rPr sz="2300" spc="37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на</a:t>
            </a:r>
            <a:endParaRPr sz="2300">
              <a:latin typeface="Microsoft Sans Serif"/>
              <a:cs typeface="Microsoft Sans Serif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300" spc="-10" dirty="0">
                <a:latin typeface="Microsoft Sans Serif"/>
                <a:cs typeface="Microsoft Sans Serif"/>
              </a:rPr>
              <a:t>съхранението</a:t>
            </a:r>
            <a:r>
              <a:rPr sz="2300" spc="10" dirty="0">
                <a:latin typeface="Microsoft Sans Serif"/>
                <a:cs typeface="Microsoft Sans Serif"/>
              </a:rPr>
              <a:t> </a:t>
            </a:r>
            <a:r>
              <a:rPr sz="2300" spc="-90" dirty="0">
                <a:latin typeface="Microsoft Sans Serif"/>
                <a:cs typeface="Microsoft Sans Serif"/>
              </a:rPr>
              <a:t>му,</a:t>
            </a:r>
            <a:r>
              <a:rPr sz="2300" spc="-1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а</a:t>
            </a:r>
            <a:r>
              <a:rPr sz="2300" spc="10" dirty="0">
                <a:latin typeface="Microsoft Sans Serif"/>
                <a:cs typeface="Microsoft Sans Serif"/>
              </a:rPr>
              <a:t> </a:t>
            </a:r>
            <a:r>
              <a:rPr sz="2300" spc="-45" dirty="0">
                <a:latin typeface="Microsoft Sans Serif"/>
                <a:cs typeface="Microsoft Sans Serif"/>
              </a:rPr>
              <a:t>през</a:t>
            </a:r>
            <a:r>
              <a:rPr sz="2300" spc="-15" dirty="0">
                <a:latin typeface="Microsoft Sans Serif"/>
                <a:cs typeface="Microsoft Sans Serif"/>
              </a:rPr>
              <a:t> целия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процес.</a:t>
            </a:r>
            <a:endParaRPr sz="23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790"/>
              </a:spcBef>
            </a:pPr>
            <a:r>
              <a:rPr sz="2300" spc="-25" dirty="0">
                <a:latin typeface="Microsoft Sans Serif"/>
                <a:cs typeface="Microsoft Sans Serif"/>
              </a:rPr>
              <a:t>Устойчивият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дизайн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веригата</a:t>
            </a:r>
            <a:r>
              <a:rPr sz="2300" spc="-25" dirty="0">
                <a:latin typeface="Microsoft Sans Serif"/>
                <a:cs typeface="Microsoft Sans Serif"/>
              </a:rPr>
              <a:t> </a:t>
            </a:r>
            <a:r>
              <a:rPr sz="2300" spc="-55" dirty="0">
                <a:latin typeface="Microsoft Sans Serif"/>
                <a:cs typeface="Microsoft Sans Serif"/>
              </a:rPr>
              <a:t>за</a:t>
            </a:r>
            <a:r>
              <a:rPr sz="2300" spc="-50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доставки</a:t>
            </a:r>
            <a:r>
              <a:rPr sz="2300" spc="55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spc="605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храни 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40" dirty="0">
                <a:latin typeface="Microsoft Sans Serif"/>
                <a:cs typeface="Microsoft Sans Serif"/>
              </a:rPr>
              <a:t>изисква </a:t>
            </a:r>
            <a:r>
              <a:rPr sz="2300" spc="-15" dirty="0">
                <a:latin typeface="Microsoft Sans Serif"/>
                <a:cs typeface="Microsoft Sans Serif"/>
              </a:rPr>
              <a:t>проследяване </a:t>
            </a:r>
            <a:r>
              <a:rPr sz="2300" spc="-5" dirty="0">
                <a:latin typeface="Microsoft Sans Serif"/>
                <a:cs typeface="Microsoft Sans Serif"/>
              </a:rPr>
              <a:t>на </a:t>
            </a:r>
            <a:r>
              <a:rPr sz="2300" spc="-35" dirty="0">
                <a:latin typeface="Microsoft Sans Serif"/>
                <a:cs typeface="Microsoft Sans Serif"/>
              </a:rPr>
              <a:t>качеството </a:t>
            </a:r>
            <a:r>
              <a:rPr sz="2300" spc="-5" dirty="0">
                <a:latin typeface="Microsoft Sans Serif"/>
                <a:cs typeface="Microsoft Sans Serif"/>
              </a:rPr>
              <a:t>на </a:t>
            </a:r>
            <a:r>
              <a:rPr sz="2300" spc="-35" dirty="0">
                <a:latin typeface="Microsoft Sans Serif"/>
                <a:cs typeface="Microsoft Sans Serif"/>
              </a:rPr>
              <a:t>продукта </a:t>
            </a:r>
            <a:r>
              <a:rPr sz="2300" spc="-25" dirty="0">
                <a:latin typeface="Microsoft Sans Serif"/>
                <a:cs typeface="Microsoft Sans Serif"/>
              </a:rPr>
              <a:t>по </a:t>
            </a:r>
            <a:r>
              <a:rPr sz="2300" spc="-15" dirty="0">
                <a:latin typeface="Microsoft Sans Serif"/>
                <a:cs typeface="Microsoft Sans Serif"/>
              </a:rPr>
              <a:t>цялата </a:t>
            </a:r>
            <a:r>
              <a:rPr sz="2300" spc="-1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верига,</a:t>
            </a:r>
            <a:r>
              <a:rPr sz="2300" spc="-15" dirty="0">
                <a:latin typeface="Microsoft Sans Serif"/>
                <a:cs typeface="Microsoft Sans Serif"/>
              </a:rPr>
              <a:t> </a:t>
            </a:r>
            <a:r>
              <a:rPr sz="2300" spc="-40" dirty="0">
                <a:latin typeface="Microsoft Sans Serif"/>
                <a:cs typeface="Microsoft Sans Serif"/>
              </a:rPr>
              <a:t>започвайки</a:t>
            </a:r>
            <a:r>
              <a:rPr sz="2300" spc="-35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от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производството</a:t>
            </a:r>
            <a:r>
              <a:rPr sz="2300" spc="-2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до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45" dirty="0">
                <a:latin typeface="Microsoft Sans Serif"/>
                <a:cs typeface="Microsoft Sans Serif"/>
              </a:rPr>
              <a:t>точката</a:t>
            </a:r>
            <a:r>
              <a:rPr sz="2300" spc="-4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на </a:t>
            </a:r>
            <a:r>
              <a:rPr sz="2300" spc="-60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потребление.</a:t>
            </a:r>
            <a:endParaRPr sz="2300">
              <a:latin typeface="Microsoft Sans Serif"/>
              <a:cs typeface="Microsoft Sans Serif"/>
            </a:endParaRPr>
          </a:p>
          <a:p>
            <a:pPr marL="12700" marR="5715" algn="just">
              <a:lnSpc>
                <a:spcPct val="100000"/>
              </a:lnSpc>
              <a:spcBef>
                <a:spcPts val="805"/>
              </a:spcBef>
            </a:pPr>
            <a:r>
              <a:rPr sz="2300" spc="-25" dirty="0">
                <a:latin typeface="Microsoft Sans Serif"/>
                <a:cs typeface="Microsoft Sans Serif"/>
              </a:rPr>
              <a:t>Веригата </a:t>
            </a:r>
            <a:r>
              <a:rPr sz="2300" dirty="0">
                <a:latin typeface="Microsoft Sans Serif"/>
                <a:cs typeface="Microsoft Sans Serif"/>
              </a:rPr>
              <a:t>с </a:t>
            </a:r>
            <a:r>
              <a:rPr sz="2300" spc="-20" dirty="0">
                <a:latin typeface="Microsoft Sans Serif"/>
                <a:cs typeface="Microsoft Sans Serif"/>
              </a:rPr>
              <a:t>контролирано </a:t>
            </a:r>
            <a:r>
              <a:rPr sz="2300" spc="-30" dirty="0">
                <a:latin typeface="Microsoft Sans Serif"/>
                <a:cs typeface="Microsoft Sans Serif"/>
              </a:rPr>
              <a:t>качество </a:t>
            </a:r>
            <a:r>
              <a:rPr sz="2300" spc="-50" dirty="0">
                <a:latin typeface="Microsoft Sans Serif"/>
                <a:cs typeface="Microsoft Sans Serif"/>
              </a:rPr>
              <a:t>може </a:t>
            </a:r>
            <a:r>
              <a:rPr sz="2300" spc="-5" dirty="0">
                <a:latin typeface="Microsoft Sans Serif"/>
                <a:cs typeface="Microsoft Sans Serif"/>
              </a:rPr>
              <a:t>да донесе </a:t>
            </a:r>
            <a:r>
              <a:rPr sz="2300" spc="-35" dirty="0">
                <a:latin typeface="Microsoft Sans Serif"/>
                <a:cs typeface="Microsoft Sans Serif"/>
              </a:rPr>
              <a:t>полза </a:t>
            </a:r>
            <a:r>
              <a:rPr sz="2300" spc="-65" dirty="0">
                <a:latin typeface="Microsoft Sans Serif"/>
                <a:cs typeface="Microsoft Sans Serif"/>
              </a:rPr>
              <a:t>за </a:t>
            </a:r>
            <a:r>
              <a:rPr sz="2300" spc="-60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по-висока </a:t>
            </a:r>
            <a:r>
              <a:rPr sz="2300" spc="-5" dirty="0">
                <a:latin typeface="Microsoft Sans Serif"/>
                <a:cs typeface="Microsoft Sans Serif"/>
              </a:rPr>
              <a:t>наличност на </a:t>
            </a:r>
            <a:r>
              <a:rPr sz="2300" spc="-25" dirty="0">
                <a:latin typeface="Microsoft Sans Serif"/>
                <a:cs typeface="Microsoft Sans Serif"/>
              </a:rPr>
              <a:t>продуктите, </a:t>
            </a:r>
            <a:r>
              <a:rPr sz="2300" spc="-15" dirty="0">
                <a:latin typeface="Microsoft Sans Serif"/>
                <a:cs typeface="Microsoft Sans Serif"/>
              </a:rPr>
              <a:t>постоянно </a:t>
            </a:r>
            <a:r>
              <a:rPr sz="2300" spc="-30" dirty="0">
                <a:latin typeface="Microsoft Sans Serif"/>
                <a:cs typeface="Microsoft Sans Serif"/>
              </a:rPr>
              <a:t>качество </a:t>
            </a:r>
            <a:r>
              <a:rPr sz="2300" dirty="0">
                <a:latin typeface="Microsoft Sans Serif"/>
                <a:cs typeface="Microsoft Sans Serif"/>
              </a:rPr>
              <a:t>и </a:t>
            </a:r>
            <a:r>
              <a:rPr sz="2300" spc="-10" dirty="0">
                <a:latin typeface="Microsoft Sans Serif"/>
                <a:cs typeface="Microsoft Sans Serif"/>
              </a:rPr>
              <a:t>по- 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малко </a:t>
            </a:r>
            <a:r>
              <a:rPr sz="2300" spc="-25" dirty="0">
                <a:latin typeface="Microsoft Sans Serif"/>
                <a:cs typeface="Microsoft Sans Serif"/>
              </a:rPr>
              <a:t>загуби </a:t>
            </a:r>
            <a:r>
              <a:rPr sz="2300" spc="-5" dirty="0">
                <a:latin typeface="Microsoft Sans Serif"/>
                <a:cs typeface="Microsoft Sans Serif"/>
              </a:rPr>
              <a:t>на </a:t>
            </a:r>
            <a:r>
              <a:rPr sz="2300" spc="-30" dirty="0">
                <a:latin typeface="Microsoft Sans Serif"/>
                <a:cs typeface="Microsoft Sans Serif"/>
              </a:rPr>
              <a:t>продукти </a:t>
            </a:r>
            <a:r>
              <a:rPr sz="2300" dirty="0">
                <a:latin typeface="Microsoft Sans Serif"/>
                <a:cs typeface="Microsoft Sans Serif"/>
              </a:rPr>
              <a:t>с </a:t>
            </a:r>
            <a:r>
              <a:rPr sz="2300" spc="-20" dirty="0">
                <a:latin typeface="Microsoft Sans Serif"/>
                <a:cs typeface="Microsoft Sans Serif"/>
              </a:rPr>
              <a:t>помощта </a:t>
            </a:r>
            <a:r>
              <a:rPr sz="2300" spc="-10" dirty="0">
                <a:latin typeface="Microsoft Sans Serif"/>
                <a:cs typeface="Microsoft Sans Serif"/>
              </a:rPr>
              <a:t>на </a:t>
            </a:r>
            <a:r>
              <a:rPr sz="2300" b="1" spc="-10" dirty="0">
                <a:latin typeface="Arial"/>
                <a:cs typeface="Arial"/>
              </a:rPr>
              <a:t>проактивен </a:t>
            </a:r>
            <a:r>
              <a:rPr sz="2300" b="1" spc="-20" dirty="0">
                <a:latin typeface="Arial"/>
                <a:cs typeface="Arial"/>
              </a:rPr>
              <a:t>контрол </a:t>
            </a:r>
            <a:r>
              <a:rPr sz="2300" b="1" spc="-625" dirty="0">
                <a:latin typeface="Arial"/>
                <a:cs typeface="Arial"/>
              </a:rPr>
              <a:t> </a:t>
            </a:r>
            <a:r>
              <a:rPr sz="2300" b="1" dirty="0">
                <a:latin typeface="Arial"/>
                <a:cs typeface="Arial"/>
              </a:rPr>
              <a:t>на </a:t>
            </a:r>
            <a:r>
              <a:rPr sz="2300" b="1" spc="-10" dirty="0">
                <a:latin typeface="Arial"/>
                <a:cs typeface="Arial"/>
              </a:rPr>
              <a:t>стоките </a:t>
            </a:r>
            <a:r>
              <a:rPr sz="2300" b="1" dirty="0">
                <a:latin typeface="Arial"/>
                <a:cs typeface="Arial"/>
              </a:rPr>
              <a:t>и </a:t>
            </a:r>
            <a:r>
              <a:rPr sz="2300" b="1" spc="-5" dirty="0">
                <a:latin typeface="Arial"/>
                <a:cs typeface="Arial"/>
              </a:rPr>
              <a:t>по-добре </a:t>
            </a:r>
            <a:r>
              <a:rPr sz="2300" b="1" spc="-20" dirty="0">
                <a:latin typeface="Arial"/>
                <a:cs typeface="Arial"/>
              </a:rPr>
              <a:t>установен </a:t>
            </a:r>
            <a:r>
              <a:rPr sz="2300" b="1" spc="-10" dirty="0">
                <a:latin typeface="Arial"/>
                <a:cs typeface="Arial"/>
              </a:rPr>
              <a:t>дизайн </a:t>
            </a:r>
            <a:r>
              <a:rPr sz="2300" b="1" spc="-5" dirty="0">
                <a:latin typeface="Arial"/>
                <a:cs typeface="Arial"/>
              </a:rPr>
              <a:t>на </a:t>
            </a:r>
            <a:r>
              <a:rPr sz="2300" b="1" spc="-15" dirty="0">
                <a:latin typeface="Arial"/>
                <a:cs typeface="Arial"/>
              </a:rPr>
              <a:t>веригата </a:t>
            </a:r>
            <a:r>
              <a:rPr sz="2300" b="1" dirty="0">
                <a:latin typeface="Arial"/>
                <a:cs typeface="Arial"/>
              </a:rPr>
              <a:t>на </a:t>
            </a:r>
            <a:r>
              <a:rPr sz="2300" b="1" spc="5" dirty="0">
                <a:latin typeface="Arial"/>
                <a:cs typeface="Arial"/>
              </a:rPr>
              <a:t> </a:t>
            </a:r>
            <a:r>
              <a:rPr sz="2300" b="1" spc="-10" dirty="0">
                <a:latin typeface="Arial"/>
                <a:cs typeface="Arial"/>
              </a:rPr>
              <a:t>доставки</a:t>
            </a:r>
            <a:r>
              <a:rPr sz="2300" spc="-10" dirty="0">
                <a:latin typeface="Microsoft Sans Serif"/>
                <a:cs typeface="Microsoft Sans Serif"/>
              </a:rPr>
              <a:t>.</a:t>
            </a:r>
            <a:endParaRPr sz="23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9997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60" dirty="0"/>
              <a:t>УСТОЙЧИВОСТ</a:t>
            </a:r>
            <a:r>
              <a:rPr sz="2800" spc="-85" dirty="0"/>
              <a:t> </a:t>
            </a:r>
            <a:r>
              <a:rPr sz="2800" spc="-35" dirty="0"/>
              <a:t>НА</a:t>
            </a:r>
            <a:r>
              <a:rPr sz="2800" spc="-120" dirty="0"/>
              <a:t> </a:t>
            </a:r>
            <a:r>
              <a:rPr sz="2800" spc="-60" dirty="0"/>
              <a:t>ВЕРИГАТА</a:t>
            </a:r>
            <a:r>
              <a:rPr sz="2800" spc="-100" dirty="0"/>
              <a:t> </a:t>
            </a:r>
            <a:r>
              <a:rPr sz="2800" spc="-75" dirty="0"/>
              <a:t>ЗЗА </a:t>
            </a:r>
            <a:r>
              <a:rPr sz="2800" spc="-919" dirty="0"/>
              <a:t> </a:t>
            </a:r>
            <a:r>
              <a:rPr sz="2800" spc="-60" dirty="0"/>
              <a:t>ДОСТАВКИ</a:t>
            </a:r>
            <a:endParaRPr sz="28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0" spc="-25" dirty="0">
                <a:latin typeface="Microsoft Sans Serif"/>
                <a:cs typeface="Microsoft Sans Serif"/>
              </a:rPr>
              <a:t>Устойчивостта </a:t>
            </a:r>
            <a:r>
              <a:rPr sz="2400" b="0" spc="-10" dirty="0">
                <a:latin typeface="Microsoft Sans Serif"/>
                <a:cs typeface="Microsoft Sans Serif"/>
              </a:rPr>
              <a:t>на </a:t>
            </a:r>
            <a:r>
              <a:rPr sz="2400" b="0" spc="-30" dirty="0">
                <a:latin typeface="Microsoft Sans Serif"/>
                <a:cs typeface="Microsoft Sans Serif"/>
              </a:rPr>
              <a:t>веригата </a:t>
            </a:r>
            <a:r>
              <a:rPr sz="2400" b="0" spc="-50" dirty="0">
                <a:latin typeface="Microsoft Sans Serif"/>
                <a:cs typeface="Microsoft Sans Serif"/>
              </a:rPr>
              <a:t>за </a:t>
            </a:r>
            <a:r>
              <a:rPr sz="2400" b="0" spc="-25" dirty="0">
                <a:latin typeface="Microsoft Sans Serif"/>
                <a:cs typeface="Microsoft Sans Serif"/>
              </a:rPr>
              <a:t>доставки </a:t>
            </a:r>
            <a:r>
              <a:rPr sz="2400" b="0" dirty="0">
                <a:latin typeface="Microsoft Sans Serif"/>
                <a:cs typeface="Microsoft Sans Serif"/>
              </a:rPr>
              <a:t>е </a:t>
            </a:r>
            <a:r>
              <a:rPr sz="2400" b="0" spc="-20" dirty="0">
                <a:latin typeface="Microsoft Sans Serif"/>
                <a:cs typeface="Microsoft Sans Serif"/>
              </a:rPr>
              <a:t>„способността </a:t>
            </a:r>
            <a:r>
              <a:rPr sz="2400" b="0" spc="-15" dirty="0">
                <a:latin typeface="Microsoft Sans Serif"/>
                <a:cs typeface="Microsoft Sans Serif"/>
              </a:rPr>
              <a:t>на </a:t>
            </a:r>
            <a:r>
              <a:rPr sz="2400" b="0" spc="-10" dirty="0">
                <a:latin typeface="Microsoft Sans Serif"/>
                <a:cs typeface="Microsoft Sans Serif"/>
              </a:rPr>
              <a:t> </a:t>
            </a:r>
            <a:r>
              <a:rPr sz="2400" b="0" spc="-30" dirty="0">
                <a:latin typeface="Microsoft Sans Serif"/>
                <a:cs typeface="Microsoft Sans Serif"/>
              </a:rPr>
              <a:t>веригата</a:t>
            </a:r>
            <a:r>
              <a:rPr sz="2400" b="0" spc="-25" dirty="0">
                <a:latin typeface="Microsoft Sans Serif"/>
                <a:cs typeface="Microsoft Sans Serif"/>
              </a:rPr>
              <a:t> </a:t>
            </a:r>
            <a:r>
              <a:rPr sz="2400" b="0" spc="-55" dirty="0">
                <a:latin typeface="Microsoft Sans Serif"/>
                <a:cs typeface="Microsoft Sans Serif"/>
              </a:rPr>
              <a:t>за</a:t>
            </a:r>
            <a:r>
              <a:rPr sz="2400" b="0" spc="-50" dirty="0">
                <a:latin typeface="Microsoft Sans Serif"/>
                <a:cs typeface="Microsoft Sans Serif"/>
              </a:rPr>
              <a:t> </a:t>
            </a:r>
            <a:r>
              <a:rPr sz="2400" b="0" spc="-25" dirty="0">
                <a:latin typeface="Microsoft Sans Serif"/>
                <a:cs typeface="Microsoft Sans Serif"/>
              </a:rPr>
              <a:t>доставки</a:t>
            </a:r>
            <a:r>
              <a:rPr sz="2400" b="0" spc="-20" dirty="0">
                <a:latin typeface="Microsoft Sans Serif"/>
                <a:cs typeface="Microsoft Sans Serif"/>
              </a:rPr>
              <a:t> </a:t>
            </a:r>
            <a:r>
              <a:rPr sz="2400" b="0" dirty="0">
                <a:latin typeface="Microsoft Sans Serif"/>
                <a:cs typeface="Microsoft Sans Serif"/>
              </a:rPr>
              <a:t>да </a:t>
            </a:r>
            <a:r>
              <a:rPr sz="2400" b="0" spc="-25" dirty="0">
                <a:latin typeface="Microsoft Sans Serif"/>
                <a:cs typeface="Microsoft Sans Serif"/>
              </a:rPr>
              <a:t>продължи, </a:t>
            </a:r>
            <a:r>
              <a:rPr sz="2400" b="0" dirty="0">
                <a:latin typeface="Microsoft Sans Serif"/>
                <a:cs typeface="Microsoft Sans Serif"/>
              </a:rPr>
              <a:t>да се </a:t>
            </a:r>
            <a:r>
              <a:rPr sz="2400" b="0" spc="-10" dirty="0">
                <a:latin typeface="Microsoft Sans Serif"/>
                <a:cs typeface="Microsoft Sans Serif"/>
              </a:rPr>
              <a:t>адаптира </a:t>
            </a:r>
            <a:r>
              <a:rPr sz="2400" b="0" spc="5" dirty="0">
                <a:latin typeface="Microsoft Sans Serif"/>
                <a:cs typeface="Microsoft Sans Serif"/>
              </a:rPr>
              <a:t>или </a:t>
            </a:r>
            <a:r>
              <a:rPr sz="2400" b="0" spc="10" dirty="0">
                <a:latin typeface="Microsoft Sans Serif"/>
                <a:cs typeface="Microsoft Sans Serif"/>
              </a:rPr>
              <a:t> </a:t>
            </a:r>
            <a:r>
              <a:rPr sz="2400" b="0" spc="-10" dirty="0">
                <a:latin typeface="Microsoft Sans Serif"/>
                <a:cs typeface="Microsoft Sans Serif"/>
              </a:rPr>
              <a:t>трансформира</a:t>
            </a:r>
            <a:r>
              <a:rPr sz="2400" b="0" spc="45" dirty="0">
                <a:latin typeface="Microsoft Sans Serif"/>
                <a:cs typeface="Microsoft Sans Serif"/>
              </a:rPr>
              <a:t> </a:t>
            </a:r>
            <a:r>
              <a:rPr sz="2400" b="0" dirty="0">
                <a:latin typeface="Microsoft Sans Serif"/>
                <a:cs typeface="Microsoft Sans Serif"/>
              </a:rPr>
              <a:t>в</a:t>
            </a:r>
            <a:r>
              <a:rPr sz="2400" b="0" spc="15" dirty="0">
                <a:latin typeface="Microsoft Sans Serif"/>
                <a:cs typeface="Microsoft Sans Serif"/>
              </a:rPr>
              <a:t> </a:t>
            </a:r>
            <a:r>
              <a:rPr sz="2400" b="0" spc="-20" dirty="0">
                <a:latin typeface="Microsoft Sans Serif"/>
                <a:cs typeface="Microsoft Sans Serif"/>
              </a:rPr>
              <a:t>лицето</a:t>
            </a:r>
            <a:r>
              <a:rPr sz="2400" b="0" spc="10" dirty="0">
                <a:latin typeface="Microsoft Sans Serif"/>
                <a:cs typeface="Microsoft Sans Serif"/>
              </a:rPr>
              <a:t> </a:t>
            </a:r>
            <a:r>
              <a:rPr sz="2400" b="0" spc="-10" dirty="0">
                <a:latin typeface="Microsoft Sans Serif"/>
                <a:cs typeface="Microsoft Sans Serif"/>
              </a:rPr>
              <a:t>на</a:t>
            </a:r>
            <a:r>
              <a:rPr sz="2400" b="0" spc="45" dirty="0">
                <a:latin typeface="Microsoft Sans Serif"/>
                <a:cs typeface="Microsoft Sans Serif"/>
              </a:rPr>
              <a:t> </a:t>
            </a:r>
            <a:r>
              <a:rPr sz="2400" b="0" spc="-25" dirty="0">
                <a:latin typeface="Microsoft Sans Serif"/>
                <a:cs typeface="Microsoft Sans Serif"/>
              </a:rPr>
              <a:t>промяната“.</a:t>
            </a:r>
            <a:endParaRPr sz="2400">
              <a:latin typeface="Microsoft Sans Serif"/>
              <a:cs typeface="Microsoft Sans Serif"/>
            </a:endParaRPr>
          </a:p>
          <a:p>
            <a:pPr marL="12700" algn="just">
              <a:lnSpc>
                <a:spcPct val="100000"/>
              </a:lnSpc>
              <a:spcBef>
                <a:spcPts val="1180"/>
              </a:spcBef>
            </a:pPr>
            <a:r>
              <a:rPr sz="2400" b="0" spc="-20" dirty="0">
                <a:latin typeface="Microsoft Sans Serif"/>
                <a:cs typeface="Microsoft Sans Serif"/>
              </a:rPr>
              <a:t>Съвсем</a:t>
            </a:r>
            <a:r>
              <a:rPr sz="2400" b="0" spc="40" dirty="0">
                <a:latin typeface="Microsoft Sans Serif"/>
                <a:cs typeface="Microsoft Sans Serif"/>
              </a:rPr>
              <a:t> </a:t>
            </a:r>
            <a:r>
              <a:rPr sz="2400" b="0" spc="-25" dirty="0">
                <a:latin typeface="Microsoft Sans Serif"/>
                <a:cs typeface="Microsoft Sans Serif"/>
              </a:rPr>
              <a:t>наскоро</a:t>
            </a:r>
            <a:r>
              <a:rPr sz="2400" b="0" spc="40" dirty="0">
                <a:latin typeface="Microsoft Sans Serif"/>
                <a:cs typeface="Microsoft Sans Serif"/>
              </a:rPr>
              <a:t> </a:t>
            </a:r>
            <a:r>
              <a:rPr sz="2400" b="0" spc="-15" dirty="0">
                <a:latin typeface="Microsoft Sans Serif"/>
                <a:cs typeface="Microsoft Sans Serif"/>
              </a:rPr>
              <a:t>тълкуванията</a:t>
            </a:r>
            <a:r>
              <a:rPr sz="2400" b="0" spc="45" dirty="0">
                <a:latin typeface="Microsoft Sans Serif"/>
                <a:cs typeface="Microsoft Sans Serif"/>
              </a:rPr>
              <a:t> </a:t>
            </a:r>
            <a:r>
              <a:rPr sz="2400" b="0" spc="-10" dirty="0">
                <a:latin typeface="Microsoft Sans Serif"/>
                <a:cs typeface="Microsoft Sans Serif"/>
              </a:rPr>
              <a:t>на</a:t>
            </a:r>
            <a:r>
              <a:rPr sz="2400" b="0" spc="35" dirty="0">
                <a:latin typeface="Microsoft Sans Serif"/>
                <a:cs typeface="Microsoft Sans Serif"/>
              </a:rPr>
              <a:t> </a:t>
            </a:r>
            <a:r>
              <a:rPr sz="2400" b="0" spc="-15" dirty="0">
                <a:latin typeface="Microsoft Sans Serif"/>
                <a:cs typeface="Microsoft Sans Serif"/>
              </a:rPr>
              <a:t>устойчивост</a:t>
            </a:r>
            <a:r>
              <a:rPr sz="2400" b="0" spc="50" dirty="0">
                <a:latin typeface="Microsoft Sans Serif"/>
                <a:cs typeface="Microsoft Sans Serif"/>
              </a:rPr>
              <a:t> </a:t>
            </a:r>
            <a:r>
              <a:rPr sz="2400" b="0" dirty="0">
                <a:latin typeface="Microsoft Sans Serif"/>
                <a:cs typeface="Microsoft Sans Serif"/>
              </a:rPr>
              <a:t>в</a:t>
            </a:r>
            <a:r>
              <a:rPr sz="2400" b="0" spc="30" dirty="0">
                <a:latin typeface="Microsoft Sans Serif"/>
                <a:cs typeface="Microsoft Sans Serif"/>
              </a:rPr>
              <a:t> </a:t>
            </a:r>
            <a:r>
              <a:rPr sz="2400" b="0" spc="-10" dirty="0">
                <a:latin typeface="Microsoft Sans Serif"/>
                <a:cs typeface="Microsoft Sans Serif"/>
              </a:rPr>
              <a:t>смисъл</a:t>
            </a:r>
            <a:r>
              <a:rPr sz="2400" b="0" spc="35" dirty="0">
                <a:latin typeface="Microsoft Sans Serif"/>
                <a:cs typeface="Microsoft Sans Serif"/>
              </a:rPr>
              <a:t> </a:t>
            </a:r>
            <a:r>
              <a:rPr sz="2400" b="0" spc="-15" dirty="0">
                <a:latin typeface="Microsoft Sans Serif"/>
                <a:cs typeface="Microsoft Sans Serif"/>
              </a:rPr>
              <a:t>на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2834716"/>
            <a:ext cx="841248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24405" algn="l"/>
                <a:tab pos="4563745" algn="l"/>
                <a:tab pos="534543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екологична	</a:t>
            </a:r>
            <a:r>
              <a:rPr sz="2400" spc="-15" dirty="0">
                <a:latin typeface="Microsoft Sans Serif"/>
                <a:cs typeface="Microsoft Sans Serif"/>
              </a:rPr>
              <a:t>устойчивост	</a:t>
            </a:r>
            <a:r>
              <a:rPr sz="2400" dirty="0">
                <a:latin typeface="Microsoft Sans Serif"/>
                <a:cs typeface="Microsoft Sans Serif"/>
              </a:rPr>
              <a:t>и	</a:t>
            </a:r>
            <a:r>
              <a:rPr sz="2400" spc="-15" dirty="0">
                <a:latin typeface="Microsoft Sans Serif"/>
                <a:cs typeface="Microsoft Sans Serif"/>
              </a:rPr>
              <a:t>социално-екологична</a:t>
            </a:r>
            <a:endParaRPr sz="2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1945005" algn="l"/>
                <a:tab pos="3479800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устойчивост	</a:t>
            </a:r>
            <a:r>
              <a:rPr sz="2400" spc="-20" dirty="0">
                <a:latin typeface="Microsoft Sans Serif"/>
                <a:cs typeface="Microsoft Sans Serif"/>
              </a:rPr>
              <a:t>доведоха	</a:t>
            </a:r>
            <a:r>
              <a:rPr sz="2400" dirty="0">
                <a:latin typeface="Microsoft Sans Serif"/>
                <a:cs typeface="Microsoft Sans Serif"/>
              </a:rPr>
              <a:t>до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51401" y="3201161"/>
            <a:ext cx="4392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90725" algn="l"/>
                <a:tab pos="2505710" algn="l"/>
                <a:tab pos="4208780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пр</a:t>
            </a:r>
            <a:r>
              <a:rPr sz="2400" spc="-60" dirty="0">
                <a:latin typeface="Microsoft Sans Serif"/>
                <a:cs typeface="Microsoft Sans Serif"/>
              </a:rPr>
              <a:t>е</a:t>
            </a:r>
            <a:r>
              <a:rPr sz="2400" spc="-5" dirty="0">
                <a:latin typeface="Microsoft Sans Serif"/>
                <a:cs typeface="Microsoft Sans Serif"/>
              </a:rPr>
              <a:t>дс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5" dirty="0">
                <a:latin typeface="Microsoft Sans Serif"/>
                <a:cs typeface="Microsoft Sans Serif"/>
              </a:rPr>
              <a:t>ави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адап</a:t>
            </a:r>
            <a:r>
              <a:rPr sz="2400" spc="-50" dirty="0">
                <a:latin typeface="Microsoft Sans Serif"/>
                <a:cs typeface="Microsoft Sans Serif"/>
              </a:rPr>
              <a:t>т</a:t>
            </a:r>
            <a:r>
              <a:rPr sz="2400" spc="-10" dirty="0">
                <a:latin typeface="Microsoft Sans Serif"/>
                <a:cs typeface="Microsoft Sans Serif"/>
              </a:rPr>
              <a:t>аци</a:t>
            </a:r>
            <a:r>
              <a:rPr sz="2400" spc="-5" dirty="0">
                <a:latin typeface="Microsoft Sans Serif"/>
                <a:cs typeface="Microsoft Sans Serif"/>
              </a:rPr>
              <a:t>я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3566921"/>
            <a:ext cx="8413750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Microsoft Sans Serif"/>
                <a:cs typeface="Microsoft Sans Serif"/>
              </a:rPr>
              <a:t>трансформация. </a:t>
            </a:r>
            <a:r>
              <a:rPr sz="2400" spc="-5" dirty="0">
                <a:latin typeface="Microsoft Sans Serif"/>
                <a:cs typeface="Microsoft Sans Serif"/>
              </a:rPr>
              <a:t>По </a:t>
            </a:r>
            <a:r>
              <a:rPr sz="2400" spc="-40" dirty="0">
                <a:latin typeface="Microsoft Sans Serif"/>
                <a:cs typeface="Microsoft Sans Serif"/>
              </a:rPr>
              <a:t>този </a:t>
            </a:r>
            <a:r>
              <a:rPr sz="2400" spc="-25" dirty="0">
                <a:latin typeface="Microsoft Sans Serif"/>
                <a:cs typeface="Microsoft Sans Serif"/>
              </a:rPr>
              <a:t>начин </a:t>
            </a:r>
            <a:r>
              <a:rPr sz="2400" spc="-30" dirty="0">
                <a:latin typeface="Microsoft Sans Serif"/>
                <a:cs typeface="Microsoft Sans Serif"/>
              </a:rPr>
              <a:t>веригата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5" dirty="0">
                <a:latin typeface="Microsoft Sans Serif"/>
                <a:cs typeface="Microsoft Sans Serif"/>
              </a:rPr>
              <a:t>доставки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тълкува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като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социално-екологична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система,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която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-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подобно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екосистема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състояние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постоянно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се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адаптира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70" dirty="0">
                <a:latin typeface="Microsoft Sans Serif"/>
                <a:cs typeface="Microsoft Sans Serif"/>
              </a:rPr>
              <a:t>към</a:t>
            </a:r>
            <a:r>
              <a:rPr sz="2400" spc="-6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външните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условия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околната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среда</a:t>
            </a:r>
            <a:r>
              <a:rPr sz="2400" spc="60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dirty="0">
                <a:latin typeface="Microsoft Sans Serif"/>
                <a:cs typeface="Microsoft Sans Serif"/>
              </a:rPr>
              <a:t>-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чрез </a:t>
            </a:r>
            <a:r>
              <a:rPr sz="2400" spc="-15" dirty="0">
                <a:latin typeface="Microsoft Sans Serif"/>
                <a:cs typeface="Microsoft Sans Serif"/>
              </a:rPr>
              <a:t>присъствието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dirty="0">
                <a:latin typeface="Microsoft Sans Serif"/>
                <a:cs typeface="Microsoft Sans Serif"/>
              </a:rPr>
              <a:t>социални </a:t>
            </a:r>
            <a:r>
              <a:rPr sz="2400" spc="-10" dirty="0">
                <a:latin typeface="Microsoft Sans Serif"/>
                <a:cs typeface="Microsoft Sans Serif"/>
              </a:rPr>
              <a:t>участници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10" dirty="0">
                <a:latin typeface="Microsoft Sans Serif"/>
                <a:cs typeface="Microsoft Sans Serif"/>
              </a:rPr>
              <a:t>способността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им </a:t>
            </a:r>
            <a:r>
              <a:rPr sz="2400" dirty="0">
                <a:latin typeface="Microsoft Sans Serif"/>
                <a:cs typeface="Microsoft Sans Serif"/>
              </a:rPr>
              <a:t>да </a:t>
            </a:r>
            <a:r>
              <a:rPr sz="2400" spc="-15" dirty="0">
                <a:latin typeface="Microsoft Sans Serif"/>
                <a:cs typeface="Microsoft Sans Serif"/>
              </a:rPr>
              <a:t>предвидят </a:t>
            </a:r>
            <a:r>
              <a:rPr sz="2400" dirty="0">
                <a:latin typeface="Microsoft Sans Serif"/>
                <a:cs typeface="Microsoft Sans Serif"/>
              </a:rPr>
              <a:t>- </a:t>
            </a:r>
            <a:r>
              <a:rPr sz="2400" spc="-5" dirty="0">
                <a:latin typeface="Microsoft Sans Serif"/>
                <a:cs typeface="Microsoft Sans Serif"/>
              </a:rPr>
              <a:t>също </a:t>
            </a:r>
            <a:r>
              <a:rPr sz="2400" dirty="0">
                <a:latin typeface="Microsoft Sans Serif"/>
                <a:cs typeface="Microsoft Sans Serif"/>
              </a:rPr>
              <a:t>да се </a:t>
            </a:r>
            <a:r>
              <a:rPr sz="2400" spc="-10" dirty="0">
                <a:latin typeface="Microsoft Sans Serif"/>
                <a:cs typeface="Microsoft Sans Serif"/>
              </a:rPr>
              <a:t>трансформира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15" dirty="0">
                <a:latin typeface="Microsoft Sans Serif"/>
                <a:cs typeface="Microsoft Sans Serif"/>
              </a:rPr>
              <a:t>принципно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нова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система.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2406" y="1438402"/>
            <a:ext cx="76930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355600" algn="l"/>
                <a:tab pos="1751330" algn="l"/>
                <a:tab pos="1972310" algn="l"/>
                <a:tab pos="2200910" algn="l"/>
                <a:tab pos="2559685" algn="l"/>
                <a:tab pos="3620135" algn="l"/>
                <a:tab pos="4098925" algn="l"/>
                <a:tab pos="4735830" algn="l"/>
                <a:tab pos="5071110" algn="l"/>
                <a:tab pos="5330190" algn="l"/>
                <a:tab pos="5549900" algn="l"/>
                <a:tab pos="6011545" algn="l"/>
                <a:tab pos="7342505" algn="l"/>
                <a:tab pos="7517765" algn="l"/>
              </a:tabLst>
            </a:pPr>
            <a:r>
              <a:rPr sz="2400" spc="-5" dirty="0">
                <a:latin typeface="Microsoft Sans Serif"/>
                <a:cs typeface="Microsoft Sans Serif"/>
              </a:rPr>
              <a:t>По</a:t>
            </a:r>
            <a:r>
              <a:rPr sz="2400" spc="-35" dirty="0">
                <a:latin typeface="Microsoft Sans Serif"/>
                <a:cs typeface="Microsoft Sans Serif"/>
              </a:rPr>
              <a:t>в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-25" dirty="0">
                <a:latin typeface="Microsoft Sans Serif"/>
                <a:cs typeface="Microsoft Sans Serif"/>
              </a:rPr>
              <a:t>ч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	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о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30" dirty="0">
                <a:latin typeface="Microsoft Sans Serif"/>
                <a:cs typeface="Microsoft Sans Serif"/>
              </a:rPr>
              <a:t>а</a:t>
            </a:r>
            <a:r>
              <a:rPr sz="2400" spc="-55" dirty="0">
                <a:latin typeface="Microsoft Sans Serif"/>
                <a:cs typeface="Microsoft Sans Serif"/>
              </a:rPr>
              <a:t>з</a:t>
            </a:r>
            <a:r>
              <a:rPr sz="2400" spc="-10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л</a:t>
            </a:r>
            <a:r>
              <a:rPr sz="2400" spc="10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	</a:t>
            </a:r>
            <a:r>
              <a:rPr sz="2400" spc="-25" dirty="0">
                <a:latin typeface="Microsoft Sans Serif"/>
                <a:cs typeface="Microsoft Sans Serif"/>
              </a:rPr>
              <a:t>у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15" dirty="0">
                <a:latin typeface="Microsoft Sans Serif"/>
                <a:cs typeface="Microsoft Sans Serif"/>
              </a:rPr>
              <a:t>ойчи</a:t>
            </a:r>
            <a:r>
              <a:rPr sz="2400" spc="-40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ос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15" dirty="0">
                <a:latin typeface="Microsoft Sans Serif"/>
                <a:cs typeface="Microsoft Sans Serif"/>
              </a:rPr>
              <a:t>на  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15" dirty="0">
                <a:latin typeface="Microsoft Sans Serif"/>
                <a:cs typeface="Microsoft Sans Serif"/>
              </a:rPr>
              <a:t>ериги</a:t>
            </a:r>
            <a:r>
              <a:rPr sz="2400" spc="-3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60" dirty="0">
                <a:latin typeface="Microsoft Sans Serif"/>
                <a:cs typeface="Microsoft Sans Serif"/>
              </a:rPr>
              <a:t>з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дос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60" dirty="0">
                <a:latin typeface="Microsoft Sans Serif"/>
                <a:cs typeface="Microsoft Sans Serif"/>
              </a:rPr>
              <a:t>ав</a:t>
            </a:r>
            <a:r>
              <a:rPr sz="2400" spc="-5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х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а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	са	</a:t>
            </a:r>
            <a:r>
              <a:rPr sz="2400" spc="-85" dirty="0">
                <a:latin typeface="Microsoft Sans Serif"/>
                <a:cs typeface="Microsoft Sans Serif"/>
              </a:rPr>
              <a:t>в</a:t>
            </a:r>
            <a:r>
              <a:rPr sz="2400" spc="-65" dirty="0">
                <a:latin typeface="Microsoft Sans Serif"/>
                <a:cs typeface="Microsoft Sans Serif"/>
              </a:rPr>
              <a:t>к</a:t>
            </a:r>
            <a:r>
              <a:rPr sz="2400" spc="10" dirty="0">
                <a:latin typeface="Microsoft Sans Serif"/>
                <a:cs typeface="Microsoft Sans Serif"/>
              </a:rPr>
              <a:t>л</a:t>
            </a:r>
            <a:r>
              <a:rPr sz="2400" spc="-20" dirty="0">
                <a:latin typeface="Microsoft Sans Serif"/>
                <a:cs typeface="Microsoft Sans Serif"/>
              </a:rPr>
              <a:t>ю</a:t>
            </a:r>
            <a:r>
              <a:rPr sz="2400" spc="-15" dirty="0">
                <a:latin typeface="Microsoft Sans Serif"/>
                <a:cs typeface="Microsoft Sans Serif"/>
              </a:rPr>
              <a:t>че</a:t>
            </a:r>
            <a:r>
              <a:rPr sz="2400" spc="-2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в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05306" y="2170303"/>
            <a:ext cx="73463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68475" algn="l"/>
                <a:tab pos="2469515" algn="l"/>
                <a:tab pos="4659630" algn="l"/>
                <a:tab pos="5388610" algn="l"/>
                <a:tab pos="6999605" algn="l"/>
              </a:tabLst>
            </a:pPr>
            <a:r>
              <a:rPr sz="2400" spc="-40" dirty="0">
                <a:latin typeface="Microsoft Sans Serif"/>
                <a:cs typeface="Microsoft Sans Serif"/>
              </a:rPr>
              <a:t>м</a:t>
            </a:r>
            <a:r>
              <a:rPr sz="2400" spc="-75" dirty="0">
                <a:latin typeface="Microsoft Sans Serif"/>
                <a:cs typeface="Microsoft Sans Serif"/>
              </a:rPr>
              <a:t>о</a:t>
            </a:r>
            <a:r>
              <a:rPr sz="2400" spc="-5" dirty="0">
                <a:latin typeface="Microsoft Sans Serif"/>
                <a:cs typeface="Microsoft Sans Serif"/>
              </a:rPr>
              <a:t>д</a:t>
            </a:r>
            <a:r>
              <a:rPr sz="2400" spc="-85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л</a:t>
            </a:r>
            <a:r>
              <a:rPr sz="2400" spc="10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60" dirty="0">
                <a:latin typeface="Microsoft Sans Serif"/>
                <a:cs typeface="Microsoft Sans Serif"/>
              </a:rPr>
              <a:t>ое</a:t>
            </a:r>
            <a:r>
              <a:rPr sz="2400" spc="-30" dirty="0">
                <a:latin typeface="Microsoft Sans Serif"/>
                <a:cs typeface="Microsoft Sans Serif"/>
              </a:rPr>
              <a:t>к</a:t>
            </a:r>
            <a:r>
              <a:rPr sz="2400" spc="-5" dirty="0">
                <a:latin typeface="Microsoft Sans Serif"/>
                <a:cs typeface="Microsoft Sans Serif"/>
              </a:rPr>
              <a:t>ти</a:t>
            </a:r>
            <a:r>
              <a:rPr sz="2400" spc="-10" dirty="0">
                <a:latin typeface="Microsoft Sans Serif"/>
                <a:cs typeface="Microsoft Sans Serif"/>
              </a:rPr>
              <a:t>ран</a:t>
            </a:r>
            <a:r>
              <a:rPr sz="2400" spc="-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5" dirty="0">
                <a:latin typeface="Microsoft Sans Serif"/>
                <a:cs typeface="Microsoft Sans Serif"/>
              </a:rPr>
              <a:t>мр</a:t>
            </a:r>
            <a:r>
              <a:rPr sz="2400" spc="-45" dirty="0">
                <a:latin typeface="Microsoft Sans Serif"/>
                <a:cs typeface="Microsoft Sans Serif"/>
              </a:rPr>
              <a:t>е</a:t>
            </a:r>
            <a:r>
              <a:rPr sz="2400" spc="-55" dirty="0">
                <a:latin typeface="Microsoft Sans Serif"/>
                <a:cs typeface="Microsoft Sans Serif"/>
              </a:rPr>
              <a:t>ж</a:t>
            </a:r>
            <a:r>
              <a:rPr sz="2400" spc="-9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25" dirty="0">
                <a:latin typeface="Microsoft Sans Serif"/>
                <a:cs typeface="Microsoft Sans Serif"/>
              </a:rPr>
              <a:t>на  </a:t>
            </a:r>
            <a:r>
              <a:rPr sz="2400" spc="-15" dirty="0">
                <a:latin typeface="Microsoft Sans Serif"/>
                <a:cs typeface="Microsoft Sans Serif"/>
              </a:rPr>
              <a:t>хранителни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38094" y="2536063"/>
            <a:ext cx="5415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34135" algn="l"/>
                <a:tab pos="2824480" algn="l"/>
                <a:tab pos="3748404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вериги.	</a:t>
            </a:r>
            <a:r>
              <a:rPr sz="2400" spc="-30" dirty="0">
                <a:latin typeface="Microsoft Sans Serif"/>
                <a:cs typeface="Microsoft Sans Serif"/>
              </a:rPr>
              <a:t>Въпреки	</a:t>
            </a:r>
            <a:r>
              <a:rPr sz="2400" spc="-15" dirty="0">
                <a:latin typeface="Microsoft Sans Serif"/>
                <a:cs typeface="Microsoft Sans Serif"/>
              </a:rPr>
              <a:t>това	</a:t>
            </a:r>
            <a:r>
              <a:rPr sz="2400" spc="-10" dirty="0">
                <a:latin typeface="Microsoft Sans Serif"/>
                <a:cs typeface="Microsoft Sans Serif"/>
              </a:rPr>
              <a:t>социалната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2406" y="2901822"/>
            <a:ext cx="7693659" cy="268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>
              <a:lnSpc>
                <a:spcPct val="100000"/>
              </a:lnSpc>
              <a:spcBef>
                <a:spcPts val="100"/>
              </a:spcBef>
              <a:tabLst>
                <a:tab pos="2984500" algn="l"/>
                <a:tab pos="4467860" algn="l"/>
                <a:tab pos="5431155" algn="l"/>
                <a:tab pos="7369809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информираност	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5" dirty="0">
                <a:latin typeface="Microsoft Sans Serif"/>
                <a:cs typeface="Microsoft Sans Serif"/>
              </a:rPr>
              <a:t>тносно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55" dirty="0">
                <a:latin typeface="Microsoft Sans Serif"/>
                <a:cs typeface="Microsoft Sans Serif"/>
              </a:rPr>
              <a:t>ези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о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30" dirty="0">
                <a:latin typeface="Microsoft Sans Serif"/>
                <a:cs typeface="Microsoft Sans Serif"/>
              </a:rPr>
              <a:t>а</a:t>
            </a:r>
            <a:r>
              <a:rPr sz="2400" spc="-55" dirty="0">
                <a:latin typeface="Microsoft Sans Serif"/>
                <a:cs typeface="Microsoft Sans Serif"/>
              </a:rPr>
              <a:t>з</a:t>
            </a:r>
            <a:r>
              <a:rPr sz="2400" spc="-114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л</a:t>
            </a:r>
            <a:r>
              <a:rPr sz="2400" spc="10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40" dirty="0">
                <a:latin typeface="Microsoft Sans Serif"/>
                <a:cs typeface="Microsoft Sans Serif"/>
              </a:rPr>
              <a:t>за  </a:t>
            </a:r>
            <a:r>
              <a:rPr sz="2400" spc="-15" dirty="0">
                <a:latin typeface="Microsoft Sans Serif"/>
                <a:cs typeface="Microsoft Sans Serif"/>
              </a:rPr>
              <a:t>устойчивост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нараства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практика.</a:t>
            </a:r>
            <a:endParaRPr sz="2400">
              <a:latin typeface="Microsoft Sans Serif"/>
              <a:cs typeface="Microsoft Sans Serif"/>
            </a:endParaRPr>
          </a:p>
          <a:p>
            <a:pPr marL="12700" marR="6350" algn="just">
              <a:lnSpc>
                <a:spcPct val="100000"/>
              </a:lnSpc>
              <a:spcBef>
                <a:spcPts val="795"/>
              </a:spcBef>
            </a:pPr>
            <a:r>
              <a:rPr sz="2400" b="1" dirty="0">
                <a:latin typeface="Arial"/>
                <a:cs typeface="Arial"/>
              </a:rPr>
              <a:t>По </a:t>
            </a:r>
            <a:r>
              <a:rPr sz="2400" b="1" spc="-30" dirty="0">
                <a:latin typeface="Arial"/>
                <a:cs typeface="Arial"/>
              </a:rPr>
              <a:t>този </a:t>
            </a:r>
            <a:r>
              <a:rPr sz="2400" b="1" spc="-15" dirty="0">
                <a:latin typeface="Arial"/>
                <a:cs typeface="Arial"/>
              </a:rPr>
              <a:t>начин </a:t>
            </a:r>
            <a:r>
              <a:rPr sz="2400" b="1" spc="-30" dirty="0">
                <a:latin typeface="Arial"/>
                <a:cs typeface="Arial"/>
              </a:rPr>
              <a:t>може </a:t>
            </a:r>
            <a:r>
              <a:rPr sz="2400" b="1" dirty="0">
                <a:latin typeface="Arial"/>
                <a:cs typeface="Arial"/>
              </a:rPr>
              <a:t>да </a:t>
            </a:r>
            <a:r>
              <a:rPr sz="2400" b="1" spc="-5" dirty="0">
                <a:latin typeface="Arial"/>
                <a:cs typeface="Arial"/>
              </a:rPr>
              <a:t>се </a:t>
            </a:r>
            <a:r>
              <a:rPr sz="2400" b="1" spc="-20" dirty="0">
                <a:latin typeface="Arial"/>
                <a:cs typeface="Arial"/>
              </a:rPr>
              <a:t>очаква, </a:t>
            </a:r>
            <a:r>
              <a:rPr sz="2400" b="1" spc="-5" dirty="0">
                <a:latin typeface="Arial"/>
                <a:cs typeface="Arial"/>
              </a:rPr>
              <a:t>че </a:t>
            </a:r>
            <a:r>
              <a:rPr sz="2400" b="1" spc="-10" dirty="0">
                <a:latin typeface="Arial"/>
                <a:cs typeface="Arial"/>
              </a:rPr>
              <a:t>бъдещите 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модели </a:t>
            </a:r>
            <a:r>
              <a:rPr sz="2400" b="1" dirty="0">
                <a:latin typeface="Arial"/>
                <a:cs typeface="Arial"/>
              </a:rPr>
              <a:t>не </a:t>
            </a:r>
            <a:r>
              <a:rPr sz="2400" b="1" spc="-10" dirty="0">
                <a:latin typeface="Arial"/>
                <a:cs typeface="Arial"/>
              </a:rPr>
              <a:t>могат </a:t>
            </a:r>
            <a:r>
              <a:rPr sz="2400" b="1" spc="5" dirty="0">
                <a:latin typeface="Arial"/>
                <a:cs typeface="Arial"/>
              </a:rPr>
              <a:t>да </a:t>
            </a:r>
            <a:r>
              <a:rPr sz="2400" b="1" spc="-15" dirty="0">
                <a:latin typeface="Arial"/>
                <a:cs typeface="Arial"/>
              </a:rPr>
              <a:t>включват </a:t>
            </a:r>
            <a:r>
              <a:rPr sz="2400" b="1" dirty="0">
                <a:latin typeface="Arial"/>
                <a:cs typeface="Arial"/>
              </a:rPr>
              <a:t>разширен </a:t>
            </a:r>
            <a:r>
              <a:rPr sz="2400" b="1" spc="-5" dirty="0">
                <a:latin typeface="Arial"/>
                <a:cs typeface="Arial"/>
              </a:rPr>
              <a:t>набор </a:t>
            </a:r>
            <a:r>
              <a:rPr sz="2400" b="1" spc="-65" dirty="0">
                <a:latin typeface="Arial"/>
                <a:cs typeface="Arial"/>
              </a:rPr>
              <a:t>от 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показатели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35" dirty="0">
                <a:latin typeface="Arial"/>
                <a:cs typeface="Arial"/>
              </a:rPr>
              <a:t>устойчивост,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да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помогнат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по- 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добре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20" dirty="0">
                <a:latin typeface="Arial"/>
                <a:cs typeface="Arial"/>
              </a:rPr>
              <a:t>вземащите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решения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в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устойчивото </a:t>
            </a:r>
            <a:r>
              <a:rPr sz="2400" b="1" spc="-655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управление</a:t>
            </a:r>
            <a:r>
              <a:rPr sz="2400" b="1" spc="3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15" dirty="0">
                <a:latin typeface="Arial"/>
                <a:cs typeface="Arial"/>
              </a:rPr>
              <a:t>веригата</a:t>
            </a:r>
            <a:r>
              <a:rPr sz="2400" b="1" spc="3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15" dirty="0">
                <a:latin typeface="Arial"/>
                <a:cs typeface="Arial"/>
              </a:rPr>
              <a:t>доставка</a:t>
            </a:r>
            <a:r>
              <a:rPr sz="2400" b="1" spc="2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5" dirty="0">
                <a:latin typeface="Arial"/>
                <a:cs typeface="Arial"/>
              </a:rPr>
              <a:t>храни.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4339" y="1582673"/>
            <a:ext cx="73336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356235" algn="l"/>
                <a:tab pos="3266440" algn="l"/>
                <a:tab pos="4493895" algn="l"/>
                <a:tab pos="6353175" algn="l"/>
              </a:tabLst>
            </a:pPr>
            <a:r>
              <a:rPr sz="2400" spc="-65" dirty="0">
                <a:latin typeface="Microsoft Sans Serif"/>
                <a:cs typeface="Microsoft Sans Serif"/>
              </a:rPr>
              <a:t>Из</a:t>
            </a:r>
            <a:r>
              <a:rPr sz="2400" spc="10" dirty="0">
                <a:latin typeface="Microsoft Sans Serif"/>
                <a:cs typeface="Microsoft Sans Serif"/>
              </a:rPr>
              <a:t>сл</a:t>
            </a:r>
            <a:r>
              <a:rPr sz="2400" spc="-40" dirty="0">
                <a:latin typeface="Microsoft Sans Serif"/>
                <a:cs typeface="Microsoft Sans Serif"/>
              </a:rPr>
              <a:t>е</a:t>
            </a:r>
            <a:r>
              <a:rPr sz="2400" spc="-5" dirty="0">
                <a:latin typeface="Microsoft Sans Serif"/>
                <a:cs typeface="Microsoft Sans Serif"/>
              </a:rPr>
              <a:t>до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6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л</a:t>
            </a:r>
            <a:r>
              <a:rPr sz="2400" spc="10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45" dirty="0">
                <a:latin typeface="Microsoft Sans Serif"/>
                <a:cs typeface="Microsoft Sans Serif"/>
              </a:rPr>
              <a:t>ч</a:t>
            </a:r>
            <a:r>
              <a:rPr sz="2400" spc="-5" dirty="0">
                <a:latin typeface="Microsoft Sans Serif"/>
                <a:cs typeface="Microsoft Sans Serif"/>
              </a:rPr>
              <a:t>ес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55" dirty="0">
                <a:latin typeface="Microsoft Sans Serif"/>
                <a:cs typeface="Microsoft Sans Serif"/>
              </a:rPr>
              <a:t>и</a:t>
            </a:r>
            <a:r>
              <a:rPr sz="2400" spc="-45" dirty="0">
                <a:latin typeface="Microsoft Sans Serif"/>
                <a:cs typeface="Microsoft Sans Serif"/>
              </a:rPr>
              <a:t>з</a:t>
            </a:r>
            <a:r>
              <a:rPr sz="2400" spc="-60" dirty="0">
                <a:latin typeface="Microsoft Sans Serif"/>
                <a:cs typeface="Microsoft Sans Serif"/>
              </a:rPr>
              <a:t>п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45" dirty="0">
                <a:latin typeface="Microsoft Sans Serif"/>
                <a:cs typeface="Microsoft Sans Serif"/>
              </a:rPr>
              <a:t>л</a:t>
            </a:r>
            <a:r>
              <a:rPr sz="2400" spc="-30" dirty="0">
                <a:latin typeface="Microsoft Sans Serif"/>
                <a:cs typeface="Microsoft Sans Serif"/>
              </a:rPr>
              <a:t>зв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60" dirty="0">
                <a:latin typeface="Microsoft Sans Serif"/>
                <a:cs typeface="Microsoft Sans Serif"/>
              </a:rPr>
              <a:t>п</a:t>
            </a:r>
            <a:r>
              <a:rPr sz="2400" spc="-10" dirty="0">
                <a:latin typeface="Microsoft Sans Serif"/>
                <a:cs typeface="Microsoft Sans Serif"/>
              </a:rPr>
              <a:t>рости  </a:t>
            </a:r>
            <a:r>
              <a:rPr sz="2400" spc="-30" dirty="0">
                <a:latin typeface="Microsoft Sans Serif"/>
                <a:cs typeface="Microsoft Sans Serif"/>
              </a:rPr>
              <a:t>модели</a:t>
            </a:r>
            <a:r>
              <a:rPr sz="2400" spc="254" dirty="0">
                <a:latin typeface="Microsoft Sans Serif"/>
                <a:cs typeface="Microsoft Sans Serif"/>
              </a:rPr>
              <a:t> </a:t>
            </a:r>
            <a:r>
              <a:rPr sz="2400" spc="5" dirty="0">
                <a:latin typeface="Microsoft Sans Serif"/>
                <a:cs typeface="Microsoft Sans Serif"/>
              </a:rPr>
              <a:t>или</a:t>
            </a:r>
            <a:r>
              <a:rPr sz="2400" spc="26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подходи</a:t>
            </a:r>
            <a:r>
              <a:rPr sz="2400" spc="26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26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оценка</a:t>
            </a:r>
            <a:r>
              <a:rPr sz="2400" spc="254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6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показателите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7544" y="2313889"/>
            <a:ext cx="48945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9620" algn="l"/>
                <a:tab pos="2992120" algn="l"/>
                <a:tab pos="4211320" algn="l"/>
              </a:tabLst>
            </a:pPr>
            <a:r>
              <a:rPr sz="2400" spc="-50" dirty="0">
                <a:latin typeface="Microsoft Sans Serif"/>
                <a:cs typeface="Microsoft Sans Serif"/>
              </a:rPr>
              <a:t>за	</a:t>
            </a:r>
            <a:r>
              <a:rPr sz="2400" spc="-25" dirty="0">
                <a:latin typeface="Microsoft Sans Serif"/>
                <a:cs typeface="Microsoft Sans Serif"/>
              </a:rPr>
              <a:t>у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spc="-15" dirty="0">
                <a:latin typeface="Microsoft Sans Serif"/>
                <a:cs typeface="Microsoft Sans Serif"/>
              </a:rPr>
              <a:t>й</a:t>
            </a:r>
            <a:r>
              <a:rPr sz="2400" spc="-10" dirty="0">
                <a:latin typeface="Microsoft Sans Serif"/>
                <a:cs typeface="Microsoft Sans Serif"/>
              </a:rPr>
              <a:t>чи</a:t>
            </a:r>
            <a:r>
              <a:rPr sz="2400" spc="-45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ос</a:t>
            </a:r>
            <a:r>
              <a:rPr sz="2400" spc="-26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,	</a:t>
            </a:r>
            <a:r>
              <a:rPr sz="2400" spc="-125" dirty="0">
                <a:latin typeface="Microsoft Sans Serif"/>
                <a:cs typeface="Microsoft Sans Serif"/>
              </a:rPr>
              <a:t>к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spc="-95" dirty="0">
                <a:latin typeface="Microsoft Sans Serif"/>
                <a:cs typeface="Microsoft Sans Serif"/>
              </a:rPr>
              <a:t>е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5" dirty="0">
                <a:latin typeface="Microsoft Sans Serif"/>
                <a:cs typeface="Microsoft Sans Serif"/>
              </a:rPr>
              <a:t>ди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93890" y="2313889"/>
            <a:ext cx="167195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06450" algn="l"/>
              </a:tabLst>
            </a:pPr>
            <a:r>
              <a:rPr sz="2400" dirty="0">
                <a:latin typeface="Microsoft Sans Serif"/>
                <a:cs typeface="Microsoft Sans Serif"/>
              </a:rPr>
              <a:t>до	</a:t>
            </a:r>
            <a:r>
              <a:rPr sz="2400" b="1" dirty="0">
                <a:latin typeface="Arial"/>
                <a:cs typeface="Arial"/>
              </a:rPr>
              <a:t>г</a:t>
            </a:r>
            <a:r>
              <a:rPr sz="2400" b="1" spc="-35" dirty="0">
                <a:latin typeface="Arial"/>
                <a:cs typeface="Arial"/>
              </a:rPr>
              <a:t>р</a:t>
            </a:r>
            <a:r>
              <a:rPr sz="2400" b="1" spc="-30" dirty="0">
                <a:latin typeface="Arial"/>
                <a:cs typeface="Arial"/>
              </a:rPr>
              <a:t>у</a:t>
            </a:r>
            <a:r>
              <a:rPr sz="2400" b="1" dirty="0">
                <a:latin typeface="Arial"/>
                <a:cs typeface="Arial"/>
              </a:rPr>
              <a:t>би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7544" y="2680208"/>
            <a:ext cx="6419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97405" algn="l"/>
                <a:tab pos="3721100" algn="l"/>
                <a:tab pos="4289425" algn="l"/>
              </a:tabLst>
            </a:pPr>
            <a:r>
              <a:rPr sz="2400" b="1" spc="-15" dirty="0">
                <a:latin typeface="Arial"/>
                <a:cs typeface="Arial"/>
              </a:rPr>
              <a:t>изчисления</a:t>
            </a:r>
            <a:r>
              <a:rPr sz="2400" spc="-15" dirty="0">
                <a:latin typeface="Microsoft Sans Serif"/>
                <a:cs typeface="Microsoft Sans Serif"/>
              </a:rPr>
              <a:t>,	</a:t>
            </a:r>
            <a:r>
              <a:rPr sz="2400" spc="-20" dirty="0">
                <a:latin typeface="Microsoft Sans Serif"/>
                <a:cs typeface="Microsoft Sans Serif"/>
              </a:rPr>
              <a:t>например	</a:t>
            </a:r>
            <a:r>
              <a:rPr sz="2400" spc="-10" dirty="0">
                <a:latin typeface="Microsoft Sans Serif"/>
                <a:cs typeface="Microsoft Sans Serif"/>
              </a:rPr>
              <a:t>на	</a:t>
            </a:r>
            <a:r>
              <a:rPr sz="2400" spc="-30" dirty="0">
                <a:latin typeface="Microsoft Sans Serif"/>
                <a:cs typeface="Microsoft Sans Serif"/>
              </a:rPr>
              <a:t>потреблението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03260" y="2680208"/>
            <a:ext cx="361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Microsoft Sans Serif"/>
                <a:cs typeface="Microsoft Sans Serif"/>
              </a:rPr>
              <a:t>на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4339" y="2945383"/>
            <a:ext cx="7334884" cy="315341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355600" algn="just">
              <a:lnSpc>
                <a:spcPct val="100000"/>
              </a:lnSpc>
              <a:spcBef>
                <a:spcPts val="890"/>
              </a:spcBef>
            </a:pPr>
            <a:r>
              <a:rPr sz="2400" spc="-20" dirty="0">
                <a:latin typeface="Microsoft Sans Serif"/>
                <a:cs typeface="Microsoft Sans Serif"/>
              </a:rPr>
              <a:t>вода,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10" dirty="0">
                <a:latin typeface="Microsoft Sans Serif"/>
                <a:cs typeface="Microsoft Sans Serif"/>
              </a:rPr>
              <a:t>или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използването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енергия.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795"/>
              </a:spcBef>
            </a:pPr>
            <a:r>
              <a:rPr sz="2400" spc="-25" dirty="0">
                <a:latin typeface="Microsoft Sans Serif"/>
                <a:cs typeface="Microsoft Sans Serif"/>
              </a:rPr>
              <a:t>Необходими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повече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интердисциплинарни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изследвания,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се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подобри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разбирането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устойчивостта.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Количествените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подходи, </a:t>
            </a:r>
            <a:r>
              <a:rPr sz="2400" spc="-20" dirty="0">
                <a:latin typeface="Microsoft Sans Serif"/>
                <a:cs typeface="Microsoft Sans Serif"/>
              </a:rPr>
              <a:t> предложени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други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изследователски</a:t>
            </a:r>
            <a:r>
              <a:rPr sz="2400" spc="-30" dirty="0">
                <a:latin typeface="Microsoft Sans Serif"/>
                <a:cs typeface="Microsoft Sans Serif"/>
              </a:rPr>
              <a:t> полета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оценка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ефективността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показателите</a:t>
            </a:r>
            <a:r>
              <a:rPr sz="2400" spc="56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устойчивост, </a:t>
            </a:r>
            <a:r>
              <a:rPr sz="2400" spc="-45" dirty="0">
                <a:latin typeface="Microsoft Sans Serif"/>
                <a:cs typeface="Microsoft Sans Serif"/>
              </a:rPr>
              <a:t>могат </a:t>
            </a:r>
            <a:r>
              <a:rPr sz="2400" spc="-5" dirty="0">
                <a:latin typeface="Microsoft Sans Serif"/>
                <a:cs typeface="Microsoft Sans Serif"/>
              </a:rPr>
              <a:t>да </a:t>
            </a:r>
            <a:r>
              <a:rPr sz="2400" spc="-25" dirty="0">
                <a:latin typeface="Microsoft Sans Serif"/>
                <a:cs typeface="Microsoft Sans Serif"/>
              </a:rPr>
              <a:t>бъдат </a:t>
            </a:r>
            <a:r>
              <a:rPr sz="2400" spc="-30" dirty="0">
                <a:latin typeface="Microsoft Sans Serif"/>
                <a:cs typeface="Microsoft Sans Serif"/>
              </a:rPr>
              <a:t>включени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25" dirty="0">
                <a:latin typeface="Microsoft Sans Serif"/>
                <a:cs typeface="Microsoft Sans Serif"/>
              </a:rPr>
              <a:t>моделите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подкрепа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вземането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решения.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4370" y="1222070"/>
            <a:ext cx="8129270" cy="4516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spc="-35" dirty="0">
                <a:latin typeface="Microsoft Sans Serif"/>
                <a:cs typeface="Microsoft Sans Serif"/>
              </a:rPr>
              <a:t>Повечето </a:t>
            </a:r>
            <a:r>
              <a:rPr sz="2400" spc="-15" dirty="0">
                <a:latin typeface="Microsoft Sans Serif"/>
                <a:cs typeface="Microsoft Sans Serif"/>
              </a:rPr>
              <a:t>проучвания поставят граници на </a:t>
            </a:r>
            <a:r>
              <a:rPr sz="2400" spc="-25" dirty="0">
                <a:latin typeface="Microsoft Sans Serif"/>
                <a:cs typeface="Microsoft Sans Serif"/>
              </a:rPr>
              <a:t>критериите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устойчивост,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70" dirty="0">
                <a:latin typeface="Microsoft Sans Serif"/>
                <a:cs typeface="Microsoft Sans Serif"/>
              </a:rPr>
              <a:t>т.е.</a:t>
            </a:r>
            <a:r>
              <a:rPr sz="2400" spc="-6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вземе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предвид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използването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енергия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от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транспорта,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но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игнорира </a:t>
            </a:r>
            <a:r>
              <a:rPr sz="2400" spc="-15" dirty="0">
                <a:latin typeface="Microsoft Sans Serif"/>
                <a:cs typeface="Microsoft Sans Serif"/>
              </a:rPr>
              <a:t>енергията, </a:t>
            </a:r>
            <a:r>
              <a:rPr sz="2400" spc="-35" dirty="0">
                <a:latin typeface="Microsoft Sans Serif"/>
                <a:cs typeface="Microsoft Sans Serif"/>
              </a:rPr>
              <a:t>използвана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15" dirty="0">
                <a:latin typeface="Microsoft Sans Serif"/>
                <a:cs typeface="Microsoft Sans Serif"/>
              </a:rPr>
              <a:t>складиране, </a:t>
            </a:r>
            <a:r>
              <a:rPr sz="2400" spc="-50" dirty="0">
                <a:latin typeface="Microsoft Sans Serif"/>
                <a:cs typeface="Microsoft Sans Serif"/>
              </a:rPr>
              <a:t>което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ограничава </a:t>
            </a:r>
            <a:r>
              <a:rPr sz="2400" spc="-30" dirty="0">
                <a:latin typeface="Microsoft Sans Serif"/>
                <a:cs typeface="Microsoft Sans Serif"/>
              </a:rPr>
              <a:t>оценката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5" dirty="0">
                <a:latin typeface="Microsoft Sans Serif"/>
                <a:cs typeface="Microsoft Sans Serif"/>
              </a:rPr>
              <a:t>екологичните </a:t>
            </a:r>
            <a:r>
              <a:rPr sz="2400" spc="5" dirty="0">
                <a:latin typeface="Microsoft Sans Serif"/>
                <a:cs typeface="Microsoft Sans Serif"/>
              </a:rPr>
              <a:t>или </a:t>
            </a:r>
            <a:r>
              <a:rPr sz="2400" dirty="0">
                <a:latin typeface="Microsoft Sans Serif"/>
                <a:cs typeface="Microsoft Sans Serif"/>
              </a:rPr>
              <a:t>социалните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въздействия, </a:t>
            </a:r>
            <a:r>
              <a:rPr sz="2400" spc="-30" dirty="0">
                <a:latin typeface="Microsoft Sans Serif"/>
                <a:cs typeface="Microsoft Sans Serif"/>
              </a:rPr>
              <a:t>свързани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 </a:t>
            </a:r>
            <a:r>
              <a:rPr sz="2400" spc="-40" dirty="0">
                <a:latin typeface="Microsoft Sans Serif"/>
                <a:cs typeface="Microsoft Sans Serif"/>
              </a:rPr>
              <a:t>всички</a:t>
            </a:r>
            <a:r>
              <a:rPr sz="2400" spc="-35" dirty="0">
                <a:latin typeface="Microsoft Sans Serif"/>
                <a:cs typeface="Microsoft Sans Serif"/>
              </a:rPr>
              <a:t> етапи</a:t>
            </a:r>
            <a:r>
              <a:rPr sz="2400" spc="-30" dirty="0">
                <a:latin typeface="Microsoft Sans Serif"/>
                <a:cs typeface="Microsoft Sans Serif"/>
              </a:rPr>
              <a:t> от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живота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продукта.</a:t>
            </a:r>
            <a:endParaRPr sz="2400">
              <a:latin typeface="Microsoft Sans Serif"/>
              <a:cs typeface="Microsoft Sans Serif"/>
            </a:endParaRPr>
          </a:p>
          <a:p>
            <a:pPr marL="12700" marR="5715" algn="just">
              <a:lnSpc>
                <a:spcPct val="100000"/>
              </a:lnSpc>
              <a:spcBef>
                <a:spcPts val="800"/>
              </a:spcBef>
            </a:pPr>
            <a:r>
              <a:rPr sz="2400" spc="-30" dirty="0">
                <a:latin typeface="Microsoft Sans Serif"/>
                <a:cs typeface="Microsoft Sans Serif"/>
              </a:rPr>
              <a:t>Изследването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дизайна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мрежата</a:t>
            </a:r>
            <a:r>
              <a:rPr sz="2400" spc="-3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вериги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храни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все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още</a:t>
            </a:r>
            <a:r>
              <a:rPr sz="2400" spc="-5" dirty="0">
                <a:latin typeface="Microsoft Sans Serif"/>
                <a:cs typeface="Microsoft Sans Serif"/>
              </a:rPr>
              <a:t> се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развива,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като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се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има </a:t>
            </a:r>
            <a:r>
              <a:rPr sz="2400" spc="-20" dirty="0">
                <a:latin typeface="Microsoft Sans Serif"/>
                <a:cs typeface="Microsoft Sans Serif"/>
              </a:rPr>
              <a:t> предвид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разширяването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на</a:t>
            </a:r>
            <a:r>
              <a:rPr sz="2400" spc="6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традиционните</a:t>
            </a:r>
            <a:r>
              <a:rPr sz="2400" spc="6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подходи,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вземат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предвид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екологичните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социалните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съображения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операциите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веригата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6303" y="1582673"/>
            <a:ext cx="8055609" cy="4516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latin typeface="Microsoft Sans Serif"/>
                <a:cs typeface="Microsoft Sans Serif"/>
              </a:rPr>
              <a:t>Самата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устойчивост </a:t>
            </a:r>
            <a:r>
              <a:rPr sz="2400" dirty="0">
                <a:latin typeface="Microsoft Sans Serif"/>
                <a:cs typeface="Microsoft Sans Serif"/>
              </a:rPr>
              <a:t>е </a:t>
            </a:r>
            <a:r>
              <a:rPr sz="2400" spc="-30" dirty="0">
                <a:latin typeface="Microsoft Sans Serif"/>
                <a:cs typeface="Microsoft Sans Serif"/>
              </a:rPr>
              <a:t>важна</a:t>
            </a:r>
            <a:r>
              <a:rPr sz="2400" spc="57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не </a:t>
            </a:r>
            <a:r>
              <a:rPr sz="2400" spc="-20" dirty="0">
                <a:latin typeface="Microsoft Sans Serif"/>
                <a:cs typeface="Microsoft Sans Serif"/>
              </a:rPr>
              <a:t>само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54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бизнеса, </a:t>
            </a:r>
            <a:r>
              <a:rPr sz="2400" spc="-10" dirty="0">
                <a:latin typeface="Microsoft Sans Serif"/>
                <a:cs typeface="Microsoft Sans Serif"/>
              </a:rPr>
              <a:t>но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40" dirty="0">
                <a:latin typeface="Microsoft Sans Serif"/>
                <a:cs typeface="Microsoft Sans Serif"/>
              </a:rPr>
              <a:t>всички </a:t>
            </a:r>
            <a:r>
              <a:rPr sz="2400" spc="-30" dirty="0">
                <a:latin typeface="Microsoft Sans Serif"/>
                <a:cs typeface="Microsoft Sans Serif"/>
              </a:rPr>
              <a:t>компании. </a:t>
            </a:r>
            <a:r>
              <a:rPr sz="2400" spc="-5" dirty="0">
                <a:latin typeface="Microsoft Sans Serif"/>
                <a:cs typeface="Microsoft Sans Serif"/>
              </a:rPr>
              <a:t>Но </a:t>
            </a:r>
            <a:r>
              <a:rPr sz="2400" spc="-35" dirty="0">
                <a:latin typeface="Microsoft Sans Serif"/>
                <a:cs typeface="Microsoft Sans Serif"/>
              </a:rPr>
              <a:t>изграждането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устойчив </a:t>
            </a:r>
            <a:r>
              <a:rPr sz="2400" spc="-25" dirty="0">
                <a:latin typeface="Microsoft Sans Serif"/>
                <a:cs typeface="Microsoft Sans Serif"/>
              </a:rPr>
              <a:t>дизайн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25" dirty="0">
                <a:latin typeface="Microsoft Sans Serif"/>
                <a:cs typeface="Microsoft Sans Serif"/>
              </a:rPr>
              <a:t>верига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0" dirty="0">
                <a:latin typeface="Microsoft Sans Serif"/>
                <a:cs typeface="Microsoft Sans Serif"/>
              </a:rPr>
              <a:t>доставка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5" dirty="0">
                <a:latin typeface="Microsoft Sans Serif"/>
                <a:cs typeface="Microsoft Sans Serif"/>
              </a:rPr>
              <a:t>храни </a:t>
            </a:r>
            <a:r>
              <a:rPr sz="2400" spc="-15" dirty="0">
                <a:latin typeface="Microsoft Sans Serif"/>
                <a:cs typeface="Microsoft Sans Serif"/>
              </a:rPr>
              <a:t>ще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осигури не </a:t>
            </a:r>
            <a:r>
              <a:rPr sz="2400" spc="-20" dirty="0">
                <a:latin typeface="Microsoft Sans Serif"/>
                <a:cs typeface="Microsoft Sans Serif"/>
              </a:rPr>
              <a:t>само </a:t>
            </a:r>
            <a:r>
              <a:rPr sz="2400" spc="-25" dirty="0">
                <a:latin typeface="Microsoft Sans Serif"/>
                <a:cs typeface="Microsoft Sans Serif"/>
              </a:rPr>
              <a:t>удовлетворяването</a:t>
            </a:r>
            <a:r>
              <a:rPr sz="2400" spc="58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потребностите </a:t>
            </a:r>
            <a:r>
              <a:rPr sz="2400" spc="-10" dirty="0">
                <a:latin typeface="Microsoft Sans Serif"/>
                <a:cs typeface="Microsoft Sans Serif"/>
              </a:rPr>
              <a:t> на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потребителите, </a:t>
            </a:r>
            <a:r>
              <a:rPr sz="2400" spc="-15" dirty="0">
                <a:latin typeface="Microsoft Sans Serif"/>
                <a:cs typeface="Microsoft Sans Serif"/>
              </a:rPr>
              <a:t>но </a:t>
            </a:r>
            <a:r>
              <a:rPr sz="2400" spc="-20" dirty="0">
                <a:latin typeface="Microsoft Sans Serif"/>
                <a:cs typeface="Microsoft Sans Serif"/>
              </a:rPr>
              <a:t>осигуряване </a:t>
            </a:r>
            <a:r>
              <a:rPr sz="2400" spc="-5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устойчивост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компаниите,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обществото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spc="10" dirty="0">
                <a:latin typeface="Microsoft Sans Serif"/>
                <a:cs typeface="Microsoft Sans Serif"/>
              </a:rPr>
              <a:t>цяло, 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което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своя</a:t>
            </a:r>
            <a:r>
              <a:rPr sz="2400" spc="-5" dirty="0">
                <a:latin typeface="Microsoft Sans Serif"/>
                <a:cs typeface="Microsoft Sans Serif"/>
              </a:rPr>
              <a:t> страна</a:t>
            </a:r>
            <a:r>
              <a:rPr sz="2400" dirty="0">
                <a:latin typeface="Microsoft Sans Serif"/>
                <a:cs typeface="Microsoft Sans Serif"/>
              </a:rPr>
              <a:t> 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залегнало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същностната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характеристика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стратегическия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65" dirty="0">
                <a:latin typeface="Microsoft Sans Serif"/>
                <a:cs typeface="Microsoft Sans Serif"/>
              </a:rPr>
              <a:t>маркетинг.</a:t>
            </a:r>
            <a:endParaRPr sz="2400">
              <a:latin typeface="Microsoft Sans Serif"/>
              <a:cs typeface="Microsoft Sans Serif"/>
            </a:endParaRPr>
          </a:p>
          <a:p>
            <a:pPr marL="12700" marR="7620" algn="just">
              <a:lnSpc>
                <a:spcPct val="100000"/>
              </a:lnSpc>
              <a:spcBef>
                <a:spcPts val="795"/>
              </a:spcBef>
            </a:pPr>
            <a:r>
              <a:rPr sz="2400" dirty="0">
                <a:latin typeface="Microsoft Sans Serif"/>
                <a:cs typeface="Microsoft Sans Serif"/>
              </a:rPr>
              <a:t>С </a:t>
            </a:r>
            <a:r>
              <a:rPr sz="2400" spc="-10" dirty="0">
                <a:latin typeface="Microsoft Sans Serif"/>
                <a:cs typeface="Microsoft Sans Serif"/>
              </a:rPr>
              <a:t>нарастващата </a:t>
            </a:r>
            <a:r>
              <a:rPr sz="2400" spc="-20" dirty="0">
                <a:latin typeface="Microsoft Sans Serif"/>
                <a:cs typeface="Microsoft Sans Serif"/>
              </a:rPr>
              <a:t>глобализация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10" dirty="0">
                <a:latin typeface="Microsoft Sans Serif"/>
                <a:cs typeface="Microsoft Sans Serif"/>
              </a:rPr>
              <a:t>по-лесният достъп </a:t>
            </a:r>
            <a:r>
              <a:rPr sz="2400" spc="5" dirty="0">
                <a:latin typeface="Microsoft Sans Serif"/>
                <a:cs typeface="Microsoft Sans Serif"/>
              </a:rPr>
              <a:t>до 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алтернативни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съвременните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пазари, 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значението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25" dirty="0">
                <a:latin typeface="Microsoft Sans Serif"/>
                <a:cs typeface="Microsoft Sans Serif"/>
              </a:rPr>
              <a:t>продуктовия дизайн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5" dirty="0">
                <a:latin typeface="Microsoft Sans Serif"/>
                <a:cs typeface="Microsoft Sans Serif"/>
              </a:rPr>
              <a:t>генерирането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търсене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по-важно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всякога.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6303" y="1222070"/>
            <a:ext cx="805053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5" dirty="0">
                <a:latin typeface="Microsoft Sans Serif"/>
                <a:cs typeface="Microsoft Sans Serif"/>
              </a:rPr>
              <a:t>Тъй</a:t>
            </a:r>
            <a:r>
              <a:rPr sz="2400" spc="330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3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предлагането,</a:t>
            </a:r>
            <a:r>
              <a:rPr sz="2400" spc="35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а</a:t>
            </a:r>
            <a:r>
              <a:rPr sz="2400" spc="3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оттам</a:t>
            </a:r>
            <a:r>
              <a:rPr sz="2400" spc="33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</a:t>
            </a:r>
            <a:r>
              <a:rPr sz="2400" spc="33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конкуренцията,</a:t>
            </a:r>
            <a:r>
              <a:rPr sz="2400" spc="34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сред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07995" y="1588389"/>
            <a:ext cx="60909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2280" algn="l"/>
                <a:tab pos="2382520" algn="l"/>
                <a:tab pos="3841115" algn="l"/>
                <a:tab pos="4476750" algn="l"/>
                <a:tab pos="5755640" algn="l"/>
              </a:tabLst>
            </a:pPr>
            <a:r>
              <a:rPr sz="2400" dirty="0">
                <a:latin typeface="Microsoft Sans Serif"/>
                <a:cs typeface="Microsoft Sans Serif"/>
              </a:rPr>
              <a:t>с	</a:t>
            </a:r>
            <a:r>
              <a:rPr sz="2400" spc="-15" dirty="0">
                <a:latin typeface="Microsoft Sans Serif"/>
                <a:cs typeface="Microsoft Sans Serif"/>
              </a:rPr>
              <a:t>ограничен</a:t>
            </a:r>
            <a:r>
              <a:rPr sz="2400" spc="-10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1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ърсене	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50" dirty="0">
                <a:latin typeface="Microsoft Sans Serif"/>
                <a:cs typeface="Microsoft Sans Serif"/>
              </a:rPr>
              <a:t>а</a:t>
            </a:r>
            <a:r>
              <a:rPr sz="2400" spc="-40" dirty="0">
                <a:latin typeface="Microsoft Sans Serif"/>
                <a:cs typeface="Microsoft Sans Serif"/>
              </a:rPr>
              <a:t>за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а	се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6303" y="1588389"/>
            <a:ext cx="1689735" cy="16916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25" dirty="0">
                <a:latin typeface="Microsoft Sans Serif"/>
                <a:cs typeface="Microsoft Sans Serif"/>
              </a:rPr>
              <a:t>к</a:t>
            </a:r>
            <a:r>
              <a:rPr sz="2400" spc="-30" dirty="0">
                <a:latin typeface="Microsoft Sans Serif"/>
                <a:cs typeface="Microsoft Sans Serif"/>
              </a:rPr>
              <a:t>омпа</a:t>
            </a:r>
            <a:r>
              <a:rPr sz="2400" spc="-3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ии</a:t>
            </a:r>
            <a:r>
              <a:rPr sz="2400" spc="-3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  </a:t>
            </a:r>
            <a:r>
              <a:rPr sz="2400" spc="-20" dirty="0">
                <a:latin typeface="Microsoft Sans Serif"/>
                <a:cs typeface="Microsoft Sans Serif"/>
              </a:rPr>
              <a:t>увеличава</a:t>
            </a:r>
            <a:endParaRPr sz="2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2400" spc="-5" dirty="0">
                <a:latin typeface="Microsoft Sans Serif"/>
                <a:cs typeface="Microsoft Sans Serif"/>
              </a:rPr>
              <a:t>и</a:t>
            </a:r>
            <a:endParaRPr sz="2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  <a:tabLst>
                <a:tab pos="798830" algn="l"/>
              </a:tabLst>
            </a:pPr>
            <a:r>
              <a:rPr sz="2400" dirty="0">
                <a:latin typeface="Microsoft Sans Serif"/>
                <a:cs typeface="Microsoft Sans Serif"/>
              </a:rPr>
              <a:t>тъй	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27579" y="2888741"/>
            <a:ext cx="63684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08300" algn="l"/>
                <a:tab pos="3364229" algn="l"/>
                <a:tab pos="4426585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ценообразуването	</a:t>
            </a:r>
            <a:r>
              <a:rPr sz="2400" spc="-5" dirty="0">
                <a:latin typeface="Microsoft Sans Serif"/>
                <a:cs typeface="Microsoft Sans Serif"/>
              </a:rPr>
              <a:t>и	</a:t>
            </a:r>
            <a:r>
              <a:rPr sz="2400" spc="-20" dirty="0">
                <a:latin typeface="Microsoft Sans Serif"/>
                <a:cs typeface="Microsoft Sans Serif"/>
              </a:rPr>
              <a:t>други	</a:t>
            </a:r>
            <a:r>
              <a:rPr sz="2400" spc="-35" dirty="0">
                <a:latin typeface="Microsoft Sans Serif"/>
                <a:cs typeface="Microsoft Sans Serif"/>
              </a:rPr>
              <a:t>маркетингови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6303" y="3254502"/>
            <a:ext cx="8054340" cy="268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Microsoft Sans Serif"/>
                <a:cs typeface="Microsoft Sans Serif"/>
              </a:rPr>
              <a:t>елементи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стават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по-малко</a:t>
            </a:r>
            <a:r>
              <a:rPr sz="2400" spc="-25" dirty="0">
                <a:latin typeface="Microsoft Sans Serif"/>
                <a:cs typeface="Microsoft Sans Serif"/>
              </a:rPr>
              <a:t> отличителни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фактори,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b="1" spc="-10" dirty="0">
                <a:latin typeface="Arial"/>
                <a:cs typeface="Arial"/>
              </a:rPr>
              <a:t>дизайнът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5" dirty="0">
                <a:latin typeface="Arial"/>
                <a:cs typeface="Arial"/>
              </a:rPr>
              <a:t>продукта </a:t>
            </a:r>
            <a:r>
              <a:rPr sz="2400" b="1" spc="-15" dirty="0">
                <a:latin typeface="Arial"/>
                <a:cs typeface="Arial"/>
              </a:rPr>
              <a:t>също </a:t>
            </a:r>
            <a:r>
              <a:rPr sz="2400" b="1" spc="-5" dirty="0">
                <a:latin typeface="Arial"/>
                <a:cs typeface="Arial"/>
              </a:rPr>
              <a:t>играе </a:t>
            </a:r>
            <a:r>
              <a:rPr sz="2400" b="1" spc="-10" dirty="0">
                <a:latin typeface="Arial"/>
                <a:cs typeface="Arial"/>
              </a:rPr>
              <a:t>различна </a:t>
            </a:r>
            <a:r>
              <a:rPr sz="2400" b="1" spc="-20" dirty="0">
                <a:latin typeface="Arial"/>
                <a:cs typeface="Arial"/>
              </a:rPr>
              <a:t>роля, </a:t>
            </a:r>
            <a:r>
              <a:rPr sz="2400" b="1" spc="-15" dirty="0">
                <a:latin typeface="Arial"/>
                <a:cs typeface="Arial"/>
              </a:rPr>
              <a:t> като </a:t>
            </a:r>
            <a:r>
              <a:rPr sz="2400" b="1" spc="-10" dirty="0">
                <a:latin typeface="Arial"/>
                <a:cs typeface="Arial"/>
              </a:rPr>
              <a:t>предоставя привлекателни </a:t>
            </a:r>
            <a:r>
              <a:rPr sz="2400" b="1" spc="-5" dirty="0">
                <a:latin typeface="Arial"/>
                <a:cs typeface="Arial"/>
              </a:rPr>
              <a:t>характеристики </a:t>
            </a:r>
            <a:r>
              <a:rPr sz="2400" b="1" spc="-45" dirty="0">
                <a:latin typeface="Arial"/>
                <a:cs typeface="Arial"/>
              </a:rPr>
              <a:t>за 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генериране</a:t>
            </a:r>
            <a:r>
              <a:rPr sz="2400" b="1" dirty="0">
                <a:latin typeface="Arial"/>
                <a:cs typeface="Arial"/>
              </a:rPr>
              <a:t> на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търсене.</a:t>
            </a:r>
            <a:endParaRPr sz="24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805"/>
              </a:spcBef>
            </a:pP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40" dirty="0">
                <a:latin typeface="Microsoft Sans Serif"/>
                <a:cs typeface="Microsoft Sans Serif"/>
              </a:rPr>
              <a:t>този контекст</a:t>
            </a:r>
            <a:r>
              <a:rPr sz="2400" spc="55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генерирането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dirty="0">
                <a:latin typeface="Microsoft Sans Serif"/>
                <a:cs typeface="Microsoft Sans Serif"/>
              </a:rPr>
              <a:t>търсене се </a:t>
            </a:r>
            <a:r>
              <a:rPr sz="2400" spc="-35" dirty="0">
                <a:latin typeface="Microsoft Sans Serif"/>
                <a:cs typeface="Microsoft Sans Serif"/>
              </a:rPr>
              <a:t>използва,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dirty="0">
                <a:latin typeface="Microsoft Sans Serif"/>
                <a:cs typeface="Microsoft Sans Serif"/>
              </a:rPr>
              <a:t>да се </a:t>
            </a:r>
            <a:r>
              <a:rPr sz="2400" spc="-25" dirty="0">
                <a:latin typeface="Microsoft Sans Serif"/>
                <a:cs typeface="Microsoft Sans Serif"/>
              </a:rPr>
              <a:t>определи </a:t>
            </a:r>
            <a:r>
              <a:rPr sz="2400" spc="-60" dirty="0">
                <a:latin typeface="Microsoft Sans Serif"/>
                <a:cs typeface="Microsoft Sans Serif"/>
              </a:rPr>
              <a:t>колко </a:t>
            </a:r>
            <a:r>
              <a:rPr sz="2400" spc="-30" dirty="0">
                <a:latin typeface="Microsoft Sans Serif"/>
                <a:cs typeface="Microsoft Sans Serif"/>
              </a:rPr>
              <a:t>привлекателен </a:t>
            </a:r>
            <a:r>
              <a:rPr sz="2400" dirty="0">
                <a:latin typeface="Microsoft Sans Serif"/>
                <a:cs typeface="Microsoft Sans Serif"/>
              </a:rPr>
              <a:t>е </a:t>
            </a:r>
            <a:r>
              <a:rPr sz="2400" spc="-5" dirty="0">
                <a:latin typeface="Microsoft Sans Serif"/>
                <a:cs typeface="Microsoft Sans Serif"/>
              </a:rPr>
              <a:t>даден </a:t>
            </a:r>
            <a:r>
              <a:rPr sz="2400" spc="-25" dirty="0">
                <a:latin typeface="Microsoft Sans Serif"/>
                <a:cs typeface="Microsoft Sans Serif"/>
              </a:rPr>
              <a:t>дизайн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отношение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създаването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търсене.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6303" y="1222070"/>
            <a:ext cx="8051800" cy="549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други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думи,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това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способността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дизайна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на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продукта </a:t>
            </a:r>
            <a:r>
              <a:rPr sz="2400" spc="-5" dirty="0">
                <a:latin typeface="Microsoft Sans Serif"/>
                <a:cs typeface="Microsoft Sans Serif"/>
              </a:rPr>
              <a:t>да </a:t>
            </a:r>
            <a:r>
              <a:rPr sz="2400" spc="-20" dirty="0">
                <a:latin typeface="Microsoft Sans Serif"/>
                <a:cs typeface="Microsoft Sans Serif"/>
              </a:rPr>
              <a:t>генерира </a:t>
            </a:r>
            <a:r>
              <a:rPr sz="2400" dirty="0">
                <a:latin typeface="Microsoft Sans Serif"/>
                <a:cs typeface="Microsoft Sans Serif"/>
              </a:rPr>
              <a:t>търсене </a:t>
            </a:r>
            <a:r>
              <a:rPr sz="2400" spc="-50" dirty="0">
                <a:latin typeface="Microsoft Sans Serif"/>
                <a:cs typeface="Microsoft Sans Serif"/>
              </a:rPr>
              <a:t>чрез </a:t>
            </a:r>
            <a:r>
              <a:rPr sz="2400" spc="-25" dirty="0">
                <a:latin typeface="Microsoft Sans Serif"/>
                <a:cs typeface="Microsoft Sans Serif"/>
              </a:rPr>
              <a:t>удовлетворяване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очакванията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клиентите.</a:t>
            </a:r>
            <a:endParaRPr sz="2400">
              <a:latin typeface="Microsoft Sans Serif"/>
              <a:cs typeface="Microsoft Sans Serif"/>
            </a:endParaRPr>
          </a:p>
          <a:p>
            <a:pPr marL="12700" marR="6350" algn="just">
              <a:lnSpc>
                <a:spcPct val="100000"/>
              </a:lnSpc>
              <a:spcBef>
                <a:spcPts val="795"/>
              </a:spcBef>
            </a:pPr>
            <a:r>
              <a:rPr sz="2400" spc="-50" dirty="0">
                <a:latin typeface="Microsoft Sans Serif"/>
                <a:cs typeface="Microsoft Sans Serif"/>
              </a:rPr>
              <a:t>Дизайнът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35" dirty="0">
                <a:latin typeface="Microsoft Sans Serif"/>
                <a:cs typeface="Microsoft Sans Serif"/>
              </a:rPr>
              <a:t>продукта </a:t>
            </a:r>
            <a:r>
              <a:rPr sz="2400" spc="-40" dirty="0">
                <a:latin typeface="Microsoft Sans Serif"/>
                <a:cs typeface="Microsoft Sans Serif"/>
              </a:rPr>
              <a:t>засяга </a:t>
            </a:r>
            <a:r>
              <a:rPr sz="2400" spc="-10" dirty="0">
                <a:latin typeface="Microsoft Sans Serif"/>
                <a:cs typeface="Microsoft Sans Serif"/>
              </a:rPr>
              <a:t>не </a:t>
            </a:r>
            <a:r>
              <a:rPr sz="2400" spc="-20" dirty="0">
                <a:latin typeface="Microsoft Sans Serif"/>
                <a:cs typeface="Microsoft Sans Serif"/>
              </a:rPr>
              <a:t>само </a:t>
            </a:r>
            <a:r>
              <a:rPr sz="2400" spc="-25" dirty="0">
                <a:latin typeface="Microsoft Sans Serif"/>
                <a:cs typeface="Microsoft Sans Serif"/>
              </a:rPr>
              <a:t>генерирането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търсене, </a:t>
            </a:r>
            <a:r>
              <a:rPr sz="2400" spc="-10" dirty="0">
                <a:latin typeface="Microsoft Sans Serif"/>
                <a:cs typeface="Microsoft Sans Serif"/>
              </a:rPr>
              <a:t>но </a:t>
            </a:r>
            <a:r>
              <a:rPr sz="2400" dirty="0">
                <a:latin typeface="Microsoft Sans Serif"/>
                <a:cs typeface="Microsoft Sans Serif"/>
              </a:rPr>
              <a:t>и </a:t>
            </a:r>
            <a:r>
              <a:rPr sz="2400" b="1" spc="-15" dirty="0">
                <a:latin typeface="Arial"/>
                <a:cs typeface="Arial"/>
              </a:rPr>
              <a:t>производствените </a:t>
            </a:r>
            <a:r>
              <a:rPr sz="2400" b="1" spc="-5" dirty="0">
                <a:latin typeface="Arial"/>
                <a:cs typeface="Arial"/>
              </a:rPr>
              <a:t>процеси, </a:t>
            </a:r>
            <a:r>
              <a:rPr sz="2400" b="1" spc="-15" dirty="0">
                <a:latin typeface="Arial"/>
                <a:cs typeface="Arial"/>
              </a:rPr>
              <a:t>разходите, 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30" dirty="0">
                <a:latin typeface="Arial"/>
                <a:cs typeface="Arial"/>
              </a:rPr>
              <a:t>качеството</a:t>
            </a:r>
            <a:r>
              <a:rPr sz="2400" b="1" spc="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и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времето</a:t>
            </a:r>
            <a:r>
              <a:rPr sz="2400" b="1" spc="3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за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изпълнение</a:t>
            </a:r>
            <a:r>
              <a:rPr sz="2400" spc="-5" dirty="0">
                <a:latin typeface="Microsoft Sans Serif"/>
                <a:cs typeface="Microsoft Sans Serif"/>
              </a:rPr>
              <a:t>.</a:t>
            </a:r>
            <a:endParaRPr sz="2400">
              <a:latin typeface="Microsoft Sans Serif"/>
              <a:cs typeface="Microsoft Sans Serif"/>
            </a:endParaRPr>
          </a:p>
          <a:p>
            <a:pPr marL="12700" marR="5715">
              <a:lnSpc>
                <a:spcPct val="100000"/>
              </a:lnSpc>
              <a:spcBef>
                <a:spcPts val="805"/>
              </a:spcBef>
              <a:tabLst>
                <a:tab pos="1507490" algn="l"/>
                <a:tab pos="1986280" algn="l"/>
                <a:tab pos="3399154" algn="l"/>
                <a:tab pos="4440555" algn="l"/>
                <a:tab pos="5383530" algn="l"/>
                <a:tab pos="7133590" algn="l"/>
                <a:tab pos="7426325" algn="l"/>
              </a:tabLst>
            </a:pPr>
            <a:r>
              <a:rPr sz="2400" spc="-50" dirty="0">
                <a:latin typeface="Microsoft Sans Serif"/>
                <a:cs typeface="Microsoft Sans Serif"/>
              </a:rPr>
              <a:t>Дизайнъ</a:t>
            </a:r>
            <a:r>
              <a:rPr sz="2400" spc="-3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60" dirty="0">
                <a:latin typeface="Microsoft Sans Serif"/>
                <a:cs typeface="Microsoft Sans Serif"/>
              </a:rPr>
              <a:t>ду</a:t>
            </a:r>
            <a:r>
              <a:rPr sz="2400" spc="-20" dirty="0">
                <a:latin typeface="Microsoft Sans Serif"/>
                <a:cs typeface="Microsoft Sans Serif"/>
              </a:rPr>
              <a:t>кт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40" dirty="0">
                <a:latin typeface="Microsoft Sans Serif"/>
                <a:cs typeface="Microsoft Sans Serif"/>
              </a:rPr>
              <a:t>зася</a:t>
            </a:r>
            <a:r>
              <a:rPr sz="2400" spc="-80" dirty="0">
                <a:latin typeface="Microsoft Sans Serif"/>
                <a:cs typeface="Microsoft Sans Serif"/>
              </a:rPr>
              <a:t>г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50" dirty="0">
                <a:latin typeface="Microsoft Sans Serif"/>
                <a:cs typeface="Microsoft Sans Serif"/>
              </a:rPr>
              <a:t>р</a:t>
            </a:r>
            <a:r>
              <a:rPr sz="2400" spc="-80" dirty="0">
                <a:latin typeface="Microsoft Sans Serif"/>
                <a:cs typeface="Microsoft Sans Serif"/>
              </a:rPr>
              <a:t>я</a:t>
            </a:r>
            <a:r>
              <a:rPr sz="2400" spc="-55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о	с</a:t>
            </a:r>
            <a:r>
              <a:rPr sz="2400" spc="-90" dirty="0">
                <a:latin typeface="Microsoft Sans Serif"/>
                <a:cs typeface="Microsoft Sans Serif"/>
              </a:rPr>
              <a:t>в</a:t>
            </a:r>
            <a:r>
              <a:rPr sz="2400" spc="15" dirty="0">
                <a:latin typeface="Microsoft Sans Serif"/>
                <a:cs typeface="Microsoft Sans Serif"/>
              </a:rPr>
              <a:t>ъ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35" dirty="0">
                <a:latin typeface="Microsoft Sans Serif"/>
                <a:cs typeface="Microsoft Sans Serif"/>
              </a:rPr>
              <a:t>зан</a:t>
            </a:r>
            <a:r>
              <a:rPr sz="2400" spc="-8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с	</a:t>
            </a:r>
            <a:r>
              <a:rPr sz="2400" spc="-10" dirty="0">
                <a:latin typeface="Microsoft Sans Serif"/>
                <a:cs typeface="Microsoft Sans Serif"/>
              </a:rPr>
              <a:t>н</a:t>
            </a:r>
            <a:r>
              <a:rPr sz="2400" spc="-15" dirty="0">
                <a:latin typeface="Microsoft Sans Serif"/>
                <a:cs typeface="Microsoft Sans Serif"/>
              </a:rPr>
              <a:t>е</a:t>
            </a:r>
            <a:r>
              <a:rPr sz="2400" spc="-95" dirty="0">
                <a:latin typeface="Microsoft Sans Serif"/>
                <a:cs typeface="Microsoft Sans Serif"/>
              </a:rPr>
              <a:t>г</a:t>
            </a:r>
            <a:r>
              <a:rPr sz="2400" dirty="0">
                <a:latin typeface="Microsoft Sans Serif"/>
                <a:cs typeface="Microsoft Sans Serif"/>
              </a:rPr>
              <a:t>о  </a:t>
            </a:r>
            <a:r>
              <a:rPr sz="2400" spc="-25" dirty="0">
                <a:latin typeface="Microsoft Sans Serif"/>
                <a:cs typeface="Microsoft Sans Serif"/>
              </a:rPr>
              <a:t>верига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нейните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изисквания,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включително: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1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Производство;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30" dirty="0">
                <a:latin typeface="Microsoft Sans Serif"/>
                <a:cs typeface="Microsoft Sans Serif"/>
              </a:rPr>
              <a:t>Транспорт;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35" dirty="0">
                <a:latin typeface="Microsoft Sans Serif"/>
                <a:cs typeface="Microsoft Sans Serif"/>
              </a:rPr>
              <a:t>Качество;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30" dirty="0">
                <a:latin typeface="Microsoft Sans Serif"/>
                <a:cs typeface="Microsoft Sans Serif"/>
              </a:rPr>
              <a:t>Количество;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Производствен </a:t>
            </a:r>
            <a:r>
              <a:rPr sz="2400" spc="-30" dirty="0">
                <a:latin typeface="Microsoft Sans Serif"/>
                <a:cs typeface="Microsoft Sans Serif"/>
              </a:rPr>
              <a:t>график;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1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НЯКОИ</a:t>
            </a:r>
            <a:r>
              <a:rPr spc="-95" dirty="0"/>
              <a:t> </a:t>
            </a:r>
            <a:r>
              <a:rPr spc="-60" dirty="0"/>
              <a:t>АСПЕКТИ</a:t>
            </a:r>
            <a:r>
              <a:rPr spc="-85" dirty="0"/>
              <a:t> </a:t>
            </a:r>
            <a:r>
              <a:rPr spc="-40" dirty="0"/>
              <a:t>НА</a:t>
            </a:r>
            <a:r>
              <a:rPr spc="-110" dirty="0"/>
              <a:t> </a:t>
            </a:r>
            <a:r>
              <a:rPr spc="-60" dirty="0"/>
              <a:t>УСТОЙЧИВИЯ</a:t>
            </a:r>
            <a:r>
              <a:rPr spc="-65" dirty="0"/>
              <a:t> </a:t>
            </a:r>
            <a:r>
              <a:rPr spc="-60" dirty="0"/>
              <a:t>ДИЗАЙН </a:t>
            </a:r>
            <a:r>
              <a:rPr spc="-819" dirty="0"/>
              <a:t> </a:t>
            </a:r>
            <a:r>
              <a:rPr spc="-40" dirty="0"/>
              <a:t>НА</a:t>
            </a:r>
            <a:r>
              <a:rPr spc="-105" dirty="0"/>
              <a:t> </a:t>
            </a:r>
            <a:r>
              <a:rPr spc="-60" dirty="0"/>
              <a:t>ВЕРИГИ</a:t>
            </a:r>
            <a:r>
              <a:rPr spc="-95" dirty="0"/>
              <a:t> </a:t>
            </a:r>
            <a:r>
              <a:rPr spc="-40" dirty="0"/>
              <a:t>ЗА</a:t>
            </a:r>
            <a:r>
              <a:rPr spc="-100" dirty="0"/>
              <a:t> </a:t>
            </a:r>
            <a:r>
              <a:rPr spc="-60" dirty="0"/>
              <a:t>ДОСТАВКА</a:t>
            </a:r>
            <a:r>
              <a:rPr spc="-65" dirty="0"/>
              <a:t> </a:t>
            </a:r>
            <a:r>
              <a:rPr spc="-40" dirty="0"/>
              <a:t>НА</a:t>
            </a:r>
            <a:r>
              <a:rPr spc="-100" dirty="0"/>
              <a:t> </a:t>
            </a:r>
            <a:r>
              <a:rPr spc="-55" dirty="0"/>
              <a:t>ХРАНИ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6303" y="1121192"/>
            <a:ext cx="8053070" cy="382524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избор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материали;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79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производствени</a:t>
            </a:r>
            <a:r>
              <a:rPr sz="2400" spc="-3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технологии;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производствени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политики;</a:t>
            </a:r>
            <a:endParaRPr sz="2400">
              <a:latin typeface="Microsoft Sans Serif"/>
              <a:cs typeface="Microsoft Sans Serif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25" dirty="0">
                <a:latin typeface="Microsoft Sans Serif"/>
                <a:cs typeface="Microsoft Sans Serif"/>
              </a:rPr>
              <a:t>разпоредби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закони.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795"/>
              </a:spcBef>
            </a:pPr>
            <a:r>
              <a:rPr sz="2400" b="1" spc="-10" dirty="0">
                <a:latin typeface="Arial"/>
                <a:cs typeface="Arial"/>
              </a:rPr>
              <a:t>Най-общо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20" dirty="0">
                <a:latin typeface="Arial"/>
                <a:cs typeface="Arial"/>
              </a:rPr>
              <a:t>успехът</a:t>
            </a:r>
            <a:r>
              <a:rPr sz="2400" b="1" spc="62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10" dirty="0">
                <a:latin typeface="Arial"/>
                <a:cs typeface="Arial"/>
              </a:rPr>
              <a:t>веригата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10" dirty="0">
                <a:latin typeface="Arial"/>
                <a:cs typeface="Arial"/>
              </a:rPr>
              <a:t>доставки зависи 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от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дизайна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продукта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и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възможностите</a:t>
            </a:r>
            <a:r>
              <a:rPr sz="2400" b="1" spc="62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веригата </a:t>
            </a:r>
            <a:r>
              <a:rPr sz="2400" b="1" spc="-25" dirty="0">
                <a:latin typeface="Arial"/>
                <a:cs typeface="Arial"/>
              </a:rPr>
              <a:t>за </a:t>
            </a:r>
            <a:r>
              <a:rPr sz="2400" b="1" spc="-10" dirty="0">
                <a:latin typeface="Arial"/>
                <a:cs typeface="Arial"/>
              </a:rPr>
              <a:t>доставки, </a:t>
            </a:r>
            <a:r>
              <a:rPr sz="2400" b="1" spc="-5" dirty="0">
                <a:latin typeface="Arial"/>
                <a:cs typeface="Arial"/>
              </a:rPr>
              <a:t>но </a:t>
            </a:r>
            <a:r>
              <a:rPr sz="2400" b="1" spc="-15" dirty="0">
                <a:latin typeface="Arial"/>
                <a:cs typeface="Arial"/>
              </a:rPr>
              <a:t>важи </a:t>
            </a:r>
            <a:r>
              <a:rPr sz="2400" b="1" dirty="0">
                <a:latin typeface="Arial"/>
                <a:cs typeface="Arial"/>
              </a:rPr>
              <a:t>и </a:t>
            </a:r>
            <a:r>
              <a:rPr sz="2400" b="1" spc="-15" dirty="0">
                <a:latin typeface="Arial"/>
                <a:cs typeface="Arial"/>
              </a:rPr>
              <a:t>обратното: успехът 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10" dirty="0">
                <a:latin typeface="Arial"/>
                <a:cs typeface="Arial"/>
              </a:rPr>
              <a:t>продукта </a:t>
            </a:r>
            <a:r>
              <a:rPr sz="2400" b="1" spc="-15" dirty="0">
                <a:latin typeface="Arial"/>
                <a:cs typeface="Arial"/>
              </a:rPr>
              <a:t>зависи</a:t>
            </a:r>
            <a:r>
              <a:rPr sz="2400" b="1" spc="635" dirty="0">
                <a:latin typeface="Arial"/>
                <a:cs typeface="Arial"/>
              </a:rPr>
              <a:t> </a:t>
            </a:r>
            <a:r>
              <a:rPr sz="2400" b="1" spc="-35" dirty="0">
                <a:latin typeface="Arial"/>
                <a:cs typeface="Arial"/>
              </a:rPr>
              <a:t>от </a:t>
            </a:r>
            <a:r>
              <a:rPr sz="2400" b="1" spc="-10" dirty="0">
                <a:latin typeface="Arial"/>
                <a:cs typeface="Arial"/>
              </a:rPr>
              <a:t>веригата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10" dirty="0">
                <a:latin typeface="Arial"/>
                <a:cs typeface="Arial"/>
              </a:rPr>
              <a:t>доставки, </a:t>
            </a:r>
            <a:r>
              <a:rPr sz="2400" b="1" spc="-30" dirty="0">
                <a:latin typeface="Arial"/>
                <a:cs typeface="Arial"/>
              </a:rPr>
              <a:t>която </a:t>
            </a:r>
            <a:r>
              <a:rPr sz="2400" b="1" spc="-25" dirty="0">
                <a:latin typeface="Arial"/>
                <a:cs typeface="Arial"/>
              </a:rPr>
              <a:t> </a:t>
            </a:r>
            <a:r>
              <a:rPr sz="2400" b="1" spc="-20" dirty="0">
                <a:latin typeface="Arial"/>
                <a:cs typeface="Arial"/>
              </a:rPr>
              <a:t>го</a:t>
            </a:r>
            <a:r>
              <a:rPr sz="2400" b="1" spc="-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произвежда.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1484" y="4797552"/>
            <a:ext cx="3057525" cy="183758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5029961"/>
            <a:ext cx="7877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60" dirty="0">
                <a:solidFill>
                  <a:srgbClr val="D1282D"/>
                </a:solidFill>
                <a:latin typeface="Arial Black"/>
                <a:cs typeface="Arial Black"/>
              </a:rPr>
              <a:t>БЛАГОДАРЯ</a:t>
            </a:r>
            <a:r>
              <a:rPr sz="3600" spc="-130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3600" spc="-35" dirty="0">
                <a:solidFill>
                  <a:srgbClr val="D1282D"/>
                </a:solidFill>
                <a:latin typeface="Arial Black"/>
                <a:cs typeface="Arial Black"/>
              </a:rPr>
              <a:t>ЗА</a:t>
            </a:r>
            <a:r>
              <a:rPr sz="3600" spc="-155" dirty="0">
                <a:solidFill>
                  <a:srgbClr val="D1282D"/>
                </a:solidFill>
                <a:latin typeface="Arial Black"/>
                <a:cs typeface="Arial Black"/>
              </a:rPr>
              <a:t> </a:t>
            </a:r>
            <a:r>
              <a:rPr sz="3600" spc="-55" dirty="0">
                <a:solidFill>
                  <a:srgbClr val="D1282D"/>
                </a:solidFill>
                <a:latin typeface="Arial Black"/>
                <a:cs typeface="Arial Black"/>
              </a:rPr>
              <a:t>ВНИМАНИЕТО!</a:t>
            </a:r>
            <a:endParaRPr sz="360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70405" y="934339"/>
            <a:ext cx="584390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Проект</a:t>
            </a:r>
            <a:r>
              <a:rPr sz="180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„Подкрепа на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предприемачеството </a:t>
            </a:r>
            <a:r>
              <a:rPr sz="1800" i="1" dirty="0">
                <a:solidFill>
                  <a:srgbClr val="000000"/>
                </a:solidFill>
                <a:latin typeface="Times New Roman"/>
                <a:cs typeface="Times New Roman"/>
              </a:rPr>
              <a:t>в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областта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на </a:t>
            </a:r>
            <a:r>
              <a:rPr sz="1800" i="1" spc="-43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вътрешната</a:t>
            </a:r>
            <a:r>
              <a:rPr sz="1800" i="1" spc="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преработка</a:t>
            </a:r>
            <a:r>
              <a:rPr sz="1800" i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на</a:t>
            </a:r>
            <a:r>
              <a:rPr sz="180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качествени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селскостопански 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продукти</a:t>
            </a:r>
            <a:r>
              <a:rPr sz="180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dirty="0">
                <a:solidFill>
                  <a:srgbClr val="000000"/>
                </a:solidFill>
                <a:latin typeface="Times New Roman"/>
                <a:cs typeface="Times New Roman"/>
              </a:rPr>
              <a:t>в</a:t>
            </a:r>
            <a:r>
              <a:rPr sz="1800" i="1" spc="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областите</a:t>
            </a:r>
            <a:r>
              <a:rPr sz="1800" i="1" dirty="0">
                <a:solidFill>
                  <a:srgbClr val="000000"/>
                </a:solidFill>
                <a:latin typeface="Times New Roman"/>
                <a:cs typeface="Times New Roman"/>
              </a:rPr>
              <a:t> Еврос,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Хасково,</a:t>
            </a:r>
            <a:r>
              <a:rPr sz="180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Смолян </a:t>
            </a:r>
            <a:r>
              <a:rPr sz="1800" i="1" dirty="0">
                <a:solidFill>
                  <a:srgbClr val="000000"/>
                </a:solidFill>
                <a:latin typeface="Times New Roman"/>
                <a:cs typeface="Times New Roman"/>
              </a:rPr>
              <a:t>и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80312" y="1757553"/>
            <a:ext cx="662432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i="1" spc="-20" dirty="0">
                <a:latin typeface="Times New Roman"/>
                <a:cs typeface="Times New Roman"/>
              </a:rPr>
              <a:t>Кърджали“(QUALFARM),</a:t>
            </a:r>
            <a:r>
              <a:rPr sz="1800" i="1" spc="2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е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съфинансиран </a:t>
            </a:r>
            <a:r>
              <a:rPr sz="1800" i="1" dirty="0">
                <a:latin typeface="Times New Roman"/>
                <a:cs typeface="Times New Roman"/>
              </a:rPr>
              <a:t>от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Европейския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фонд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за </a:t>
            </a:r>
            <a:r>
              <a:rPr sz="1800" i="1" spc="-434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регионално</a:t>
            </a:r>
            <a:r>
              <a:rPr sz="1800" i="1" spc="-2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развитие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(ЕФРР)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и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от </a:t>
            </a:r>
            <a:r>
              <a:rPr sz="1800" i="1" spc="-5" dirty="0">
                <a:latin typeface="Times New Roman"/>
                <a:cs typeface="Times New Roman"/>
              </a:rPr>
              <a:t>национални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фондове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на</a:t>
            </a:r>
            <a:endParaRPr sz="1800" dirty="0">
              <a:latin typeface="Times New Roman"/>
              <a:cs typeface="Times New Roman"/>
            </a:endParaRPr>
          </a:p>
          <a:p>
            <a:pPr marL="265430" marR="258445" algn="ctr">
              <a:lnSpc>
                <a:spcPct val="100000"/>
              </a:lnSpc>
            </a:pPr>
            <a:r>
              <a:rPr sz="1800" i="1" spc="-5" dirty="0">
                <a:latin typeface="Times New Roman"/>
                <a:cs typeface="Times New Roman"/>
              </a:rPr>
              <a:t>страните,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участващи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в</a:t>
            </a:r>
            <a:r>
              <a:rPr sz="1800" i="1" spc="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Програмата </a:t>
            </a:r>
            <a:r>
              <a:rPr sz="1800" i="1" dirty="0">
                <a:latin typeface="Times New Roman"/>
                <a:cs typeface="Times New Roman"/>
              </a:rPr>
              <a:t>за</a:t>
            </a:r>
            <a:r>
              <a:rPr sz="1800" i="1" spc="-5" dirty="0">
                <a:latin typeface="Times New Roman"/>
                <a:cs typeface="Times New Roman"/>
              </a:rPr>
              <a:t> трансгранично </a:t>
            </a:r>
            <a:r>
              <a:rPr sz="1800" i="1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Times New Roman"/>
                <a:cs typeface="Times New Roman"/>
              </a:rPr>
              <a:t>сътрудничество</a:t>
            </a:r>
            <a:r>
              <a:rPr sz="1800" i="1" spc="-20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ИНТЕРРЕГ </a:t>
            </a:r>
            <a:r>
              <a:rPr sz="1800" i="1" spc="-30" dirty="0">
                <a:latin typeface="Times New Roman"/>
                <a:cs typeface="Times New Roman"/>
              </a:rPr>
              <a:t>V-A</a:t>
            </a:r>
            <a:r>
              <a:rPr sz="1800" i="1" spc="-4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Гърция-България</a:t>
            </a:r>
            <a:r>
              <a:rPr sz="1800" i="1" dirty="0">
                <a:latin typeface="Times New Roman"/>
                <a:cs typeface="Times New Roman"/>
              </a:rPr>
              <a:t> 2014–2020</a:t>
            </a:r>
            <a:r>
              <a:rPr sz="1800" i="1" dirty="0" smtClean="0">
                <a:latin typeface="Times New Roman"/>
                <a:cs typeface="Times New Roman"/>
              </a:rPr>
              <a:t>.</a:t>
            </a:r>
            <a:endParaRPr sz="1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9997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60" dirty="0"/>
              <a:t>УСТОЙЧИВОСТ</a:t>
            </a:r>
            <a:r>
              <a:rPr sz="2800" spc="-80" dirty="0"/>
              <a:t> </a:t>
            </a:r>
            <a:r>
              <a:rPr sz="2800" spc="-5" dirty="0"/>
              <a:t>И</a:t>
            </a:r>
            <a:r>
              <a:rPr sz="2800" spc="-130" dirty="0"/>
              <a:t> </a:t>
            </a:r>
            <a:r>
              <a:rPr sz="2800" spc="-60" dirty="0"/>
              <a:t>УСТОЙЧИВ</a:t>
            </a:r>
            <a:r>
              <a:rPr sz="2800" spc="-85" dirty="0"/>
              <a:t> </a:t>
            </a:r>
            <a:r>
              <a:rPr sz="2800" spc="-60" dirty="0"/>
              <a:t>ДИЗАЙН </a:t>
            </a:r>
            <a:r>
              <a:rPr sz="2800" spc="-919" dirty="0"/>
              <a:t> </a:t>
            </a:r>
            <a:r>
              <a:rPr sz="2800" spc="-40" dirty="0"/>
              <a:t>НА</a:t>
            </a:r>
            <a:r>
              <a:rPr sz="2800" spc="-120" dirty="0"/>
              <a:t> </a:t>
            </a:r>
            <a:r>
              <a:rPr sz="2800" spc="-60" dirty="0"/>
              <a:t>ВЕРИГИ</a:t>
            </a:r>
            <a:r>
              <a:rPr sz="2800" spc="-70" dirty="0"/>
              <a:t> </a:t>
            </a:r>
            <a:r>
              <a:rPr sz="2800" spc="-40" dirty="0"/>
              <a:t>ЗА</a:t>
            </a:r>
            <a:r>
              <a:rPr sz="2800" spc="-114" dirty="0"/>
              <a:t> </a:t>
            </a:r>
            <a:r>
              <a:rPr sz="2800" spc="-60" dirty="0"/>
              <a:t>ДОСТАВКА</a:t>
            </a:r>
            <a:r>
              <a:rPr sz="2800" spc="-80" dirty="0"/>
              <a:t> </a:t>
            </a:r>
            <a:r>
              <a:rPr sz="2800" spc="-40" dirty="0"/>
              <a:t>НА</a:t>
            </a:r>
            <a:r>
              <a:rPr sz="2800" spc="-114" dirty="0"/>
              <a:t> </a:t>
            </a:r>
            <a:r>
              <a:rPr sz="2800" spc="-60" dirty="0"/>
              <a:t>ХРАНИ</a:t>
            </a:r>
            <a:endParaRPr sz="28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pc="-35" dirty="0"/>
              <a:t>Устойчивото</a:t>
            </a:r>
            <a:r>
              <a:rPr spc="615" dirty="0"/>
              <a:t> </a:t>
            </a:r>
            <a:r>
              <a:rPr spc="-5" dirty="0"/>
              <a:t>поведение</a:t>
            </a:r>
            <a:r>
              <a:rPr spc="590" dirty="0"/>
              <a:t> </a:t>
            </a:r>
            <a:r>
              <a:rPr dirty="0"/>
              <a:t>е</a:t>
            </a:r>
            <a:r>
              <a:rPr spc="605" dirty="0"/>
              <a:t> </a:t>
            </a:r>
            <a:r>
              <a:rPr spc="-20" dirty="0"/>
              <a:t>пряко</a:t>
            </a:r>
            <a:r>
              <a:rPr spc="610" dirty="0"/>
              <a:t> </a:t>
            </a:r>
            <a:r>
              <a:rPr spc="-20" dirty="0"/>
              <a:t>свързано</a:t>
            </a:r>
            <a:r>
              <a:rPr spc="600" dirty="0"/>
              <a:t> </a:t>
            </a:r>
            <a:r>
              <a:rPr dirty="0"/>
              <a:t>с</a:t>
            </a:r>
            <a:r>
              <a:rPr spc="615" dirty="0"/>
              <a:t> </a:t>
            </a:r>
            <a:r>
              <a:rPr spc="-15" dirty="0"/>
              <a:t>понятието</a:t>
            </a:r>
          </a:p>
          <a:p>
            <a:pPr marL="12700" algn="just">
              <a:lnSpc>
                <a:spcPct val="100000"/>
              </a:lnSpc>
            </a:pPr>
            <a:r>
              <a:rPr spc="-25" dirty="0"/>
              <a:t>устойчиво</a:t>
            </a:r>
            <a:r>
              <a:rPr spc="10" dirty="0"/>
              <a:t> </a:t>
            </a:r>
            <a:r>
              <a:rPr spc="-5" dirty="0"/>
              <a:t>развитие.</a:t>
            </a:r>
          </a:p>
          <a:p>
            <a:pPr marL="12700" marR="5080" algn="just">
              <a:lnSpc>
                <a:spcPct val="100000"/>
              </a:lnSpc>
              <a:spcBef>
                <a:spcPts val="1155"/>
              </a:spcBef>
            </a:pPr>
            <a:r>
              <a:rPr b="0" spc="-5" dirty="0">
                <a:latin typeface="Microsoft Sans Serif"/>
                <a:cs typeface="Microsoft Sans Serif"/>
              </a:rPr>
              <a:t>Основните</a:t>
            </a:r>
            <a:r>
              <a:rPr b="0" dirty="0">
                <a:latin typeface="Microsoft Sans Serif"/>
                <a:cs typeface="Microsoft Sans Serif"/>
              </a:rPr>
              <a:t> идеи,</a:t>
            </a:r>
            <a:r>
              <a:rPr b="0" spc="5" dirty="0">
                <a:latin typeface="Microsoft Sans Serif"/>
                <a:cs typeface="Microsoft Sans Serif"/>
              </a:rPr>
              <a:t> </a:t>
            </a:r>
            <a:r>
              <a:rPr b="0" spc="-30" dirty="0">
                <a:latin typeface="Microsoft Sans Serif"/>
                <a:cs typeface="Microsoft Sans Serif"/>
              </a:rPr>
              <a:t>заложени</a:t>
            </a:r>
            <a:r>
              <a:rPr b="0" spc="-25" dirty="0">
                <a:latin typeface="Microsoft Sans Serif"/>
                <a:cs typeface="Microsoft Sans Serif"/>
              </a:rPr>
              <a:t> </a:t>
            </a:r>
            <a:r>
              <a:rPr b="0" dirty="0">
                <a:latin typeface="Microsoft Sans Serif"/>
                <a:cs typeface="Microsoft Sans Serif"/>
              </a:rPr>
              <a:t>в</a:t>
            </a:r>
            <a:r>
              <a:rPr b="0" spc="5" dirty="0">
                <a:latin typeface="Microsoft Sans Serif"/>
                <a:cs typeface="Microsoft Sans Serif"/>
              </a:rPr>
              <a:t> </a:t>
            </a:r>
            <a:r>
              <a:rPr b="0" spc="-25" dirty="0">
                <a:latin typeface="Microsoft Sans Serif"/>
                <a:cs typeface="Microsoft Sans Serif"/>
              </a:rPr>
              <a:t>концепцията</a:t>
            </a:r>
            <a:r>
              <a:rPr b="0" spc="-20" dirty="0">
                <a:latin typeface="Microsoft Sans Serif"/>
                <a:cs typeface="Microsoft Sans Serif"/>
              </a:rPr>
              <a:t> </a:t>
            </a:r>
            <a:r>
              <a:rPr b="0" spc="-55" dirty="0">
                <a:latin typeface="Microsoft Sans Serif"/>
                <a:cs typeface="Microsoft Sans Serif"/>
              </a:rPr>
              <a:t>за</a:t>
            </a:r>
            <a:r>
              <a:rPr b="0" spc="-50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устойчивото 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развитие,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dirty="0">
                <a:latin typeface="Microsoft Sans Serif"/>
                <a:cs typeface="Microsoft Sans Serif"/>
              </a:rPr>
              <a:t>са</a:t>
            </a:r>
            <a:r>
              <a:rPr b="0" spc="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съобразяване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5" dirty="0">
                <a:latin typeface="Microsoft Sans Serif"/>
                <a:cs typeface="Microsoft Sans Serif"/>
              </a:rPr>
              <a:t>на</a:t>
            </a:r>
            <a:r>
              <a:rPr b="0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степента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dirty="0">
                <a:latin typeface="Microsoft Sans Serif"/>
                <a:cs typeface="Microsoft Sans Serif"/>
              </a:rPr>
              <a:t>и</a:t>
            </a:r>
            <a:r>
              <a:rPr b="0" spc="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начина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на </a:t>
            </a:r>
            <a:r>
              <a:rPr b="0" spc="-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задоволяване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на</a:t>
            </a:r>
            <a:r>
              <a:rPr b="0" spc="-5" dirty="0">
                <a:latin typeface="Microsoft Sans Serif"/>
                <a:cs typeface="Microsoft Sans Serif"/>
              </a:rPr>
              <a:t> </a:t>
            </a:r>
            <a:r>
              <a:rPr b="0" spc="-30" dirty="0">
                <a:latin typeface="Microsoft Sans Serif"/>
                <a:cs typeface="Microsoft Sans Serif"/>
              </a:rPr>
              <a:t>човешките</a:t>
            </a:r>
            <a:r>
              <a:rPr b="0" spc="55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потребности </a:t>
            </a:r>
            <a:r>
              <a:rPr b="0" dirty="0">
                <a:latin typeface="Microsoft Sans Serif"/>
                <a:cs typeface="Microsoft Sans Serif"/>
              </a:rPr>
              <a:t>с </a:t>
            </a:r>
            <a:r>
              <a:rPr b="0" spc="-15" dirty="0">
                <a:latin typeface="Microsoft Sans Serif"/>
                <a:cs typeface="Microsoft Sans Serif"/>
              </a:rPr>
              <a:t>ограничеността </a:t>
            </a:r>
            <a:r>
              <a:rPr b="0" spc="-10" dirty="0">
                <a:latin typeface="Microsoft Sans Serif"/>
                <a:cs typeface="Microsoft Sans Serif"/>
              </a:rPr>
              <a:t> </a:t>
            </a:r>
            <a:r>
              <a:rPr b="0" spc="-5" dirty="0">
                <a:latin typeface="Microsoft Sans Serif"/>
                <a:cs typeface="Microsoft Sans Serif"/>
              </a:rPr>
              <a:t>на </a:t>
            </a:r>
            <a:r>
              <a:rPr b="0" spc="-10" dirty="0">
                <a:latin typeface="Microsoft Sans Serif"/>
                <a:cs typeface="Microsoft Sans Serif"/>
              </a:rPr>
              <a:t>ресурсите, </a:t>
            </a:r>
            <a:r>
              <a:rPr b="0" spc="-50" dirty="0">
                <a:latin typeface="Microsoft Sans Serif"/>
                <a:cs typeface="Microsoft Sans Serif"/>
              </a:rPr>
              <a:t>както </a:t>
            </a:r>
            <a:r>
              <a:rPr b="0" dirty="0">
                <a:latin typeface="Microsoft Sans Serif"/>
                <a:cs typeface="Microsoft Sans Serif"/>
              </a:rPr>
              <a:t>и </a:t>
            </a:r>
            <a:r>
              <a:rPr b="0" spc="-10" dirty="0">
                <a:latin typeface="Microsoft Sans Serif"/>
                <a:cs typeface="Microsoft Sans Serif"/>
              </a:rPr>
              <a:t>равнопоставеност </a:t>
            </a:r>
            <a:r>
              <a:rPr b="0" spc="-35" dirty="0">
                <a:latin typeface="Microsoft Sans Serif"/>
                <a:cs typeface="Microsoft Sans Serif"/>
              </a:rPr>
              <a:t>между </a:t>
            </a:r>
            <a:r>
              <a:rPr b="0" spc="-25" dirty="0">
                <a:latin typeface="Microsoft Sans Serif"/>
                <a:cs typeface="Microsoft Sans Serif"/>
              </a:rPr>
              <a:t>сегашното </a:t>
            </a:r>
            <a:r>
              <a:rPr b="0" dirty="0">
                <a:latin typeface="Microsoft Sans Serif"/>
                <a:cs typeface="Microsoft Sans Serif"/>
              </a:rPr>
              <a:t>и </a:t>
            </a:r>
            <a:r>
              <a:rPr b="0" spc="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бъдещите</a:t>
            </a:r>
            <a:r>
              <a:rPr b="0" spc="-20" dirty="0">
                <a:latin typeface="Microsoft Sans Serif"/>
                <a:cs typeface="Microsoft Sans Serif"/>
              </a:rPr>
              <a:t> поколения.</a:t>
            </a:r>
          </a:p>
          <a:p>
            <a:pPr marL="12700" algn="just">
              <a:lnSpc>
                <a:spcPct val="100000"/>
              </a:lnSpc>
              <a:spcBef>
                <a:spcPts val="1155"/>
              </a:spcBef>
            </a:pPr>
            <a:r>
              <a:rPr b="0" spc="-15" dirty="0">
                <a:latin typeface="Microsoft Sans Serif"/>
                <a:cs typeface="Microsoft Sans Serif"/>
              </a:rPr>
              <a:t>Съвременното</a:t>
            </a:r>
            <a:r>
              <a:rPr b="0" spc="146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схващане</a:t>
            </a:r>
            <a:r>
              <a:rPr b="0" spc="1465" dirty="0">
                <a:latin typeface="Microsoft Sans Serif"/>
                <a:cs typeface="Microsoft Sans Serif"/>
              </a:rPr>
              <a:t> </a:t>
            </a:r>
            <a:r>
              <a:rPr b="0" spc="-55" dirty="0">
                <a:latin typeface="Microsoft Sans Serif"/>
                <a:cs typeface="Microsoft Sans Serif"/>
              </a:rPr>
              <a:t>за</a:t>
            </a:r>
            <a:r>
              <a:rPr b="0" spc="147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устойчиво</a:t>
            </a:r>
            <a:r>
              <a:rPr b="0" spc="145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развитие</a:t>
            </a:r>
            <a:r>
              <a:rPr b="0" spc="1455" dirty="0">
                <a:latin typeface="Microsoft Sans Serif"/>
                <a:cs typeface="Microsoft Sans Serif"/>
              </a:rPr>
              <a:t> </a:t>
            </a:r>
            <a:r>
              <a:rPr b="0" dirty="0">
                <a:latin typeface="Microsoft Sans Serif"/>
                <a:cs typeface="Microsoft Sans Serif"/>
              </a:rPr>
              <a:t>е,  </a:t>
            </a:r>
            <a:r>
              <a:rPr b="0" spc="23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че</a:t>
            </a:r>
          </a:p>
          <a:p>
            <a:pPr marL="12700" marR="5080" algn="just">
              <a:lnSpc>
                <a:spcPct val="100000"/>
              </a:lnSpc>
            </a:pPr>
            <a:r>
              <a:rPr spc="-25" dirty="0"/>
              <a:t>„устойчивото </a:t>
            </a:r>
            <a:r>
              <a:rPr spc="-5" dirty="0"/>
              <a:t>развитие </a:t>
            </a:r>
            <a:r>
              <a:rPr dirty="0"/>
              <a:t>е </a:t>
            </a:r>
            <a:r>
              <a:rPr spc="-15" dirty="0"/>
              <a:t>като </a:t>
            </a:r>
            <a:r>
              <a:rPr spc="-10" dirty="0"/>
              <a:t>цяло </a:t>
            </a:r>
            <a:r>
              <a:rPr spc="-5" dirty="0"/>
              <a:t>развитие, </a:t>
            </a:r>
            <a:r>
              <a:rPr dirty="0"/>
              <a:t>при </a:t>
            </a:r>
            <a:r>
              <a:rPr spc="-25" dirty="0"/>
              <a:t>което </a:t>
            </a:r>
            <a:r>
              <a:rPr spc="-20" dirty="0"/>
              <a:t> </a:t>
            </a:r>
            <a:r>
              <a:rPr spc="-5" dirty="0"/>
              <a:t>се</a:t>
            </a:r>
            <a:r>
              <a:rPr dirty="0"/>
              <a:t> </a:t>
            </a:r>
            <a:r>
              <a:rPr spc="-20" dirty="0"/>
              <a:t>осигуряват</a:t>
            </a:r>
            <a:r>
              <a:rPr spc="-15" dirty="0"/>
              <a:t> </a:t>
            </a:r>
            <a:r>
              <a:rPr spc="-5" dirty="0"/>
              <a:t>основни</a:t>
            </a:r>
            <a:r>
              <a:rPr dirty="0"/>
              <a:t> </a:t>
            </a:r>
            <a:r>
              <a:rPr spc="-15" dirty="0"/>
              <a:t>екологични,</a:t>
            </a:r>
            <a:r>
              <a:rPr spc="-10" dirty="0"/>
              <a:t> </a:t>
            </a:r>
            <a:r>
              <a:rPr spc="-5" dirty="0"/>
              <a:t>социални</a:t>
            </a:r>
            <a:r>
              <a:rPr dirty="0"/>
              <a:t> и </a:t>
            </a:r>
            <a:r>
              <a:rPr spc="5" dirty="0"/>
              <a:t> </a:t>
            </a:r>
            <a:r>
              <a:rPr spc="-10" dirty="0"/>
              <a:t>икономически</a:t>
            </a:r>
            <a:r>
              <a:rPr spc="484" dirty="0"/>
              <a:t> </a:t>
            </a:r>
            <a:r>
              <a:rPr spc="-25" dirty="0"/>
              <a:t>услуги</a:t>
            </a:r>
            <a:r>
              <a:rPr spc="484" dirty="0"/>
              <a:t> </a:t>
            </a:r>
            <a:r>
              <a:rPr spc="-25" dirty="0"/>
              <a:t>за</a:t>
            </a:r>
            <a:r>
              <a:rPr spc="490" dirty="0"/>
              <a:t> </a:t>
            </a:r>
            <a:r>
              <a:rPr spc="-15" dirty="0"/>
              <a:t>всички</a:t>
            </a:r>
            <a:r>
              <a:rPr spc="480" dirty="0"/>
              <a:t> </a:t>
            </a:r>
            <a:r>
              <a:rPr spc="-15" dirty="0"/>
              <a:t>членове</a:t>
            </a:r>
            <a:r>
              <a:rPr spc="490" dirty="0"/>
              <a:t> </a:t>
            </a:r>
            <a:r>
              <a:rPr dirty="0"/>
              <a:t>на</a:t>
            </a:r>
            <a:r>
              <a:rPr spc="490" dirty="0"/>
              <a:t> </a:t>
            </a:r>
            <a:r>
              <a:rPr spc="-10" dirty="0"/>
              <a:t>общността,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200" y="5720283"/>
            <a:ext cx="5634355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019935" algn="l"/>
                <a:tab pos="2414905" algn="l"/>
                <a:tab pos="4339590" algn="l"/>
              </a:tabLst>
            </a:pPr>
            <a:r>
              <a:rPr sz="2300" b="1" spc="-5" dirty="0">
                <a:latin typeface="Arial"/>
                <a:cs typeface="Arial"/>
              </a:rPr>
              <a:t>изградените	</a:t>
            </a:r>
            <a:r>
              <a:rPr sz="2300" b="1" dirty="0">
                <a:latin typeface="Arial"/>
                <a:cs typeface="Arial"/>
              </a:rPr>
              <a:t>и	</a:t>
            </a:r>
            <a:r>
              <a:rPr sz="2300" b="1" spc="-10" dirty="0">
                <a:latin typeface="Arial"/>
                <a:cs typeface="Arial"/>
              </a:rPr>
              <a:t>социалните	системи,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5370067"/>
            <a:ext cx="8414385" cy="72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7620" algn="r">
              <a:lnSpc>
                <a:spcPct val="100000"/>
              </a:lnSpc>
              <a:spcBef>
                <a:spcPts val="100"/>
              </a:spcBef>
              <a:tabLst>
                <a:tab pos="716280" algn="l"/>
                <a:tab pos="1290955" algn="l"/>
                <a:tab pos="1842135" algn="l"/>
                <a:tab pos="3759835" algn="l"/>
                <a:tab pos="5814695" algn="l"/>
                <a:tab pos="6381750" algn="l"/>
              </a:tabLst>
            </a:pPr>
            <a:r>
              <a:rPr sz="2300" b="1" dirty="0">
                <a:latin typeface="Arial"/>
                <a:cs typeface="Arial"/>
              </a:rPr>
              <a:t>без	</a:t>
            </a:r>
            <a:r>
              <a:rPr sz="2300" b="1" spc="-10" dirty="0">
                <a:latin typeface="Arial"/>
                <a:cs typeface="Arial"/>
              </a:rPr>
              <a:t>да	</a:t>
            </a:r>
            <a:r>
              <a:rPr sz="2300" b="1" spc="-5" dirty="0">
                <a:latin typeface="Arial"/>
                <a:cs typeface="Arial"/>
              </a:rPr>
              <a:t>се	</a:t>
            </a:r>
            <a:r>
              <a:rPr sz="2300" b="1" spc="-15" dirty="0">
                <a:latin typeface="Arial"/>
                <a:cs typeface="Arial"/>
              </a:rPr>
              <a:t>застрашава	</a:t>
            </a:r>
            <a:r>
              <a:rPr sz="2300" b="1" spc="-10" dirty="0">
                <a:latin typeface="Arial"/>
                <a:cs typeface="Arial"/>
              </a:rPr>
              <a:t>жизнеността	</a:t>
            </a:r>
            <a:r>
              <a:rPr sz="2300" b="1" dirty="0">
                <a:latin typeface="Arial"/>
                <a:cs typeface="Arial"/>
              </a:rPr>
              <a:t>на	</a:t>
            </a:r>
            <a:r>
              <a:rPr sz="2300" b="1" spc="-15" dirty="0">
                <a:latin typeface="Arial"/>
                <a:cs typeface="Arial"/>
              </a:rPr>
              <a:t>естествените,</a:t>
            </a:r>
            <a:endParaRPr sz="23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  <a:tabLst>
                <a:tab pos="527050" algn="l"/>
                <a:tab pos="1560195" algn="l"/>
              </a:tabLst>
            </a:pPr>
            <a:r>
              <a:rPr sz="2300" b="1" spc="-20" dirty="0">
                <a:latin typeface="Arial"/>
                <a:cs typeface="Arial"/>
              </a:rPr>
              <a:t>от	които	</a:t>
            </a:r>
            <a:r>
              <a:rPr sz="2300" b="1" spc="-10" dirty="0">
                <a:latin typeface="Arial"/>
                <a:cs typeface="Arial"/>
              </a:rPr>
              <a:t>зависи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6071412"/>
            <a:ext cx="8413750" cy="727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300" b="1" spc="-25" dirty="0">
                <a:latin typeface="Arial"/>
                <a:cs typeface="Arial"/>
              </a:rPr>
              <a:t>осигуряването</a:t>
            </a:r>
            <a:r>
              <a:rPr sz="2300" b="1" spc="204" dirty="0">
                <a:latin typeface="Arial"/>
                <a:cs typeface="Arial"/>
              </a:rPr>
              <a:t> </a:t>
            </a:r>
            <a:r>
              <a:rPr sz="2300" b="1" dirty="0">
                <a:latin typeface="Arial"/>
                <a:cs typeface="Arial"/>
              </a:rPr>
              <a:t>на</a:t>
            </a:r>
            <a:r>
              <a:rPr sz="2300" b="1" spc="229" dirty="0">
                <a:latin typeface="Arial"/>
                <a:cs typeface="Arial"/>
              </a:rPr>
              <a:t> </a:t>
            </a:r>
            <a:r>
              <a:rPr sz="2300" b="1" spc="-10" dirty="0">
                <a:latin typeface="Arial"/>
                <a:cs typeface="Arial"/>
              </a:rPr>
              <a:t>тези</a:t>
            </a:r>
            <a:r>
              <a:rPr sz="2300" b="1" spc="204" dirty="0">
                <a:latin typeface="Arial"/>
                <a:cs typeface="Arial"/>
              </a:rPr>
              <a:t> </a:t>
            </a:r>
            <a:r>
              <a:rPr sz="2300" b="1" spc="-10" dirty="0">
                <a:latin typeface="Arial"/>
                <a:cs typeface="Arial"/>
              </a:rPr>
              <a:t>системи”</a:t>
            </a:r>
            <a:r>
              <a:rPr sz="2300" b="1" spc="204" dirty="0">
                <a:latin typeface="Arial"/>
                <a:cs typeface="Arial"/>
              </a:rPr>
              <a:t> </a:t>
            </a:r>
            <a:r>
              <a:rPr sz="2300" b="1" spc="-5" dirty="0">
                <a:latin typeface="Arial"/>
                <a:cs typeface="Arial"/>
              </a:rPr>
              <a:t>(International</a:t>
            </a:r>
            <a:r>
              <a:rPr sz="2300" b="1" spc="210" dirty="0">
                <a:latin typeface="Arial"/>
                <a:cs typeface="Arial"/>
              </a:rPr>
              <a:t> </a:t>
            </a:r>
            <a:r>
              <a:rPr sz="2300" b="1" spc="-5" dirty="0">
                <a:latin typeface="Arial"/>
                <a:cs typeface="Arial"/>
              </a:rPr>
              <a:t>Council</a:t>
            </a:r>
            <a:r>
              <a:rPr sz="2300" b="1" spc="195" dirty="0">
                <a:latin typeface="Arial"/>
                <a:cs typeface="Arial"/>
              </a:rPr>
              <a:t> </a:t>
            </a:r>
            <a:r>
              <a:rPr sz="2300" b="1" spc="-5" dirty="0">
                <a:latin typeface="Arial"/>
                <a:cs typeface="Arial"/>
              </a:rPr>
              <a:t>for </a:t>
            </a:r>
            <a:r>
              <a:rPr sz="2300" b="1" spc="-625" dirty="0">
                <a:latin typeface="Arial"/>
                <a:cs typeface="Arial"/>
              </a:rPr>
              <a:t> </a:t>
            </a:r>
            <a:r>
              <a:rPr sz="2300" b="1" dirty="0">
                <a:latin typeface="Arial"/>
                <a:cs typeface="Arial"/>
              </a:rPr>
              <a:t>Local</a:t>
            </a:r>
            <a:r>
              <a:rPr sz="2300" b="1" spc="-40" dirty="0">
                <a:latin typeface="Arial"/>
                <a:cs typeface="Arial"/>
              </a:rPr>
              <a:t> </a:t>
            </a:r>
            <a:r>
              <a:rPr sz="2300" b="1" dirty="0">
                <a:latin typeface="Arial"/>
                <a:cs typeface="Arial"/>
              </a:rPr>
              <a:t>Environmental</a:t>
            </a:r>
            <a:r>
              <a:rPr sz="2300" b="1" spc="-50" dirty="0">
                <a:latin typeface="Arial"/>
                <a:cs typeface="Arial"/>
              </a:rPr>
              <a:t> </a:t>
            </a:r>
            <a:r>
              <a:rPr sz="2300" b="1" spc="-5" dirty="0">
                <a:latin typeface="Arial"/>
                <a:cs typeface="Arial"/>
              </a:rPr>
              <a:t>Initiatives).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9997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60" dirty="0"/>
              <a:t>УСТОЙЧИВОСТ</a:t>
            </a:r>
            <a:r>
              <a:rPr sz="2800" spc="-80" dirty="0"/>
              <a:t> </a:t>
            </a:r>
            <a:r>
              <a:rPr sz="2800" spc="-5" dirty="0"/>
              <a:t>И</a:t>
            </a:r>
            <a:r>
              <a:rPr sz="2800" spc="-130" dirty="0"/>
              <a:t> </a:t>
            </a:r>
            <a:r>
              <a:rPr sz="2800" spc="-60" dirty="0"/>
              <a:t>УСТОЙЧИВ</a:t>
            </a:r>
            <a:r>
              <a:rPr sz="2800" spc="-85" dirty="0"/>
              <a:t> </a:t>
            </a:r>
            <a:r>
              <a:rPr sz="2800" spc="-60" dirty="0"/>
              <a:t>ДИЗАЙН </a:t>
            </a:r>
            <a:r>
              <a:rPr sz="2800" spc="-919" dirty="0"/>
              <a:t> </a:t>
            </a:r>
            <a:r>
              <a:rPr sz="2800" spc="-40" dirty="0"/>
              <a:t>НА</a:t>
            </a:r>
            <a:r>
              <a:rPr sz="2800" spc="-120" dirty="0"/>
              <a:t> </a:t>
            </a:r>
            <a:r>
              <a:rPr sz="2800" spc="-60" dirty="0"/>
              <a:t>ВЕРИГИ</a:t>
            </a:r>
            <a:r>
              <a:rPr sz="2800" spc="-70" dirty="0"/>
              <a:t> </a:t>
            </a:r>
            <a:r>
              <a:rPr sz="2800" spc="-40" dirty="0"/>
              <a:t>ЗА</a:t>
            </a:r>
            <a:r>
              <a:rPr sz="2800" spc="-114" dirty="0"/>
              <a:t> </a:t>
            </a:r>
            <a:r>
              <a:rPr sz="2800" spc="-60" dirty="0"/>
              <a:t>ДОСТАВКА</a:t>
            </a:r>
            <a:r>
              <a:rPr sz="2800" spc="-80" dirty="0"/>
              <a:t> </a:t>
            </a:r>
            <a:r>
              <a:rPr sz="2800" spc="-40" dirty="0"/>
              <a:t>НА</a:t>
            </a:r>
            <a:r>
              <a:rPr sz="2800" spc="-114" dirty="0"/>
              <a:t> </a:t>
            </a:r>
            <a:r>
              <a:rPr sz="2800" spc="-60" dirty="0"/>
              <a:t>ХРАНИ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402437" y="3797630"/>
            <a:ext cx="14287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9620" algn="l"/>
              </a:tabLst>
            </a:pPr>
            <a:r>
              <a:rPr sz="2400" dirty="0">
                <a:latin typeface="Microsoft Sans Serif"/>
                <a:cs typeface="Microsoft Sans Serif"/>
              </a:rPr>
              <a:t>От	с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оя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5797" y="3797630"/>
            <a:ext cx="665225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62710" algn="l"/>
                <a:tab pos="2743835" algn="l"/>
                <a:tab pos="4557395" algn="l"/>
              </a:tabLst>
            </a:pPr>
            <a:r>
              <a:rPr sz="2400" spc="-5" dirty="0">
                <a:latin typeface="Microsoft Sans Serif"/>
                <a:cs typeface="Microsoft Sans Serif"/>
              </a:rPr>
              <a:t>стра</a:t>
            </a:r>
            <a:r>
              <a:rPr sz="2400" spc="-20" dirty="0">
                <a:latin typeface="Microsoft Sans Serif"/>
                <a:cs typeface="Microsoft Sans Serif"/>
              </a:rPr>
              <a:t>н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15" dirty="0">
                <a:latin typeface="Microsoft Sans Serif"/>
                <a:cs typeface="Microsoft Sans Serif"/>
              </a:rPr>
              <a:t>сам</a:t>
            </a:r>
            <a:r>
              <a:rPr sz="2400" spc="-70" dirty="0">
                <a:latin typeface="Microsoft Sans Serif"/>
                <a:cs typeface="Microsoft Sans Serif"/>
              </a:rPr>
              <a:t>о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25" dirty="0">
                <a:latin typeface="Microsoft Sans Serif"/>
                <a:cs typeface="Microsoft Sans Serif"/>
              </a:rPr>
              <a:t>у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spc="-15" dirty="0">
                <a:latin typeface="Microsoft Sans Serif"/>
                <a:cs typeface="Microsoft Sans Serif"/>
              </a:rPr>
              <a:t>ой</a:t>
            </a:r>
            <a:r>
              <a:rPr sz="2400" spc="-30" dirty="0">
                <a:latin typeface="Microsoft Sans Serif"/>
                <a:cs typeface="Microsoft Sans Serif"/>
              </a:rPr>
              <a:t>ч</a:t>
            </a:r>
            <a:r>
              <a:rPr sz="2400" spc="-15" dirty="0">
                <a:latin typeface="Microsoft Sans Serif"/>
                <a:cs typeface="Microsoft Sans Serif"/>
              </a:rPr>
              <a:t>и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80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тр</a:t>
            </a:r>
            <a:r>
              <a:rPr sz="2400" spc="-20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б</a:t>
            </a:r>
            <a:r>
              <a:rPr sz="2400" spc="-10" dirty="0">
                <a:latin typeface="Microsoft Sans Serif"/>
                <a:cs typeface="Microsoft Sans Serif"/>
              </a:rPr>
              <a:t>и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90" dirty="0">
                <a:latin typeface="Microsoft Sans Serif"/>
                <a:cs typeface="Microsoft Sans Serif"/>
              </a:rPr>
              <a:t>е</a:t>
            </a:r>
            <a:r>
              <a:rPr sz="2400" spc="-45" dirty="0">
                <a:latin typeface="Microsoft Sans Serif"/>
                <a:cs typeface="Microsoft Sans Serif"/>
              </a:rPr>
              <a:t>лс</a:t>
            </a:r>
            <a:r>
              <a:rPr sz="2400" spc="-15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о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437" y="4163948"/>
            <a:ext cx="8439150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Microsoft Sans Serif"/>
                <a:cs typeface="Microsoft Sans Serif"/>
              </a:rPr>
              <a:t>поведение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може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дефинира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поведение,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чрез 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което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потребителите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b="1" spc="-20" dirty="0">
                <a:latin typeface="Arial"/>
                <a:cs typeface="Arial"/>
              </a:rPr>
              <a:t>осигуряват</a:t>
            </a:r>
            <a:r>
              <a:rPr sz="2400" b="1" spc="-15" dirty="0">
                <a:latin typeface="Arial"/>
                <a:cs typeface="Arial"/>
              </a:rPr>
              <a:t> ползи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50" dirty="0">
                <a:latin typeface="Arial"/>
                <a:cs typeface="Arial"/>
              </a:rPr>
              <a:t>от 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придобиване, </a:t>
            </a:r>
            <a:r>
              <a:rPr sz="2400" b="1" spc="-20" dirty="0">
                <a:latin typeface="Arial"/>
                <a:cs typeface="Arial"/>
              </a:rPr>
              <a:t>ползване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или </a:t>
            </a:r>
            <a:r>
              <a:rPr sz="2400" b="1" spc="-10" dirty="0">
                <a:latin typeface="Arial"/>
                <a:cs typeface="Arial"/>
              </a:rPr>
              <a:t>притежаване</a:t>
            </a:r>
            <a:r>
              <a:rPr sz="2400" b="1" spc="6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на </a:t>
            </a:r>
            <a:r>
              <a:rPr sz="2400" b="1" spc="-5" dirty="0">
                <a:latin typeface="Arial"/>
                <a:cs typeface="Arial"/>
              </a:rPr>
              <a:t>продукти </a:t>
            </a:r>
            <a:r>
              <a:rPr sz="2400" b="1" spc="-65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и </a:t>
            </a:r>
            <a:r>
              <a:rPr sz="2400" b="1" spc="-25" dirty="0">
                <a:latin typeface="Arial"/>
                <a:cs typeface="Arial"/>
              </a:rPr>
              <a:t>услуги, </a:t>
            </a:r>
            <a:r>
              <a:rPr sz="2400" b="1" dirty="0">
                <a:latin typeface="Arial"/>
                <a:cs typeface="Arial"/>
              </a:rPr>
              <a:t>в </a:t>
            </a:r>
            <a:r>
              <a:rPr sz="2400" b="1" spc="-65" dirty="0">
                <a:latin typeface="Arial"/>
                <a:cs typeface="Arial"/>
              </a:rPr>
              <a:t>т.ч. </a:t>
            </a:r>
            <a:r>
              <a:rPr sz="2400" b="1" spc="-15" dirty="0">
                <a:latin typeface="Arial"/>
                <a:cs typeface="Arial"/>
              </a:rPr>
              <a:t>екологични, </a:t>
            </a:r>
            <a:r>
              <a:rPr sz="2400" b="1" spc="-5" dirty="0">
                <a:latin typeface="Arial"/>
                <a:cs typeface="Arial"/>
              </a:rPr>
              <a:t>социални </a:t>
            </a:r>
            <a:r>
              <a:rPr sz="2400" b="1" dirty="0">
                <a:latin typeface="Arial"/>
                <a:cs typeface="Arial"/>
              </a:rPr>
              <a:t>и </a:t>
            </a:r>
            <a:r>
              <a:rPr sz="2400" b="1" spc="-15" dirty="0">
                <a:latin typeface="Arial"/>
                <a:cs typeface="Arial"/>
              </a:rPr>
              <a:t>икономически</a:t>
            </a:r>
            <a:r>
              <a:rPr sz="2400" spc="-15" dirty="0">
                <a:latin typeface="Microsoft Sans Serif"/>
                <a:cs typeface="Microsoft Sans Serif"/>
              </a:rPr>
              <a:t>,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60" dirty="0">
                <a:latin typeface="Microsoft Sans Serif"/>
                <a:cs typeface="Microsoft Sans Serif"/>
              </a:rPr>
              <a:t>без</a:t>
            </a:r>
            <a:r>
              <a:rPr sz="2400" spc="-5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при</a:t>
            </a:r>
            <a:r>
              <a:rPr sz="2400" spc="-15" dirty="0">
                <a:latin typeface="Microsoft Sans Serif"/>
                <a:cs typeface="Microsoft Sans Serif"/>
              </a:rPr>
              <a:t> това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да</a:t>
            </a:r>
            <a:r>
              <a:rPr sz="2400" dirty="0">
                <a:latin typeface="Microsoft Sans Serif"/>
                <a:cs typeface="Microsoft Sans Serif"/>
              </a:rPr>
              <a:t> се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застрашава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жизнеността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естествените, </a:t>
            </a:r>
            <a:r>
              <a:rPr sz="2400" spc="-25" dirty="0">
                <a:latin typeface="Microsoft Sans Serif"/>
                <a:cs typeface="Microsoft Sans Serif"/>
              </a:rPr>
              <a:t>изградените </a:t>
            </a:r>
            <a:r>
              <a:rPr sz="2400" spc="-5" dirty="0">
                <a:latin typeface="Microsoft Sans Serif"/>
                <a:cs typeface="Microsoft Sans Serif"/>
              </a:rPr>
              <a:t>и социалните </a:t>
            </a:r>
            <a:r>
              <a:rPr sz="2400" spc="-20" dirty="0">
                <a:latin typeface="Microsoft Sans Serif"/>
                <a:cs typeface="Microsoft Sans Serif"/>
              </a:rPr>
              <a:t>системи, </a:t>
            </a:r>
            <a:r>
              <a:rPr sz="2400" spc="-30" dirty="0">
                <a:latin typeface="Microsoft Sans Serif"/>
                <a:cs typeface="Microsoft Sans Serif"/>
              </a:rPr>
              <a:t>от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зависи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осигуряването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тези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системи.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56291" y="1124711"/>
            <a:ext cx="4071228" cy="25923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9997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60" dirty="0"/>
              <a:t>УСТОЙЧИВОСТ</a:t>
            </a:r>
            <a:r>
              <a:rPr sz="2800" spc="-80" dirty="0"/>
              <a:t> </a:t>
            </a:r>
            <a:r>
              <a:rPr sz="2800" spc="-5" dirty="0"/>
              <a:t>И</a:t>
            </a:r>
            <a:r>
              <a:rPr sz="2800" spc="-130" dirty="0"/>
              <a:t> </a:t>
            </a:r>
            <a:r>
              <a:rPr sz="2800" spc="-60" dirty="0"/>
              <a:t>УСТОЙЧИВ</a:t>
            </a:r>
            <a:r>
              <a:rPr sz="2800" spc="-85" dirty="0"/>
              <a:t> </a:t>
            </a:r>
            <a:r>
              <a:rPr sz="2800" spc="-60" dirty="0"/>
              <a:t>ДИЗАЙН </a:t>
            </a:r>
            <a:r>
              <a:rPr sz="2800" spc="-919" dirty="0"/>
              <a:t> </a:t>
            </a:r>
            <a:r>
              <a:rPr sz="2800" spc="-40" dirty="0"/>
              <a:t>НА</a:t>
            </a:r>
            <a:r>
              <a:rPr sz="2800" spc="-120" dirty="0"/>
              <a:t> </a:t>
            </a:r>
            <a:r>
              <a:rPr sz="2800" spc="-60" dirty="0"/>
              <a:t>ВЕРИГИ</a:t>
            </a:r>
            <a:r>
              <a:rPr sz="2800" spc="-70" dirty="0"/>
              <a:t> </a:t>
            </a:r>
            <a:r>
              <a:rPr sz="2800" spc="-40" dirty="0"/>
              <a:t>ЗА</a:t>
            </a:r>
            <a:r>
              <a:rPr sz="2800" spc="-114" dirty="0"/>
              <a:t> </a:t>
            </a:r>
            <a:r>
              <a:rPr sz="2800" spc="-60" dirty="0"/>
              <a:t>ДОСТАВКА</a:t>
            </a:r>
            <a:r>
              <a:rPr sz="2800" spc="-80" dirty="0"/>
              <a:t> </a:t>
            </a:r>
            <a:r>
              <a:rPr sz="2800" spc="-40" dirty="0"/>
              <a:t>НА</a:t>
            </a:r>
            <a:r>
              <a:rPr sz="2800" spc="-114" dirty="0"/>
              <a:t> </a:t>
            </a:r>
            <a:r>
              <a:rPr sz="2800" spc="-60" dirty="0"/>
              <a:t>ХРАНИ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30200" y="1222070"/>
            <a:ext cx="841248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15" dirty="0">
                <a:latin typeface="Microsoft Sans Serif"/>
                <a:cs typeface="Microsoft Sans Serif"/>
              </a:rPr>
              <a:t>теорията </a:t>
            </a:r>
            <a:r>
              <a:rPr sz="2400" spc="-25" dirty="0">
                <a:latin typeface="Microsoft Sans Serif"/>
                <a:cs typeface="Microsoft Sans Serif"/>
              </a:rPr>
              <a:t>има различни </a:t>
            </a:r>
            <a:r>
              <a:rPr sz="2400" spc="-20" dirty="0">
                <a:latin typeface="Microsoft Sans Serif"/>
                <a:cs typeface="Microsoft Sans Serif"/>
              </a:rPr>
              <a:t>определения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0" dirty="0">
                <a:latin typeface="Microsoft Sans Serif"/>
                <a:cs typeface="Microsoft Sans Serif"/>
              </a:rPr>
              <a:t>устойчива </a:t>
            </a:r>
            <a:r>
              <a:rPr sz="2400" spc="-5" dirty="0">
                <a:latin typeface="Microsoft Sans Serif"/>
                <a:cs typeface="Microsoft Sans Serif"/>
              </a:rPr>
              <a:t>храна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10" dirty="0">
                <a:latin typeface="Microsoft Sans Serif"/>
                <a:cs typeface="Microsoft Sans Serif"/>
              </a:rPr>
              <a:t>те </a:t>
            </a:r>
            <a:r>
              <a:rPr sz="2400" spc="-45" dirty="0">
                <a:latin typeface="Microsoft Sans Serif"/>
                <a:cs typeface="Microsoft Sans Serif"/>
              </a:rPr>
              <a:t>могат </a:t>
            </a:r>
            <a:r>
              <a:rPr sz="2400" dirty="0">
                <a:latin typeface="Microsoft Sans Serif"/>
                <a:cs typeface="Microsoft Sans Serif"/>
              </a:rPr>
              <a:t>да </a:t>
            </a:r>
            <a:r>
              <a:rPr sz="2400" spc="-50" dirty="0">
                <a:latin typeface="Microsoft Sans Serif"/>
                <a:cs typeface="Microsoft Sans Serif"/>
              </a:rPr>
              <a:t>варират, </a:t>
            </a:r>
            <a:r>
              <a:rPr sz="2400" spc="-10" dirty="0">
                <a:latin typeface="Microsoft Sans Serif"/>
                <a:cs typeface="Microsoft Sans Serif"/>
              </a:rPr>
              <a:t>но </a:t>
            </a:r>
            <a:r>
              <a:rPr sz="2400" spc="-25" dirty="0">
                <a:latin typeface="Microsoft Sans Serif"/>
                <a:cs typeface="Microsoft Sans Serif"/>
              </a:rPr>
              <a:t>обикновено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-15" dirty="0">
                <a:latin typeface="Microsoft Sans Serif"/>
                <a:cs typeface="Microsoft Sans Serif"/>
              </a:rPr>
              <a:t>отнасят </a:t>
            </a:r>
            <a:r>
              <a:rPr sz="2400" dirty="0">
                <a:latin typeface="Microsoft Sans Serif"/>
                <a:cs typeface="Microsoft Sans Serif"/>
              </a:rPr>
              <a:t>до </a:t>
            </a:r>
            <a:r>
              <a:rPr sz="2400" spc="-5" dirty="0">
                <a:latin typeface="Microsoft Sans Serif"/>
                <a:cs typeface="Microsoft Sans Serif"/>
              </a:rPr>
              <a:t>храна, 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която</a:t>
            </a:r>
            <a:r>
              <a:rPr sz="2400" spc="19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114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произвежда</a:t>
            </a:r>
            <a:r>
              <a:rPr sz="2400" spc="19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11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помощта</a:t>
            </a:r>
            <a:r>
              <a:rPr sz="2400" spc="15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40" dirty="0">
                <a:latin typeface="Microsoft Sans Serif"/>
                <a:cs typeface="Microsoft Sans Serif"/>
              </a:rPr>
              <a:t> </a:t>
            </a:r>
            <a:r>
              <a:rPr sz="2400" b="1" spc="-20" dirty="0">
                <a:latin typeface="Arial"/>
                <a:cs typeface="Arial"/>
              </a:rPr>
              <a:t>методи,</a:t>
            </a:r>
            <a:r>
              <a:rPr sz="2400" b="1" spc="75" dirty="0">
                <a:latin typeface="Arial"/>
                <a:cs typeface="Arial"/>
              </a:rPr>
              <a:t> </a:t>
            </a:r>
            <a:r>
              <a:rPr sz="2400" b="1" spc="-20" dirty="0">
                <a:latin typeface="Arial"/>
                <a:cs typeface="Arial"/>
              </a:rPr>
              <a:t>които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2319909"/>
            <a:ext cx="8414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37055" algn="l"/>
                <a:tab pos="3460115" algn="l"/>
                <a:tab pos="4594225" algn="l"/>
                <a:tab pos="5024120" algn="l"/>
                <a:tab pos="8046720" algn="l"/>
              </a:tabLst>
            </a:pPr>
            <a:r>
              <a:rPr sz="2400" b="1" spc="-45" dirty="0">
                <a:latin typeface="Arial"/>
                <a:cs typeface="Arial"/>
              </a:rPr>
              <a:t>з</a:t>
            </a:r>
            <a:r>
              <a:rPr sz="2400" b="1" spc="-5" dirty="0">
                <a:latin typeface="Arial"/>
                <a:cs typeface="Arial"/>
              </a:rPr>
              <a:t>ащ</a:t>
            </a:r>
            <a:r>
              <a:rPr sz="2400" b="1" spc="10" dirty="0">
                <a:latin typeface="Arial"/>
                <a:cs typeface="Arial"/>
              </a:rPr>
              <a:t>и</a:t>
            </a:r>
            <a:r>
              <a:rPr sz="2400" b="1" spc="-15" dirty="0">
                <a:latin typeface="Arial"/>
                <a:cs typeface="Arial"/>
              </a:rPr>
              <a:t>т</a:t>
            </a:r>
            <a:r>
              <a:rPr sz="2400" b="1" spc="-5" dirty="0">
                <a:latin typeface="Arial"/>
                <a:cs typeface="Arial"/>
              </a:rPr>
              <a:t>а</a:t>
            </a:r>
            <a:r>
              <a:rPr sz="2400" b="1" spc="-25" dirty="0">
                <a:latin typeface="Arial"/>
                <a:cs typeface="Arial"/>
              </a:rPr>
              <a:t>в</a:t>
            </a:r>
            <a:r>
              <a:rPr sz="2400" b="1" spc="5" dirty="0">
                <a:latin typeface="Arial"/>
                <a:cs typeface="Arial"/>
              </a:rPr>
              <a:t>а</a:t>
            </a:r>
            <a:r>
              <a:rPr sz="2400" b="1" dirty="0">
                <a:latin typeface="Arial"/>
                <a:cs typeface="Arial"/>
              </a:rPr>
              <a:t>т	о</a:t>
            </a:r>
            <a:r>
              <a:rPr sz="2400" b="1" spc="-40" dirty="0">
                <a:latin typeface="Arial"/>
                <a:cs typeface="Arial"/>
              </a:rPr>
              <a:t>к</a:t>
            </a:r>
            <a:r>
              <a:rPr sz="2400" b="1" spc="-60" dirty="0">
                <a:latin typeface="Arial"/>
                <a:cs typeface="Arial"/>
              </a:rPr>
              <a:t>о</a:t>
            </a:r>
            <a:r>
              <a:rPr sz="2400" b="1" spc="-5" dirty="0">
                <a:latin typeface="Arial"/>
                <a:cs typeface="Arial"/>
              </a:rPr>
              <a:t>л</a:t>
            </a:r>
            <a:r>
              <a:rPr sz="2400" b="1" spc="15" dirty="0">
                <a:latin typeface="Arial"/>
                <a:cs typeface="Arial"/>
              </a:rPr>
              <a:t>н</a:t>
            </a:r>
            <a:r>
              <a:rPr sz="2400" b="1" spc="5" dirty="0">
                <a:latin typeface="Arial"/>
                <a:cs typeface="Arial"/>
              </a:rPr>
              <a:t>а</a:t>
            </a:r>
            <a:r>
              <a:rPr sz="2400" b="1" spc="-15" dirty="0">
                <a:latin typeface="Arial"/>
                <a:cs typeface="Arial"/>
              </a:rPr>
              <a:t>т</a:t>
            </a:r>
            <a:r>
              <a:rPr sz="2400" b="1" dirty="0">
                <a:latin typeface="Arial"/>
                <a:cs typeface="Arial"/>
              </a:rPr>
              <a:t>а	</a:t>
            </a:r>
            <a:r>
              <a:rPr sz="2400" b="1" spc="-5" dirty="0">
                <a:latin typeface="Arial"/>
                <a:cs typeface="Arial"/>
              </a:rPr>
              <a:t>ср</a:t>
            </a:r>
            <a:r>
              <a:rPr sz="2400" b="1" spc="-10" dirty="0">
                <a:latin typeface="Arial"/>
                <a:cs typeface="Arial"/>
              </a:rPr>
              <a:t>е</a:t>
            </a:r>
            <a:r>
              <a:rPr sz="2400" b="1" spc="10" dirty="0">
                <a:latin typeface="Arial"/>
                <a:cs typeface="Arial"/>
              </a:rPr>
              <a:t>д</a:t>
            </a:r>
            <a:r>
              <a:rPr sz="2400" b="1" dirty="0">
                <a:latin typeface="Arial"/>
                <a:cs typeface="Arial"/>
              </a:rPr>
              <a:t>а	и	</a:t>
            </a:r>
            <a:r>
              <a:rPr sz="2400" b="1" spc="-55" dirty="0">
                <a:latin typeface="Arial"/>
                <a:cs typeface="Arial"/>
              </a:rPr>
              <a:t>б</a:t>
            </a:r>
            <a:r>
              <a:rPr sz="2400" b="1" spc="-5" dirty="0">
                <a:latin typeface="Arial"/>
                <a:cs typeface="Arial"/>
              </a:rPr>
              <a:t>ла</a:t>
            </a:r>
            <a:r>
              <a:rPr sz="2400" b="1" spc="-45" dirty="0">
                <a:latin typeface="Arial"/>
                <a:cs typeface="Arial"/>
              </a:rPr>
              <a:t>г</a:t>
            </a:r>
            <a:r>
              <a:rPr sz="2400" b="1" spc="-30" dirty="0">
                <a:latin typeface="Arial"/>
                <a:cs typeface="Arial"/>
              </a:rPr>
              <a:t>о</a:t>
            </a:r>
            <a:r>
              <a:rPr sz="2400" b="1" spc="-40" dirty="0">
                <a:latin typeface="Arial"/>
                <a:cs typeface="Arial"/>
              </a:rPr>
              <a:t>с</a:t>
            </a:r>
            <a:r>
              <a:rPr sz="2400" b="1" dirty="0">
                <a:latin typeface="Arial"/>
                <a:cs typeface="Arial"/>
              </a:rPr>
              <a:t>ъ</a:t>
            </a:r>
            <a:r>
              <a:rPr sz="2400" b="1" spc="5" dirty="0">
                <a:latin typeface="Arial"/>
                <a:cs typeface="Arial"/>
              </a:rPr>
              <a:t>с</a:t>
            </a:r>
            <a:r>
              <a:rPr sz="2400" b="1" spc="-50" dirty="0">
                <a:latin typeface="Arial"/>
                <a:cs typeface="Arial"/>
              </a:rPr>
              <a:t>т</a:t>
            </a:r>
            <a:r>
              <a:rPr sz="2400" b="1" spc="-40" dirty="0">
                <a:latin typeface="Arial"/>
                <a:cs typeface="Arial"/>
              </a:rPr>
              <a:t>о</a:t>
            </a:r>
            <a:r>
              <a:rPr sz="2400" b="1" spc="-5" dirty="0">
                <a:latin typeface="Arial"/>
                <a:cs typeface="Arial"/>
              </a:rPr>
              <a:t>я</a:t>
            </a:r>
            <a:r>
              <a:rPr sz="2400" b="1" dirty="0">
                <a:latin typeface="Arial"/>
                <a:cs typeface="Arial"/>
              </a:rPr>
              <a:t>н</a:t>
            </a:r>
            <a:r>
              <a:rPr sz="2400" b="1" spc="10" dirty="0">
                <a:latin typeface="Arial"/>
                <a:cs typeface="Arial"/>
              </a:rPr>
              <a:t>и</a:t>
            </a:r>
            <a:r>
              <a:rPr sz="2400" b="1" spc="-30" dirty="0">
                <a:latin typeface="Arial"/>
                <a:cs typeface="Arial"/>
              </a:rPr>
              <a:t>е</a:t>
            </a:r>
            <a:r>
              <a:rPr sz="2400" b="1" spc="-50" dirty="0">
                <a:latin typeface="Arial"/>
                <a:cs typeface="Arial"/>
              </a:rPr>
              <a:t>т</a:t>
            </a:r>
            <a:r>
              <a:rPr sz="2400" b="1" dirty="0">
                <a:latin typeface="Arial"/>
                <a:cs typeface="Arial"/>
              </a:rPr>
              <a:t>о	на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2535542"/>
            <a:ext cx="8413115" cy="2154555"/>
          </a:xfrm>
          <a:prstGeom prst="rect">
            <a:avLst/>
          </a:prstGeom>
        </p:spPr>
        <p:txBody>
          <a:bodyPr vert="horz" wrap="square" lIns="0" tIns="1625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280"/>
              </a:spcBef>
            </a:pPr>
            <a:r>
              <a:rPr sz="2400" b="1" spc="-20" dirty="0">
                <a:latin typeface="Arial"/>
                <a:cs typeface="Arial"/>
              </a:rPr>
              <a:t>хората,</a:t>
            </a:r>
            <a:r>
              <a:rPr sz="2400" b="1" spc="15" dirty="0">
                <a:latin typeface="Arial"/>
                <a:cs typeface="Arial"/>
              </a:rPr>
              <a:t> </a:t>
            </a:r>
            <a:r>
              <a:rPr sz="2400" b="1" spc="-25" dirty="0">
                <a:latin typeface="Arial"/>
                <a:cs typeface="Arial"/>
              </a:rPr>
              <a:t>които</a:t>
            </a:r>
            <a:r>
              <a:rPr sz="2400" b="1" spc="2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ги</a:t>
            </a:r>
            <a:r>
              <a:rPr sz="2400" b="1" spc="-15" dirty="0">
                <a:latin typeface="Arial"/>
                <a:cs typeface="Arial"/>
              </a:rPr>
              <a:t> </a:t>
            </a:r>
            <a:r>
              <a:rPr sz="2400" b="1" spc="-30" dirty="0">
                <a:latin typeface="Arial"/>
                <a:cs typeface="Arial"/>
              </a:rPr>
              <a:t>произвеждат.</a:t>
            </a:r>
            <a:endParaRPr sz="24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118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Продуктите, </a:t>
            </a:r>
            <a:r>
              <a:rPr sz="2400" spc="-35" dirty="0">
                <a:latin typeface="Microsoft Sans Serif"/>
                <a:cs typeface="Microsoft Sans Serif"/>
              </a:rPr>
              <a:t>които </a:t>
            </a:r>
            <a:r>
              <a:rPr sz="2400" dirty="0">
                <a:latin typeface="Microsoft Sans Serif"/>
                <a:cs typeface="Microsoft Sans Serif"/>
              </a:rPr>
              <a:t>се </a:t>
            </a:r>
            <a:r>
              <a:rPr sz="2400" spc="-20" dirty="0">
                <a:latin typeface="Microsoft Sans Serif"/>
                <a:cs typeface="Microsoft Sans Serif"/>
              </a:rPr>
              <a:t>водят </a:t>
            </a:r>
            <a:r>
              <a:rPr sz="2400" spc="-50" dirty="0">
                <a:latin typeface="Microsoft Sans Serif"/>
                <a:cs typeface="Microsoft Sans Serif"/>
              </a:rPr>
              <a:t>като </a:t>
            </a:r>
            <a:r>
              <a:rPr sz="2400" spc="-15" dirty="0">
                <a:latin typeface="Microsoft Sans Serif"/>
                <a:cs typeface="Microsoft Sans Serif"/>
              </a:rPr>
              <a:t>устойчиви, </a:t>
            </a:r>
            <a:r>
              <a:rPr sz="2400" spc="-20" dirty="0">
                <a:latin typeface="Microsoft Sans Serif"/>
                <a:cs typeface="Microsoft Sans Serif"/>
              </a:rPr>
              <a:t>стават </a:t>
            </a:r>
            <a:r>
              <a:rPr sz="2400" spc="-15" dirty="0">
                <a:latin typeface="Microsoft Sans Serif"/>
                <a:cs typeface="Microsoft Sans Serif"/>
              </a:rPr>
              <a:t>все </a:t>
            </a:r>
            <a:r>
              <a:rPr sz="2400" spc="-20" dirty="0">
                <a:latin typeface="Microsoft Sans Serif"/>
                <a:cs typeface="Microsoft Sans Serif"/>
              </a:rPr>
              <a:t>по- </a:t>
            </a:r>
            <a:r>
              <a:rPr sz="2400" spc="-15" dirty="0">
                <a:latin typeface="Microsoft Sans Serif"/>
                <a:cs typeface="Microsoft Sans Serif"/>
              </a:rPr>
              <a:t> популярни </a:t>
            </a:r>
            <a:r>
              <a:rPr sz="2400" spc="-50" dirty="0">
                <a:latin typeface="Microsoft Sans Serif"/>
                <a:cs typeface="Microsoft Sans Serif"/>
              </a:rPr>
              <a:t>през </a:t>
            </a:r>
            <a:r>
              <a:rPr sz="2400" spc="-15" dirty="0">
                <a:latin typeface="Microsoft Sans Serif"/>
                <a:cs typeface="Microsoft Sans Serif"/>
              </a:rPr>
              <a:t>последните </a:t>
            </a:r>
            <a:r>
              <a:rPr sz="2400" spc="-30" dirty="0">
                <a:latin typeface="Microsoft Sans Serif"/>
                <a:cs typeface="Microsoft Sans Serif"/>
              </a:rPr>
              <a:t>години.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20" dirty="0">
                <a:latin typeface="Microsoft Sans Serif"/>
                <a:cs typeface="Microsoft Sans Serif"/>
              </a:rPr>
              <a:t>началото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dirty="0">
                <a:latin typeface="Microsoft Sans Serif"/>
                <a:cs typeface="Microsoft Sans Serif"/>
              </a:rPr>
              <a:t>2000 </a:t>
            </a:r>
            <a:r>
              <a:rPr sz="2400" spc="630" dirty="0">
                <a:latin typeface="Microsoft Sans Serif"/>
                <a:cs typeface="Microsoft Sans Serif"/>
              </a:rPr>
              <a:t>– </a:t>
            </a:r>
            <a:r>
              <a:rPr sz="2400" spc="6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та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година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беше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необичайно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вижда</a:t>
            </a:r>
            <a:r>
              <a:rPr sz="2400" spc="58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нещо</a:t>
            </a:r>
            <a:r>
              <a:rPr sz="2400" spc="6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друго,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освен</a:t>
            </a:r>
            <a:r>
              <a:rPr sz="2400" spc="43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кафе</a:t>
            </a:r>
            <a:r>
              <a:rPr sz="2400" spc="440" dirty="0">
                <a:latin typeface="Microsoft Sans Serif"/>
                <a:cs typeface="Microsoft Sans Serif"/>
              </a:rPr>
              <a:t> </a:t>
            </a:r>
            <a:r>
              <a:rPr sz="2400" spc="10" dirty="0">
                <a:latin typeface="Microsoft Sans Serif"/>
                <a:cs typeface="Microsoft Sans Serif"/>
              </a:rPr>
              <a:t>или</a:t>
            </a:r>
            <a:r>
              <a:rPr sz="2400" spc="4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чай,</a:t>
            </a:r>
            <a:r>
              <a:rPr sz="2400" spc="434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но</a:t>
            </a:r>
            <a:r>
              <a:rPr sz="2400" spc="44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оттогава</a:t>
            </a:r>
            <a:r>
              <a:rPr sz="2400" spc="44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пазарът</a:t>
            </a:r>
            <a:r>
              <a:rPr sz="2400" spc="45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се</a:t>
            </a:r>
            <a:r>
              <a:rPr sz="2400" spc="434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разширява,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4664455"/>
            <a:ext cx="8413750" cy="200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  <a:spcBef>
                <a:spcPts val="100"/>
              </a:spcBef>
            </a:pPr>
            <a:r>
              <a:rPr sz="2400" spc="-45" dirty="0">
                <a:latin typeface="Microsoft Sans Serif"/>
                <a:cs typeface="Microsoft Sans Serif"/>
              </a:rPr>
              <a:t>като</a:t>
            </a:r>
            <a:r>
              <a:rPr sz="2400" spc="-4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сега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вече</a:t>
            </a:r>
            <a:r>
              <a:rPr sz="2400" spc="56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включва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захар,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мед,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вино,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облекло,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кокосови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орехи,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морски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дарове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други.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1175"/>
              </a:spcBef>
              <a:tabLst>
                <a:tab pos="4257675" algn="l"/>
                <a:tab pos="8229600" algn="l"/>
              </a:tabLst>
            </a:pPr>
            <a:r>
              <a:rPr sz="2400" spc="-200" dirty="0">
                <a:latin typeface="Microsoft Sans Serif"/>
                <a:cs typeface="Microsoft Sans Serif"/>
              </a:rPr>
              <a:t>Г</a:t>
            </a:r>
            <a:r>
              <a:rPr sz="2400" spc="55" dirty="0">
                <a:latin typeface="Microsoft Sans Serif"/>
                <a:cs typeface="Microsoft Sans Serif"/>
              </a:rPr>
              <a:t>л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spc="-65" dirty="0">
                <a:latin typeface="Microsoft Sans Serif"/>
                <a:cs typeface="Microsoft Sans Serif"/>
              </a:rPr>
              <a:t>б</a:t>
            </a:r>
            <a:r>
              <a:rPr sz="2400" spc="-20" dirty="0">
                <a:latin typeface="Microsoft Sans Serif"/>
                <a:cs typeface="Microsoft Sans Serif"/>
              </a:rPr>
              <a:t>ализа</a:t>
            </a:r>
            <a:r>
              <a:rPr sz="2400" spc="-10" dirty="0">
                <a:latin typeface="Microsoft Sans Serif"/>
                <a:cs typeface="Microsoft Sans Serif"/>
              </a:rPr>
              <a:t>ц</a:t>
            </a:r>
            <a:r>
              <a:rPr sz="2400" dirty="0">
                <a:latin typeface="Microsoft Sans Serif"/>
                <a:cs typeface="Microsoft Sans Serif"/>
              </a:rPr>
              <a:t>ия</a:t>
            </a:r>
            <a:r>
              <a:rPr sz="2400" spc="-30" dirty="0">
                <a:latin typeface="Microsoft Sans Serif"/>
                <a:cs typeface="Microsoft Sans Serif"/>
              </a:rPr>
              <a:t>т</a:t>
            </a:r>
            <a:r>
              <a:rPr sz="2400" spc="-1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,	</a:t>
            </a:r>
            <a:r>
              <a:rPr sz="2400" spc="-25" dirty="0">
                <a:latin typeface="Microsoft Sans Serif"/>
                <a:cs typeface="Microsoft Sans Serif"/>
              </a:rPr>
              <a:t>у</a:t>
            </a:r>
            <a:r>
              <a:rPr sz="2400" spc="-5" dirty="0">
                <a:latin typeface="Microsoft Sans Serif"/>
                <a:cs typeface="Microsoft Sans Serif"/>
              </a:rPr>
              <a:t>р</a:t>
            </a:r>
            <a:r>
              <a:rPr sz="2400" spc="-65" dirty="0">
                <a:latin typeface="Microsoft Sans Serif"/>
                <a:cs typeface="Microsoft Sans Serif"/>
              </a:rPr>
              <a:t>б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низация</a:t>
            </a:r>
            <a:r>
              <a:rPr sz="2400" spc="-4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и  </a:t>
            </a:r>
            <a:r>
              <a:rPr sz="2400" spc="-10" dirty="0">
                <a:latin typeface="Microsoft Sans Serif"/>
                <a:cs typeface="Microsoft Sans Serif"/>
              </a:rPr>
              <a:t>агроиндустриализацията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правят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организацията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веригите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мрежите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селскостопанска</a:t>
            </a:r>
            <a:r>
              <a:rPr sz="2400" spc="6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храна</a:t>
            </a:r>
            <a:r>
              <a:rPr sz="2400" spc="5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по-сложни.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9997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60" dirty="0"/>
              <a:t>УСТОЙЧИВОСТ</a:t>
            </a:r>
            <a:r>
              <a:rPr sz="2800" spc="-80" dirty="0"/>
              <a:t> </a:t>
            </a:r>
            <a:r>
              <a:rPr sz="2800" spc="-5" dirty="0"/>
              <a:t>И</a:t>
            </a:r>
            <a:r>
              <a:rPr sz="2800" spc="-130" dirty="0"/>
              <a:t> </a:t>
            </a:r>
            <a:r>
              <a:rPr sz="2800" spc="-60" dirty="0"/>
              <a:t>УСТОЙЧИВ</a:t>
            </a:r>
            <a:r>
              <a:rPr sz="2800" spc="-85" dirty="0"/>
              <a:t> </a:t>
            </a:r>
            <a:r>
              <a:rPr sz="2800" spc="-60" dirty="0"/>
              <a:t>ДИЗАЙН </a:t>
            </a:r>
            <a:r>
              <a:rPr sz="2800" spc="-919" dirty="0"/>
              <a:t> </a:t>
            </a:r>
            <a:r>
              <a:rPr sz="2800" spc="-40" dirty="0"/>
              <a:t>НА</a:t>
            </a:r>
            <a:r>
              <a:rPr sz="2800" spc="-120" dirty="0"/>
              <a:t> </a:t>
            </a:r>
            <a:r>
              <a:rPr sz="2800" spc="-60" dirty="0"/>
              <a:t>ВЕРИГИ</a:t>
            </a:r>
            <a:r>
              <a:rPr sz="2800" spc="-70" dirty="0"/>
              <a:t> </a:t>
            </a:r>
            <a:r>
              <a:rPr sz="2800" spc="-40" dirty="0"/>
              <a:t>ЗА</a:t>
            </a:r>
            <a:r>
              <a:rPr sz="2800" spc="-114" dirty="0"/>
              <a:t> </a:t>
            </a:r>
            <a:r>
              <a:rPr sz="2800" spc="-60" dirty="0"/>
              <a:t>ДОСТАВКА</a:t>
            </a:r>
            <a:r>
              <a:rPr sz="2800" spc="-80" dirty="0"/>
              <a:t> </a:t>
            </a:r>
            <a:r>
              <a:rPr sz="2800" spc="-40" dirty="0"/>
              <a:t>НА</a:t>
            </a:r>
            <a:r>
              <a:rPr sz="2800" spc="-114" dirty="0"/>
              <a:t> </a:t>
            </a:r>
            <a:r>
              <a:rPr sz="2800" spc="-60" dirty="0"/>
              <a:t>ХРАНИ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30200" y="1148841"/>
            <a:ext cx="8413750" cy="277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2300" spc="-55" dirty="0">
                <a:latin typeface="Microsoft Sans Serif"/>
                <a:cs typeface="Microsoft Sans Serif"/>
              </a:rPr>
              <a:t>Това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spc="-50" dirty="0">
                <a:latin typeface="Microsoft Sans Serif"/>
                <a:cs typeface="Microsoft Sans Serif"/>
              </a:rPr>
              <a:t>оказва</a:t>
            </a:r>
            <a:r>
              <a:rPr sz="2300" spc="26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влияние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върху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начините,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по</a:t>
            </a:r>
            <a:r>
              <a:rPr sz="2300" spc="24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които</a:t>
            </a:r>
            <a:r>
              <a:rPr sz="2300" spc="25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храната</a:t>
            </a:r>
            <a:r>
              <a:rPr sz="2300" spc="254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се</a:t>
            </a:r>
            <a:endParaRPr sz="2300">
              <a:latin typeface="Microsoft Sans Serif"/>
              <a:cs typeface="Microsoft Sans Serif"/>
            </a:endParaRPr>
          </a:p>
          <a:p>
            <a:pPr marL="12700" algn="just">
              <a:lnSpc>
                <a:spcPct val="100000"/>
              </a:lnSpc>
            </a:pPr>
            <a:r>
              <a:rPr sz="2300" spc="-25" dirty="0">
                <a:latin typeface="Microsoft Sans Serif"/>
                <a:cs typeface="Microsoft Sans Serif"/>
              </a:rPr>
              <a:t>произвежда,</a:t>
            </a:r>
            <a:r>
              <a:rPr sz="2300" spc="-10" dirty="0">
                <a:latin typeface="Microsoft Sans Serif"/>
                <a:cs typeface="Microsoft Sans Serif"/>
              </a:rPr>
              <a:t> преработва</a:t>
            </a:r>
            <a:r>
              <a:rPr sz="2300" spc="-3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15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доставя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spc="10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пазара.</a:t>
            </a:r>
            <a:endParaRPr sz="2300">
              <a:latin typeface="Microsoft Sans Serif"/>
              <a:cs typeface="Microsoft Sans Serif"/>
            </a:endParaRPr>
          </a:p>
          <a:p>
            <a:pPr marL="12700" marR="5715" algn="just">
              <a:lnSpc>
                <a:spcPct val="100000"/>
              </a:lnSpc>
              <a:spcBef>
                <a:spcPts val="1150"/>
              </a:spcBef>
            </a:pPr>
            <a:r>
              <a:rPr sz="2300" spc="-15" dirty="0">
                <a:latin typeface="Microsoft Sans Serif"/>
                <a:cs typeface="Microsoft Sans Serif"/>
              </a:rPr>
              <a:t>Нетрайните </a:t>
            </a:r>
            <a:r>
              <a:rPr sz="2300" spc="-20" dirty="0">
                <a:latin typeface="Microsoft Sans Serif"/>
                <a:cs typeface="Microsoft Sans Serif"/>
              </a:rPr>
              <a:t>хранителни </a:t>
            </a:r>
            <a:r>
              <a:rPr sz="2300" spc="-30" dirty="0">
                <a:latin typeface="Microsoft Sans Serif"/>
                <a:cs typeface="Microsoft Sans Serif"/>
              </a:rPr>
              <a:t>продукти </a:t>
            </a:r>
            <a:r>
              <a:rPr sz="2300" spc="-45" dirty="0">
                <a:latin typeface="Microsoft Sans Serif"/>
                <a:cs typeface="Microsoft Sans Serif"/>
              </a:rPr>
              <a:t>могат </a:t>
            </a:r>
            <a:r>
              <a:rPr sz="2300" spc="-5" dirty="0">
                <a:latin typeface="Microsoft Sans Serif"/>
                <a:cs typeface="Microsoft Sans Serif"/>
              </a:rPr>
              <a:t>да </a:t>
            </a:r>
            <a:r>
              <a:rPr sz="2300" spc="-30" dirty="0">
                <a:latin typeface="Microsoft Sans Serif"/>
                <a:cs typeface="Microsoft Sans Serif"/>
              </a:rPr>
              <a:t>бъдат </a:t>
            </a:r>
            <a:r>
              <a:rPr sz="2300" spc="-10" dirty="0">
                <a:latin typeface="Microsoft Sans Serif"/>
                <a:cs typeface="Microsoft Sans Serif"/>
              </a:rPr>
              <a:t>доставяни 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spc="-25" dirty="0">
                <a:latin typeface="Microsoft Sans Serif"/>
                <a:cs typeface="Microsoft Sans Serif"/>
              </a:rPr>
              <a:t>от</a:t>
            </a:r>
            <a:r>
              <a:rPr sz="2300" spc="10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половината</a:t>
            </a:r>
            <a:r>
              <a:rPr sz="2300" spc="-20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свят</a:t>
            </a:r>
            <a:r>
              <a:rPr sz="2300" spc="20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на</a:t>
            </a:r>
            <a:r>
              <a:rPr sz="2300" spc="1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доста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конкурентни</a:t>
            </a:r>
            <a:r>
              <a:rPr sz="2300" spc="15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цени.</a:t>
            </a:r>
            <a:endParaRPr sz="23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1155"/>
              </a:spcBef>
            </a:pPr>
            <a:r>
              <a:rPr sz="2300" spc="-15" dirty="0">
                <a:latin typeface="Microsoft Sans Serif"/>
                <a:cs typeface="Microsoft Sans Serif"/>
              </a:rPr>
              <a:t>Търсенето </a:t>
            </a:r>
            <a:r>
              <a:rPr sz="2300" dirty="0">
                <a:latin typeface="Microsoft Sans Serif"/>
                <a:cs typeface="Microsoft Sans Serif"/>
              </a:rPr>
              <a:t>и </a:t>
            </a:r>
            <a:r>
              <a:rPr sz="2300" spc="-25" dirty="0">
                <a:latin typeface="Microsoft Sans Serif"/>
                <a:cs typeface="Microsoft Sans Serif"/>
              </a:rPr>
              <a:t>предлагането </a:t>
            </a:r>
            <a:r>
              <a:rPr sz="2300" spc="-35" dirty="0">
                <a:latin typeface="Microsoft Sans Serif"/>
                <a:cs typeface="Microsoft Sans Serif"/>
              </a:rPr>
              <a:t>вече </a:t>
            </a:r>
            <a:r>
              <a:rPr sz="2300" spc="-5" dirty="0">
                <a:latin typeface="Microsoft Sans Serif"/>
                <a:cs typeface="Microsoft Sans Serif"/>
              </a:rPr>
              <a:t>не </a:t>
            </a:r>
            <a:r>
              <a:rPr sz="2300" dirty="0">
                <a:latin typeface="Microsoft Sans Serif"/>
                <a:cs typeface="Microsoft Sans Serif"/>
              </a:rPr>
              <a:t>са </a:t>
            </a:r>
            <a:r>
              <a:rPr sz="2300" spc="-15" dirty="0">
                <a:latin typeface="Microsoft Sans Serif"/>
                <a:cs typeface="Microsoft Sans Serif"/>
              </a:rPr>
              <a:t>ограничени </a:t>
            </a:r>
            <a:r>
              <a:rPr sz="2300" dirty="0">
                <a:latin typeface="Microsoft Sans Serif"/>
                <a:cs typeface="Microsoft Sans Serif"/>
              </a:rPr>
              <a:t>до </a:t>
            </a:r>
            <a:r>
              <a:rPr sz="2300" spc="-5" dirty="0">
                <a:latin typeface="Microsoft Sans Serif"/>
                <a:cs typeface="Microsoft Sans Serif"/>
              </a:rPr>
              <a:t>нации 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10" dirty="0">
                <a:latin typeface="Microsoft Sans Serif"/>
                <a:cs typeface="Microsoft Sans Serif"/>
              </a:rPr>
              <a:t>или</a:t>
            </a:r>
            <a:r>
              <a:rPr sz="2300" spc="635" dirty="0">
                <a:latin typeface="Microsoft Sans Serif"/>
                <a:cs typeface="Microsoft Sans Serif"/>
              </a:rPr>
              <a:t> </a:t>
            </a:r>
            <a:r>
              <a:rPr sz="2300" spc="-15" dirty="0">
                <a:latin typeface="Microsoft Sans Serif"/>
                <a:cs typeface="Microsoft Sans Serif"/>
              </a:rPr>
              <a:t>региони</a:t>
            </a:r>
            <a:r>
              <a:rPr sz="2300" spc="58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в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същото</a:t>
            </a:r>
            <a:r>
              <a:rPr sz="2300" spc="-15" dirty="0">
                <a:latin typeface="Microsoft Sans Serif"/>
                <a:cs typeface="Microsoft Sans Serif"/>
              </a:rPr>
              <a:t> време</a:t>
            </a:r>
            <a:r>
              <a:rPr sz="2300" spc="58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са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5" dirty="0">
                <a:latin typeface="Microsoft Sans Serif"/>
                <a:cs typeface="Microsoft Sans Serif"/>
              </a:rPr>
              <a:t>се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10" dirty="0">
                <a:latin typeface="Microsoft Sans Serif"/>
                <a:cs typeface="Microsoft Sans Serif"/>
              </a:rPr>
              <a:t>превърнали</a:t>
            </a:r>
            <a:r>
              <a:rPr sz="2300" spc="-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в 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международни</a:t>
            </a:r>
            <a:r>
              <a:rPr sz="2300" spc="-10" dirty="0">
                <a:latin typeface="Microsoft Sans Serif"/>
                <a:cs typeface="Microsoft Sans Serif"/>
              </a:rPr>
              <a:t> процеси.</a:t>
            </a:r>
            <a:endParaRPr sz="23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4042028"/>
            <a:ext cx="4038600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56055" algn="l"/>
                <a:tab pos="3216275" algn="l"/>
              </a:tabLst>
            </a:pPr>
            <a:r>
              <a:rPr sz="2300" spc="-5" dirty="0">
                <a:latin typeface="Microsoft Sans Serif"/>
                <a:cs typeface="Microsoft Sans Serif"/>
              </a:rPr>
              <a:t>П</a:t>
            </a:r>
            <a:r>
              <a:rPr sz="2300" spc="-40" dirty="0">
                <a:latin typeface="Microsoft Sans Serif"/>
                <a:cs typeface="Microsoft Sans Serif"/>
              </a:rPr>
              <a:t>а</a:t>
            </a:r>
            <a:r>
              <a:rPr sz="2300" spc="-110" dirty="0">
                <a:latin typeface="Microsoft Sans Serif"/>
                <a:cs typeface="Microsoft Sans Serif"/>
              </a:rPr>
              <a:t>з</a:t>
            </a:r>
            <a:r>
              <a:rPr sz="2300" dirty="0">
                <a:latin typeface="Microsoft Sans Serif"/>
                <a:cs typeface="Microsoft Sans Serif"/>
              </a:rPr>
              <a:t>арът	</a:t>
            </a:r>
            <a:r>
              <a:rPr sz="2300" spc="-10" dirty="0">
                <a:latin typeface="Microsoft Sans Serif"/>
                <a:cs typeface="Microsoft Sans Serif"/>
              </a:rPr>
              <a:t>уп</a:t>
            </a:r>
            <a:r>
              <a:rPr sz="2300" spc="-20" dirty="0">
                <a:latin typeface="Microsoft Sans Serif"/>
                <a:cs typeface="Microsoft Sans Serif"/>
              </a:rPr>
              <a:t>р</a:t>
            </a:r>
            <a:r>
              <a:rPr sz="2300" spc="-25" dirty="0">
                <a:latin typeface="Microsoft Sans Serif"/>
                <a:cs typeface="Microsoft Sans Serif"/>
              </a:rPr>
              <a:t>ажня</a:t>
            </a:r>
            <a:r>
              <a:rPr sz="2300" spc="-50" dirty="0">
                <a:latin typeface="Microsoft Sans Serif"/>
                <a:cs typeface="Microsoft Sans Serif"/>
              </a:rPr>
              <a:t>в</a:t>
            </a:r>
            <a:r>
              <a:rPr sz="2300" dirty="0">
                <a:latin typeface="Microsoft Sans Serif"/>
                <a:cs typeface="Microsoft Sans Serif"/>
              </a:rPr>
              <a:t>а	</a:t>
            </a:r>
            <a:r>
              <a:rPr sz="2300" spc="-5" dirty="0">
                <a:latin typeface="Microsoft Sans Serif"/>
                <a:cs typeface="Microsoft Sans Serif"/>
              </a:rPr>
              <a:t>д</a:t>
            </a:r>
            <a:r>
              <a:rPr sz="2300" spc="-25" dirty="0">
                <a:latin typeface="Microsoft Sans Serif"/>
                <a:cs typeface="Microsoft Sans Serif"/>
              </a:rPr>
              <a:t>в</a:t>
            </a:r>
            <a:r>
              <a:rPr sz="2300" spc="-10" dirty="0">
                <a:latin typeface="Microsoft Sans Serif"/>
                <a:cs typeface="Microsoft Sans Serif"/>
              </a:rPr>
              <a:t>оен</a:t>
            </a:r>
            <a:endParaRPr sz="23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45533" y="4042028"/>
            <a:ext cx="409638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3960" algn="l"/>
                <a:tab pos="2284730" algn="l"/>
                <a:tab pos="3789679" algn="l"/>
              </a:tabLst>
            </a:pPr>
            <a:r>
              <a:rPr sz="2300" spc="-10" dirty="0">
                <a:latin typeface="Microsoft Sans Serif"/>
                <a:cs typeface="Microsoft Sans Serif"/>
              </a:rPr>
              <a:t>н</a:t>
            </a:r>
            <a:r>
              <a:rPr sz="2300" spc="-50" dirty="0">
                <a:latin typeface="Microsoft Sans Serif"/>
                <a:cs typeface="Microsoft Sans Serif"/>
              </a:rPr>
              <a:t>а</a:t>
            </a:r>
            <a:r>
              <a:rPr sz="2300" spc="-35" dirty="0">
                <a:latin typeface="Microsoft Sans Serif"/>
                <a:cs typeface="Microsoft Sans Serif"/>
              </a:rPr>
              <a:t>тиск</a:t>
            </a:r>
            <a:r>
              <a:rPr sz="2300" dirty="0">
                <a:latin typeface="Microsoft Sans Serif"/>
                <a:cs typeface="Microsoft Sans Serif"/>
              </a:rPr>
              <a:t>	</a:t>
            </a:r>
            <a:r>
              <a:rPr sz="2300" spc="-75" dirty="0">
                <a:latin typeface="Microsoft Sans Serif"/>
                <a:cs typeface="Microsoft Sans Serif"/>
              </a:rPr>
              <a:t>в</a:t>
            </a:r>
            <a:r>
              <a:rPr sz="2300" dirty="0">
                <a:latin typeface="Microsoft Sans Serif"/>
                <a:cs typeface="Microsoft Sans Serif"/>
              </a:rPr>
              <a:t>ъ</a:t>
            </a:r>
            <a:r>
              <a:rPr sz="2300" spc="-25" dirty="0">
                <a:latin typeface="Microsoft Sans Serif"/>
                <a:cs typeface="Microsoft Sans Serif"/>
              </a:rPr>
              <a:t>р</a:t>
            </a:r>
            <a:r>
              <a:rPr sz="2300" spc="-15" dirty="0">
                <a:latin typeface="Microsoft Sans Serif"/>
                <a:cs typeface="Microsoft Sans Serif"/>
              </a:rPr>
              <a:t>х</a:t>
            </a:r>
            <a:r>
              <a:rPr sz="2300" dirty="0">
                <a:latin typeface="Microsoft Sans Serif"/>
                <a:cs typeface="Microsoft Sans Serif"/>
              </a:rPr>
              <a:t>у	</a:t>
            </a:r>
            <a:r>
              <a:rPr sz="2300" spc="-25" dirty="0">
                <a:latin typeface="Microsoft Sans Serif"/>
                <a:cs typeface="Microsoft Sans Serif"/>
              </a:rPr>
              <a:t>в</a:t>
            </a:r>
            <a:r>
              <a:rPr sz="2300" spc="-10" dirty="0">
                <a:latin typeface="Microsoft Sans Serif"/>
                <a:cs typeface="Microsoft Sans Serif"/>
              </a:rPr>
              <a:t>е</a:t>
            </a:r>
            <a:r>
              <a:rPr sz="2300" spc="-20" dirty="0">
                <a:latin typeface="Microsoft Sans Serif"/>
                <a:cs typeface="Microsoft Sans Serif"/>
              </a:rPr>
              <a:t>ри</a:t>
            </a:r>
            <a:r>
              <a:rPr sz="2300" spc="-25" dirty="0">
                <a:latin typeface="Microsoft Sans Serif"/>
                <a:cs typeface="Microsoft Sans Serif"/>
              </a:rPr>
              <a:t>г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-30" dirty="0">
                <a:latin typeface="Microsoft Sans Serif"/>
                <a:cs typeface="Microsoft Sans Serif"/>
              </a:rPr>
              <a:t>т</a:t>
            </a:r>
            <a:r>
              <a:rPr sz="2300" dirty="0">
                <a:latin typeface="Microsoft Sans Serif"/>
                <a:cs typeface="Microsoft Sans Serif"/>
              </a:rPr>
              <a:t>е	</a:t>
            </a:r>
            <a:r>
              <a:rPr sz="2300" spc="-65" dirty="0">
                <a:latin typeface="Microsoft Sans Serif"/>
                <a:cs typeface="Microsoft Sans Serif"/>
              </a:rPr>
              <a:t>за</a:t>
            </a:r>
            <a:endParaRPr sz="23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4392548"/>
            <a:ext cx="8414385" cy="72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815464" algn="l"/>
                <a:tab pos="3347720" algn="l"/>
                <a:tab pos="4951095" algn="l"/>
                <a:tab pos="6644640" algn="l"/>
              </a:tabLst>
            </a:pPr>
            <a:r>
              <a:rPr sz="2300" spc="-15" dirty="0">
                <a:latin typeface="Microsoft Sans Serif"/>
                <a:cs typeface="Microsoft Sans Serif"/>
              </a:rPr>
              <a:t>х</a:t>
            </a:r>
            <a:r>
              <a:rPr sz="2300" spc="-5" dirty="0">
                <a:latin typeface="Microsoft Sans Serif"/>
                <a:cs typeface="Microsoft Sans Serif"/>
              </a:rPr>
              <a:t>рани</a:t>
            </a:r>
            <a:r>
              <a:rPr sz="2300" spc="-35" dirty="0">
                <a:latin typeface="Microsoft Sans Serif"/>
                <a:cs typeface="Microsoft Sans Serif"/>
              </a:rPr>
              <a:t>т</a:t>
            </a:r>
            <a:r>
              <a:rPr sz="2300" spc="-70" dirty="0">
                <a:latin typeface="Microsoft Sans Serif"/>
                <a:cs typeface="Microsoft Sans Serif"/>
              </a:rPr>
              <a:t>е</a:t>
            </a:r>
            <a:r>
              <a:rPr sz="2300" spc="5" dirty="0">
                <a:latin typeface="Microsoft Sans Serif"/>
                <a:cs typeface="Microsoft Sans Serif"/>
              </a:rPr>
              <a:t>л</a:t>
            </a:r>
            <a:r>
              <a:rPr sz="2300" spc="-5" dirty="0">
                <a:latin typeface="Microsoft Sans Serif"/>
                <a:cs typeface="Microsoft Sans Serif"/>
              </a:rPr>
              <a:t>н</a:t>
            </a:r>
            <a:r>
              <a:rPr sz="2300" dirty="0">
                <a:latin typeface="Microsoft Sans Serif"/>
                <a:cs typeface="Microsoft Sans Serif"/>
              </a:rPr>
              <a:t>и	</a:t>
            </a:r>
            <a:r>
              <a:rPr sz="2300" spc="-10" dirty="0">
                <a:latin typeface="Microsoft Sans Serif"/>
                <a:cs typeface="Microsoft Sans Serif"/>
              </a:rPr>
              <a:t>пр</a:t>
            </a:r>
            <a:r>
              <a:rPr sz="2300" spc="-65" dirty="0">
                <a:latin typeface="Microsoft Sans Serif"/>
                <a:cs typeface="Microsoft Sans Serif"/>
              </a:rPr>
              <a:t>о</a:t>
            </a:r>
            <a:r>
              <a:rPr sz="2300" spc="-55" dirty="0">
                <a:latin typeface="Microsoft Sans Serif"/>
                <a:cs typeface="Microsoft Sans Serif"/>
              </a:rPr>
              <a:t>ду</a:t>
            </a:r>
            <a:r>
              <a:rPr sz="2300" spc="-30" dirty="0">
                <a:latin typeface="Microsoft Sans Serif"/>
                <a:cs typeface="Microsoft Sans Serif"/>
              </a:rPr>
              <a:t>к</a:t>
            </a:r>
            <a:r>
              <a:rPr sz="2300" spc="-15" dirty="0">
                <a:latin typeface="Microsoft Sans Serif"/>
                <a:cs typeface="Microsoft Sans Serif"/>
              </a:rPr>
              <a:t>т</a:t>
            </a:r>
            <a:r>
              <a:rPr sz="2300" dirty="0">
                <a:latin typeface="Microsoft Sans Serif"/>
                <a:cs typeface="Microsoft Sans Serif"/>
              </a:rPr>
              <a:t>и,	на</a:t>
            </a:r>
            <a:r>
              <a:rPr sz="2300" spc="-5" dirty="0">
                <a:latin typeface="Microsoft Sans Serif"/>
                <a:cs typeface="Microsoft Sans Serif"/>
              </a:rPr>
              <a:t>л</a:t>
            </a:r>
            <a:r>
              <a:rPr sz="2300" spc="-30" dirty="0">
                <a:latin typeface="Microsoft Sans Serif"/>
                <a:cs typeface="Microsoft Sans Serif"/>
              </a:rPr>
              <a:t>а</a:t>
            </a:r>
            <a:r>
              <a:rPr sz="2300" spc="-80" dirty="0">
                <a:latin typeface="Microsoft Sans Serif"/>
                <a:cs typeface="Microsoft Sans Serif"/>
              </a:rPr>
              <a:t>г</a:t>
            </a:r>
            <a:r>
              <a:rPr sz="2300" spc="-40" dirty="0">
                <a:latin typeface="Microsoft Sans Serif"/>
                <a:cs typeface="Microsoft Sans Serif"/>
              </a:rPr>
              <a:t>айки</a:t>
            </a:r>
            <a:r>
              <a:rPr sz="2300" dirty="0">
                <a:latin typeface="Microsoft Sans Serif"/>
                <a:cs typeface="Microsoft Sans Serif"/>
              </a:rPr>
              <a:t>	</a:t>
            </a:r>
            <a:r>
              <a:rPr sz="2300" spc="-15" dirty="0">
                <a:latin typeface="Microsoft Sans Serif"/>
                <a:cs typeface="Microsoft Sans Serif"/>
              </a:rPr>
              <a:t>п</a:t>
            </a:r>
            <a:r>
              <a:rPr sz="2300" spc="-60" dirty="0">
                <a:latin typeface="Microsoft Sans Serif"/>
                <a:cs typeface="Microsoft Sans Serif"/>
              </a:rPr>
              <a:t>о</a:t>
            </a:r>
            <a:r>
              <a:rPr sz="2300" spc="-15" dirty="0">
                <a:latin typeface="Microsoft Sans Serif"/>
                <a:cs typeface="Microsoft Sans Serif"/>
              </a:rPr>
              <a:t>д</a:t>
            </a:r>
            <a:r>
              <a:rPr sz="2300" spc="-5" dirty="0">
                <a:latin typeface="Microsoft Sans Serif"/>
                <a:cs typeface="Microsoft Sans Serif"/>
              </a:rPr>
              <a:t>о</a:t>
            </a:r>
            <a:r>
              <a:rPr sz="2300" spc="-10" dirty="0">
                <a:latin typeface="Microsoft Sans Serif"/>
                <a:cs typeface="Microsoft Sans Serif"/>
              </a:rPr>
              <a:t>брен</a:t>
            </a:r>
            <a:r>
              <a:rPr sz="2300" spc="-5" dirty="0">
                <a:latin typeface="Microsoft Sans Serif"/>
                <a:cs typeface="Microsoft Sans Serif"/>
              </a:rPr>
              <a:t>а</a:t>
            </a:r>
            <a:r>
              <a:rPr sz="2300" dirty="0">
                <a:latin typeface="Microsoft Sans Serif"/>
                <a:cs typeface="Microsoft Sans Serif"/>
              </a:rPr>
              <a:t>	</a:t>
            </a:r>
            <a:r>
              <a:rPr sz="2300" spc="-135" dirty="0">
                <a:latin typeface="Microsoft Sans Serif"/>
                <a:cs typeface="Microsoft Sans Serif"/>
              </a:rPr>
              <a:t>к</a:t>
            </a:r>
            <a:r>
              <a:rPr sz="2300" spc="-5" dirty="0">
                <a:latin typeface="Microsoft Sans Serif"/>
                <a:cs typeface="Microsoft Sans Serif"/>
              </a:rPr>
              <a:t>оо</a:t>
            </a:r>
            <a:r>
              <a:rPr sz="2300" spc="-65" dirty="0">
                <a:latin typeface="Microsoft Sans Serif"/>
                <a:cs typeface="Microsoft Sans Serif"/>
              </a:rPr>
              <a:t>р</a:t>
            </a:r>
            <a:r>
              <a:rPr sz="2300" spc="-15" dirty="0">
                <a:latin typeface="Microsoft Sans Serif"/>
                <a:cs typeface="Microsoft Sans Serif"/>
              </a:rPr>
              <a:t>д</a:t>
            </a:r>
            <a:r>
              <a:rPr sz="2300" spc="-5" dirty="0">
                <a:latin typeface="Microsoft Sans Serif"/>
                <a:cs typeface="Microsoft Sans Serif"/>
              </a:rPr>
              <a:t>инация  </a:t>
            </a:r>
            <a:r>
              <a:rPr sz="2300" spc="-35" dirty="0">
                <a:latin typeface="Microsoft Sans Serif"/>
                <a:cs typeface="Microsoft Sans Serif"/>
              </a:rPr>
              <a:t>между</a:t>
            </a:r>
            <a:r>
              <a:rPr sz="2300" dirty="0">
                <a:latin typeface="Microsoft Sans Serif"/>
                <a:cs typeface="Microsoft Sans Serif"/>
              </a:rPr>
              <a:t> </a:t>
            </a:r>
            <a:r>
              <a:rPr sz="2300" spc="-30" dirty="0">
                <a:latin typeface="Microsoft Sans Serif"/>
                <a:cs typeface="Microsoft Sans Serif"/>
              </a:rPr>
              <a:t>купувачите</a:t>
            </a:r>
            <a:r>
              <a:rPr sz="2300" spc="5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3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продавачите</a:t>
            </a:r>
            <a:r>
              <a:rPr sz="2300" spc="-10" dirty="0">
                <a:latin typeface="Microsoft Sans Serif"/>
                <a:cs typeface="Microsoft Sans Serif"/>
              </a:rPr>
              <a:t> </a:t>
            </a:r>
            <a:r>
              <a:rPr sz="2300" dirty="0">
                <a:latin typeface="Microsoft Sans Serif"/>
                <a:cs typeface="Microsoft Sans Serif"/>
              </a:rPr>
              <a:t>и</a:t>
            </a:r>
            <a:r>
              <a:rPr sz="2300" spc="20" dirty="0">
                <a:latin typeface="Microsoft Sans Serif"/>
                <a:cs typeface="Microsoft Sans Serif"/>
              </a:rPr>
              <a:t> </a:t>
            </a:r>
            <a:r>
              <a:rPr sz="2300" spc="-20" dirty="0">
                <a:latin typeface="Microsoft Sans Serif"/>
                <a:cs typeface="Microsoft Sans Serif"/>
              </a:rPr>
              <a:t>непрекъснати</a:t>
            </a:r>
            <a:r>
              <a:rPr sz="2300" spc="-5" dirty="0">
                <a:latin typeface="Microsoft Sans Serif"/>
                <a:cs typeface="Microsoft Sans Serif"/>
              </a:rPr>
              <a:t> иновации.</a:t>
            </a:r>
            <a:endParaRPr sz="2300">
              <a:latin typeface="Microsoft Sans Serif"/>
              <a:cs typeface="Microsoft Sans Serif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81984" y="5248947"/>
            <a:ext cx="2290572" cy="15907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0"/>
            <a:ext cx="7515225" cy="116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УПРАВЛЕНИЕ </a:t>
            </a:r>
            <a:r>
              <a:rPr spc="-40" dirty="0"/>
              <a:t>НА </a:t>
            </a:r>
            <a:r>
              <a:rPr spc="-60" dirty="0"/>
              <a:t>ВЕРИГА </a:t>
            </a:r>
            <a:r>
              <a:rPr spc="-40" dirty="0"/>
              <a:t>ОТ </a:t>
            </a:r>
            <a:r>
              <a:rPr spc="-60" dirty="0"/>
              <a:t>ДОСТАВКИ </a:t>
            </a:r>
            <a:r>
              <a:rPr spc="-5" dirty="0"/>
              <a:t>И </a:t>
            </a:r>
            <a:r>
              <a:rPr spc="-819" dirty="0"/>
              <a:t> </a:t>
            </a:r>
            <a:r>
              <a:rPr spc="-60" dirty="0"/>
              <a:t>ПОДХОДЪТ</a:t>
            </a:r>
            <a:r>
              <a:rPr spc="-75" dirty="0"/>
              <a:t> </a:t>
            </a:r>
            <a:r>
              <a:rPr spc="-40" dirty="0"/>
              <a:t>ЗА</a:t>
            </a:r>
            <a:r>
              <a:rPr spc="-114" dirty="0"/>
              <a:t> </a:t>
            </a:r>
            <a:r>
              <a:rPr spc="-60" dirty="0"/>
              <a:t>ПОСТИГАНЕ</a:t>
            </a:r>
            <a:r>
              <a:rPr spc="-80" dirty="0"/>
              <a:t> </a:t>
            </a:r>
            <a:r>
              <a:rPr spc="-40" dirty="0"/>
              <a:t>НА</a:t>
            </a:r>
            <a:r>
              <a:rPr spc="-114" dirty="0"/>
              <a:t> </a:t>
            </a:r>
            <a:r>
              <a:rPr spc="-60" dirty="0"/>
              <a:t>УСТОЙЧИВ </a:t>
            </a:r>
            <a:r>
              <a:rPr spc="-819" dirty="0"/>
              <a:t> </a:t>
            </a:r>
            <a:r>
              <a:rPr spc="-55" dirty="0"/>
              <a:t>ДИЗАЙН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4370" y="1438402"/>
            <a:ext cx="20929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459230" algn="l"/>
              </a:tabLst>
            </a:pPr>
            <a:r>
              <a:rPr sz="2400" spc="-30" dirty="0">
                <a:latin typeface="Microsoft Sans Serif"/>
                <a:cs typeface="Microsoft Sans Serif"/>
              </a:rPr>
              <a:t>Управлението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10" dirty="0">
                <a:latin typeface="Microsoft Sans Serif"/>
                <a:cs typeface="Microsoft Sans Serif"/>
              </a:rPr>
              <a:t>а</a:t>
            </a:r>
            <a:r>
              <a:rPr sz="2400" spc="35" dirty="0">
                <a:latin typeface="Microsoft Sans Serif"/>
                <a:cs typeface="Microsoft Sans Serif"/>
              </a:rPr>
              <a:t>л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10" dirty="0">
                <a:latin typeface="Microsoft Sans Serif"/>
                <a:cs typeface="Microsoft Sans Serif"/>
              </a:rPr>
              <a:t>част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33294" y="1438402"/>
            <a:ext cx="55772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 marR="5080" indent="-106680">
              <a:lnSpc>
                <a:spcPct val="100000"/>
              </a:lnSpc>
              <a:spcBef>
                <a:spcPts val="100"/>
              </a:spcBef>
              <a:tabLst>
                <a:tab pos="617855" algn="l"/>
                <a:tab pos="719455" algn="l"/>
                <a:tab pos="2129155" algn="l"/>
                <a:tab pos="2652395" algn="l"/>
                <a:tab pos="2705735" algn="l"/>
                <a:tab pos="3260725" algn="l"/>
                <a:tab pos="4246245" algn="l"/>
                <a:tab pos="5226685" algn="l"/>
                <a:tab pos="5394325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в</a:t>
            </a:r>
            <a:r>
              <a:rPr sz="2400" spc="-20" dirty="0">
                <a:latin typeface="Microsoft Sans Serif"/>
                <a:cs typeface="Microsoft Sans Serif"/>
              </a:rPr>
              <a:t>ери</a:t>
            </a:r>
            <a:r>
              <a:rPr sz="2400" spc="-65" dirty="0">
                <a:latin typeface="Microsoft Sans Serif"/>
                <a:cs typeface="Microsoft Sans Serif"/>
              </a:rPr>
              <a:t>г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60" dirty="0">
                <a:latin typeface="Microsoft Sans Serif"/>
                <a:cs typeface="Microsoft Sans Serif"/>
              </a:rPr>
              <a:t>з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	</a:t>
            </a:r>
            <a:r>
              <a:rPr sz="2400" spc="-5" dirty="0">
                <a:latin typeface="Microsoft Sans Serif"/>
                <a:cs typeface="Microsoft Sans Serif"/>
              </a:rPr>
              <a:t>дос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45" dirty="0">
                <a:latin typeface="Microsoft Sans Serif"/>
                <a:cs typeface="Microsoft Sans Serif"/>
              </a:rPr>
              <a:t>авк</a:t>
            </a:r>
            <a:r>
              <a:rPr sz="2400" spc="-40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(SC</a:t>
            </a:r>
            <a:r>
              <a:rPr sz="2400" spc="5" dirty="0">
                <a:latin typeface="Microsoft Sans Serif"/>
                <a:cs typeface="Microsoft Sans Serif"/>
              </a:rPr>
              <a:t>M</a:t>
            </a:r>
            <a:r>
              <a:rPr sz="2400" dirty="0">
                <a:latin typeface="Microsoft Sans Serif"/>
                <a:cs typeface="Microsoft Sans Serif"/>
              </a:rPr>
              <a:t>)		е  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т	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35" dirty="0">
                <a:latin typeface="Microsoft Sans Serif"/>
                <a:cs typeface="Microsoft Sans Serif"/>
              </a:rPr>
              <a:t>о</a:t>
            </a:r>
            <a:r>
              <a:rPr sz="2400" spc="-15" dirty="0">
                <a:latin typeface="Microsoft Sans Serif"/>
                <a:cs typeface="Microsoft Sans Serif"/>
              </a:rPr>
              <a:t>г</a:t>
            </a:r>
            <a:r>
              <a:rPr sz="2400" spc="-25" dirty="0">
                <a:latin typeface="Microsoft Sans Serif"/>
                <a:cs typeface="Microsoft Sans Serif"/>
              </a:rPr>
              <a:t>рам</a:t>
            </a:r>
            <a:r>
              <a:rPr sz="2400" spc="-70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уп</a:t>
            </a:r>
            <a:r>
              <a:rPr sz="2400" spc="-25" dirty="0">
                <a:latin typeface="Microsoft Sans Serif"/>
                <a:cs typeface="Microsoft Sans Serif"/>
              </a:rPr>
              <a:t>р</a:t>
            </a:r>
            <a:r>
              <a:rPr sz="2400" spc="5" dirty="0">
                <a:latin typeface="Microsoft Sans Serif"/>
                <a:cs typeface="Microsoft Sans Serif"/>
              </a:rPr>
              <a:t>а</a:t>
            </a:r>
            <a:r>
              <a:rPr sz="2400" spc="-65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лени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15" dirty="0">
                <a:latin typeface="Microsoft Sans Serif"/>
                <a:cs typeface="Microsoft Sans Serif"/>
              </a:rPr>
              <a:t>на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4370" y="2170303"/>
            <a:ext cx="7837805" cy="434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западните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страни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още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от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90-те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години</a:t>
            </a:r>
            <a:r>
              <a:rPr sz="2400" spc="57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6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миналия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век, </a:t>
            </a:r>
            <a:r>
              <a:rPr sz="2400" spc="-10" dirty="0">
                <a:latin typeface="Microsoft Sans Serif"/>
                <a:cs typeface="Microsoft Sans Serif"/>
              </a:rPr>
              <a:t>особено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10" dirty="0">
                <a:latin typeface="Microsoft Sans Serif"/>
                <a:cs typeface="Microsoft Sans Serif"/>
              </a:rPr>
              <a:t>промишлеността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30" dirty="0">
                <a:latin typeface="Microsoft Sans Serif"/>
                <a:cs typeface="Microsoft Sans Serif"/>
              </a:rPr>
              <a:t>производството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дребно.</a:t>
            </a:r>
            <a:endParaRPr sz="2400">
              <a:latin typeface="Microsoft Sans Serif"/>
              <a:cs typeface="Microsoft Sans Serif"/>
            </a:endParaRPr>
          </a:p>
          <a:p>
            <a:pPr marL="12700" marR="6350" algn="just">
              <a:lnSpc>
                <a:spcPct val="100000"/>
              </a:lnSpc>
              <a:spcBef>
                <a:spcPts val="1175"/>
              </a:spcBef>
            </a:pPr>
            <a:r>
              <a:rPr sz="2400" spc="-40" dirty="0">
                <a:latin typeface="Microsoft Sans Serif"/>
                <a:cs typeface="Microsoft Sans Serif"/>
              </a:rPr>
              <a:t>През </a:t>
            </a:r>
            <a:r>
              <a:rPr sz="2400" spc="-15" dirty="0">
                <a:latin typeface="Microsoft Sans Serif"/>
                <a:cs typeface="Microsoft Sans Serif"/>
              </a:rPr>
              <a:t>последните </a:t>
            </a:r>
            <a:r>
              <a:rPr sz="2400" spc="-45" dirty="0">
                <a:latin typeface="Microsoft Sans Serif"/>
                <a:cs typeface="Microsoft Sans Serif"/>
              </a:rPr>
              <a:t>няколко </a:t>
            </a:r>
            <a:r>
              <a:rPr sz="2400" spc="-35" dirty="0">
                <a:latin typeface="Microsoft Sans Serif"/>
                <a:cs typeface="Microsoft Sans Serif"/>
              </a:rPr>
              <a:t>години </a:t>
            </a:r>
            <a:r>
              <a:rPr sz="2400" spc="-5" dirty="0">
                <a:latin typeface="Microsoft Sans Serif"/>
                <a:cs typeface="Microsoft Sans Serif"/>
              </a:rPr>
              <a:t>интересът </a:t>
            </a:r>
            <a:r>
              <a:rPr sz="2400" spc="-70" dirty="0">
                <a:latin typeface="Microsoft Sans Serif"/>
                <a:cs typeface="Microsoft Sans Serif"/>
              </a:rPr>
              <a:t>към </a:t>
            </a:r>
            <a:r>
              <a:rPr sz="2400" spc="-10" dirty="0">
                <a:latin typeface="Microsoft Sans Serif"/>
                <a:cs typeface="Microsoft Sans Serif"/>
              </a:rPr>
              <a:t>SCM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нараства</a:t>
            </a:r>
            <a:r>
              <a:rPr sz="2400" spc="-5" dirty="0">
                <a:latin typeface="Microsoft Sans Serif"/>
                <a:cs typeface="Microsoft Sans Serif"/>
              </a:rPr>
              <a:t> и</a:t>
            </a:r>
            <a:r>
              <a:rPr sz="2400" dirty="0">
                <a:latin typeface="Microsoft Sans Serif"/>
                <a:cs typeface="Microsoft Sans Serif"/>
              </a:rPr>
              <a:t> 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селскостопанската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индустрия,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както</a:t>
            </a:r>
            <a:r>
              <a:rPr sz="2400" spc="-5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развитите,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така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развиващите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страни.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1175"/>
              </a:spcBef>
            </a:pPr>
            <a:r>
              <a:rPr sz="2400" spc="-25" dirty="0">
                <a:latin typeface="Microsoft Sans Serif"/>
                <a:cs typeface="Microsoft Sans Serif"/>
              </a:rPr>
              <a:t>Ръководителите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агрохранителни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компании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са 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наясно,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че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успешната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координация,</a:t>
            </a:r>
            <a:r>
              <a:rPr sz="2400" spc="-15" dirty="0">
                <a:latin typeface="Microsoft Sans Serif"/>
                <a:cs typeface="Microsoft Sans Serif"/>
              </a:rPr>
              <a:t> интеграция</a:t>
            </a:r>
            <a:r>
              <a:rPr sz="2400" spc="6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управление на </a:t>
            </a:r>
            <a:r>
              <a:rPr sz="2400" spc="-30" dirty="0">
                <a:latin typeface="Microsoft Sans Serif"/>
                <a:cs typeface="Microsoft Sans Serif"/>
              </a:rPr>
              <a:t>ключови </a:t>
            </a:r>
            <a:r>
              <a:rPr sz="2400" spc="-20" dirty="0">
                <a:latin typeface="Microsoft Sans Serif"/>
                <a:cs typeface="Microsoft Sans Serif"/>
              </a:rPr>
              <a:t>бизнес </a:t>
            </a:r>
            <a:r>
              <a:rPr sz="2400" spc="-10" dirty="0">
                <a:latin typeface="Microsoft Sans Serif"/>
                <a:cs typeface="Microsoft Sans Serif"/>
              </a:rPr>
              <a:t>процеси </a:t>
            </a:r>
            <a:r>
              <a:rPr sz="2400" spc="-30" dirty="0">
                <a:latin typeface="Microsoft Sans Serif"/>
                <a:cs typeface="Microsoft Sans Serif"/>
              </a:rPr>
              <a:t>във веригата 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ще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определят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техния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успех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конкуренцията.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0"/>
            <a:ext cx="7515225" cy="116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УПРАВЛЕНИЕ </a:t>
            </a:r>
            <a:r>
              <a:rPr spc="-40" dirty="0"/>
              <a:t>НА </a:t>
            </a:r>
            <a:r>
              <a:rPr spc="-60" dirty="0"/>
              <a:t>ВЕРИГА </a:t>
            </a:r>
            <a:r>
              <a:rPr spc="-40" dirty="0"/>
              <a:t>ОТ </a:t>
            </a:r>
            <a:r>
              <a:rPr spc="-60" dirty="0"/>
              <a:t>ДОСТАВКИ </a:t>
            </a:r>
            <a:r>
              <a:rPr spc="-5" dirty="0"/>
              <a:t>И </a:t>
            </a:r>
            <a:r>
              <a:rPr spc="-819" dirty="0"/>
              <a:t> </a:t>
            </a:r>
            <a:r>
              <a:rPr spc="-60" dirty="0"/>
              <a:t>ПОДХОДЪТ</a:t>
            </a:r>
            <a:r>
              <a:rPr spc="-75" dirty="0"/>
              <a:t> </a:t>
            </a:r>
            <a:r>
              <a:rPr spc="-40" dirty="0"/>
              <a:t>ЗА</a:t>
            </a:r>
            <a:r>
              <a:rPr spc="-114" dirty="0"/>
              <a:t> </a:t>
            </a:r>
            <a:r>
              <a:rPr spc="-60" dirty="0"/>
              <a:t>ПОСТИГАНЕ</a:t>
            </a:r>
            <a:r>
              <a:rPr spc="-80" dirty="0"/>
              <a:t> </a:t>
            </a:r>
            <a:r>
              <a:rPr spc="-40" dirty="0"/>
              <a:t>НА</a:t>
            </a:r>
            <a:r>
              <a:rPr spc="-114" dirty="0"/>
              <a:t> </a:t>
            </a:r>
            <a:r>
              <a:rPr spc="-60" dirty="0"/>
              <a:t>УСТОЙЧИВ </a:t>
            </a:r>
            <a:r>
              <a:rPr spc="-819" dirty="0"/>
              <a:t> </a:t>
            </a:r>
            <a:r>
              <a:rPr spc="-55" dirty="0"/>
              <a:t>ДИЗАЙН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4370" y="1222070"/>
            <a:ext cx="8125459" cy="2004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днешно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време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компаниите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и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веригите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-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доставки 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трябва </a:t>
            </a:r>
            <a:r>
              <a:rPr sz="2400" dirty="0">
                <a:latin typeface="Microsoft Sans Serif"/>
                <a:cs typeface="Microsoft Sans Serif"/>
              </a:rPr>
              <a:t>да </a:t>
            </a:r>
            <a:r>
              <a:rPr sz="2400" spc="-25" dirty="0">
                <a:latin typeface="Microsoft Sans Serif"/>
                <a:cs typeface="Microsoft Sans Serif"/>
              </a:rPr>
              <a:t>получат </a:t>
            </a:r>
            <a:r>
              <a:rPr sz="2400" spc="-40" dirty="0">
                <a:latin typeface="Microsoft Sans Serif"/>
                <a:cs typeface="Microsoft Sans Serif"/>
              </a:rPr>
              <a:t>„лиценз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25" dirty="0">
                <a:latin typeface="Microsoft Sans Serif"/>
                <a:cs typeface="Microsoft Sans Serif"/>
              </a:rPr>
              <a:t>производство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20" dirty="0">
                <a:latin typeface="Microsoft Sans Serif"/>
                <a:cs typeface="Microsoft Sans Serif"/>
              </a:rPr>
              <a:t>доставка“, 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70" dirty="0">
                <a:latin typeface="Microsoft Sans Serif"/>
                <a:cs typeface="Microsoft Sans Serif"/>
              </a:rPr>
              <a:t>т.е.</a:t>
            </a:r>
            <a:r>
              <a:rPr sz="2400" spc="-6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обществото</a:t>
            </a:r>
            <a:r>
              <a:rPr sz="2400" spc="-10" dirty="0">
                <a:latin typeface="Microsoft Sans Serif"/>
                <a:cs typeface="Microsoft Sans Serif"/>
              </a:rPr>
              <a:t> трябва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да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приеме</a:t>
            </a:r>
            <a:r>
              <a:rPr sz="2400" spc="-20" dirty="0">
                <a:latin typeface="Microsoft Sans Serif"/>
                <a:cs typeface="Microsoft Sans Serif"/>
              </a:rPr>
              <a:t> начина,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по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който </a:t>
            </a:r>
            <a:r>
              <a:rPr sz="2400" spc="-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произвеждат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доставят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стоките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си.</a:t>
            </a:r>
            <a:endParaRPr sz="2400">
              <a:latin typeface="Microsoft Sans Serif"/>
              <a:cs typeface="Microsoft Sans Serif"/>
            </a:endParaRPr>
          </a:p>
          <a:p>
            <a:pPr marL="12700" algn="just">
              <a:lnSpc>
                <a:spcPct val="100000"/>
              </a:lnSpc>
              <a:spcBef>
                <a:spcPts val="1180"/>
              </a:spcBef>
            </a:pPr>
            <a:r>
              <a:rPr sz="2400" spc="-25" dirty="0">
                <a:latin typeface="Microsoft Sans Serif"/>
                <a:cs typeface="Microsoft Sans Serif"/>
              </a:rPr>
              <a:t>Изследователите</a:t>
            </a:r>
            <a:r>
              <a:rPr sz="2400" spc="144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обсъждат</a:t>
            </a:r>
            <a:r>
              <a:rPr sz="2400" spc="143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списък</a:t>
            </a:r>
            <a:r>
              <a:rPr sz="2400" spc="144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със  </a:t>
            </a:r>
            <a:r>
              <a:rPr sz="2400" spc="17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специфични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4370" y="3201161"/>
            <a:ext cx="812609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571625" algn="l"/>
                <a:tab pos="2196465" algn="l"/>
                <a:tab pos="3399154" algn="l"/>
                <a:tab pos="4470400" algn="l"/>
                <a:tab pos="5835015" algn="l"/>
                <a:tab pos="7296784" algn="l"/>
              </a:tabLst>
            </a:pPr>
            <a:r>
              <a:rPr sz="2400" spc="-15" dirty="0">
                <a:latin typeface="Microsoft Sans Serif"/>
                <a:cs typeface="Microsoft Sans Serif"/>
              </a:rPr>
              <a:t>процеси</a:t>
            </a:r>
            <a:r>
              <a:rPr sz="2400" spc="19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18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характеристики</a:t>
            </a:r>
            <a:r>
              <a:rPr sz="2400" spc="21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9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продуктите</a:t>
            </a:r>
            <a:r>
              <a:rPr sz="2400" spc="19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19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веригите</a:t>
            </a:r>
            <a:r>
              <a:rPr sz="2400" spc="180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дос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45" dirty="0">
                <a:latin typeface="Microsoft Sans Serif"/>
                <a:cs typeface="Microsoft Sans Serif"/>
              </a:rPr>
              <a:t>авк</a:t>
            </a:r>
            <a:r>
              <a:rPr sz="2400" spc="-40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хра</a:t>
            </a:r>
            <a:r>
              <a:rPr sz="2400" spc="-10" dirty="0">
                <a:latin typeface="Microsoft Sans Serif"/>
                <a:cs typeface="Microsoft Sans Serif"/>
              </a:rPr>
              <a:t>ни</a:t>
            </a:r>
            <a:r>
              <a:rPr sz="2400" spc="-5" dirty="0">
                <a:latin typeface="Microsoft Sans Serif"/>
                <a:cs typeface="Microsoft Sans Serif"/>
              </a:rPr>
              <a:t>,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25" dirty="0">
                <a:latin typeface="Microsoft Sans Serif"/>
                <a:cs typeface="Microsoft Sans Serif"/>
              </a:rPr>
              <a:t>к</a:t>
            </a:r>
            <a:r>
              <a:rPr sz="2400" spc="-10" dirty="0">
                <a:latin typeface="Microsoft Sans Serif"/>
                <a:cs typeface="Microsoft Sans Serif"/>
              </a:rPr>
              <a:t>ои</a:t>
            </a:r>
            <a:r>
              <a:rPr sz="2400" spc="-2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15" dirty="0">
                <a:latin typeface="Microsoft Sans Serif"/>
                <a:cs typeface="Microsoft Sans Serif"/>
              </a:rPr>
              <a:t>о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30" dirty="0">
                <a:latin typeface="Microsoft Sans Serif"/>
                <a:cs typeface="Microsoft Sans Serif"/>
              </a:rPr>
              <a:t>а</a:t>
            </a:r>
            <a:r>
              <a:rPr sz="2400" spc="-55" dirty="0">
                <a:latin typeface="Microsoft Sans Serif"/>
                <a:cs typeface="Microsoft Sans Serif"/>
              </a:rPr>
              <a:t>з</a:t>
            </a:r>
            <a:r>
              <a:rPr sz="2400" spc="-8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65" dirty="0">
                <a:latin typeface="Microsoft Sans Serif"/>
                <a:cs typeface="Microsoft Sans Serif"/>
              </a:rPr>
              <a:t>в</a:t>
            </a:r>
            <a:r>
              <a:rPr sz="2400" spc="20" dirty="0">
                <a:latin typeface="Microsoft Sans Serif"/>
                <a:cs typeface="Microsoft Sans Serif"/>
              </a:rPr>
              <a:t>л</a:t>
            </a:r>
            <a:r>
              <a:rPr sz="2400" spc="-5" dirty="0">
                <a:latin typeface="Microsoft Sans Serif"/>
                <a:cs typeface="Microsoft Sans Serif"/>
              </a:rPr>
              <a:t>ия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9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ъ</a:t>
            </a:r>
            <a:r>
              <a:rPr sz="2400" spc="-10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ху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4370" y="3783076"/>
            <a:ext cx="6577965" cy="1422400"/>
          </a:xfrm>
          <a:prstGeom prst="rect">
            <a:avLst/>
          </a:prstGeom>
        </p:spPr>
        <p:txBody>
          <a:bodyPr vert="horz" wrap="square" lIns="0" tIns="1619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75"/>
              </a:spcBef>
            </a:pPr>
            <a:r>
              <a:rPr sz="2400" spc="-15" dirty="0">
                <a:latin typeface="Microsoft Sans Serif"/>
                <a:cs typeface="Microsoft Sans Serif"/>
              </a:rPr>
              <a:t>процеса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проектиране,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които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включват:</a:t>
            </a:r>
            <a:endParaRPr sz="2400">
              <a:latin typeface="Microsoft Sans Serif"/>
              <a:cs typeface="Microsoft Sans Serif"/>
            </a:endParaRPr>
          </a:p>
          <a:p>
            <a:pPr marL="355600" marR="5080" indent="-342900">
              <a:lnSpc>
                <a:spcPct val="100000"/>
              </a:lnSpc>
              <a:spcBef>
                <a:spcPts val="1180"/>
              </a:spcBef>
              <a:buFont typeface="Wingdings"/>
              <a:buChar char=""/>
              <a:tabLst>
                <a:tab pos="355600" algn="l"/>
                <a:tab pos="2086610" algn="l"/>
                <a:tab pos="2489200" algn="l"/>
                <a:tab pos="5048250" algn="l"/>
              </a:tabLst>
            </a:pPr>
            <a:r>
              <a:rPr sz="2400" spc="-5" dirty="0">
                <a:latin typeface="Microsoft Sans Serif"/>
                <a:cs typeface="Microsoft Sans Serif"/>
              </a:rPr>
              <a:t>С</a:t>
            </a:r>
            <a:r>
              <a:rPr sz="2400" spc="-60" dirty="0">
                <a:latin typeface="Microsoft Sans Serif"/>
                <a:cs typeface="Microsoft Sans Serif"/>
              </a:rPr>
              <a:t>е</a:t>
            </a:r>
            <a:r>
              <a:rPr sz="2400" spc="-125" dirty="0">
                <a:latin typeface="Microsoft Sans Serif"/>
                <a:cs typeface="Microsoft Sans Serif"/>
              </a:rPr>
              <a:t>з</a:t>
            </a:r>
            <a:r>
              <a:rPr sz="2400" spc="-10" dirty="0">
                <a:latin typeface="Microsoft Sans Serif"/>
                <a:cs typeface="Microsoft Sans Serif"/>
              </a:rPr>
              <a:t>оннос</a:t>
            </a:r>
            <a:r>
              <a:rPr sz="2400" spc="-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	в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роиз</a:t>
            </a:r>
            <a:r>
              <a:rPr sz="2400" spc="-5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5" dirty="0">
                <a:latin typeface="Microsoft Sans Serif"/>
                <a:cs typeface="Microsoft Sans Serif"/>
              </a:rPr>
              <a:t>дс</a:t>
            </a:r>
            <a:r>
              <a:rPr sz="2400" spc="5" dirty="0">
                <a:latin typeface="Microsoft Sans Serif"/>
                <a:cs typeface="Microsoft Sans Serif"/>
              </a:rPr>
              <a:t>т</a:t>
            </a:r>
            <a:r>
              <a:rPr sz="2400" spc="-3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о,	</a:t>
            </a:r>
            <a:r>
              <a:rPr sz="2400" spc="-55" dirty="0">
                <a:latin typeface="Microsoft Sans Serif"/>
                <a:cs typeface="Microsoft Sans Serif"/>
              </a:rPr>
              <a:t>и</a:t>
            </a:r>
            <a:r>
              <a:rPr sz="2400" spc="-45" dirty="0">
                <a:latin typeface="Microsoft Sans Serif"/>
                <a:cs typeface="Microsoft Sans Serif"/>
              </a:rPr>
              <a:t>з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-75" dirty="0">
                <a:latin typeface="Microsoft Sans Serif"/>
                <a:cs typeface="Microsoft Sans Serif"/>
              </a:rPr>
              <a:t>к</a:t>
            </a:r>
            <a:r>
              <a:rPr sz="2400" spc="-105" dirty="0">
                <a:latin typeface="Microsoft Sans Serif"/>
                <a:cs typeface="Microsoft Sans Serif"/>
              </a:rPr>
              <a:t>в</a:t>
            </a:r>
            <a:r>
              <a:rPr sz="2400" spc="-5" dirty="0">
                <a:latin typeface="Microsoft Sans Serif"/>
                <a:cs typeface="Microsoft Sans Serif"/>
              </a:rPr>
              <a:t>ащи  </a:t>
            </a:r>
            <a:r>
              <a:rPr sz="2400" spc="-25" dirty="0">
                <a:latin typeface="Microsoft Sans Serif"/>
                <a:cs typeface="Microsoft Sans Serif"/>
              </a:rPr>
              <a:t>източници;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68082" y="4448047"/>
            <a:ext cx="13328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5" dirty="0">
                <a:latin typeface="Microsoft Sans Serif"/>
                <a:cs typeface="Microsoft Sans Serif"/>
              </a:rPr>
              <a:t>г</a:t>
            </a:r>
            <a:r>
              <a:rPr sz="2400" spc="55" dirty="0">
                <a:latin typeface="Microsoft Sans Serif"/>
                <a:cs typeface="Microsoft Sans Serif"/>
              </a:rPr>
              <a:t>л</a:t>
            </a:r>
            <a:r>
              <a:rPr sz="2400" spc="-10" dirty="0">
                <a:latin typeface="Microsoft Sans Serif"/>
                <a:cs typeface="Microsoft Sans Serif"/>
              </a:rPr>
              <a:t>о</a:t>
            </a:r>
            <a:r>
              <a:rPr sz="2400" spc="-65" dirty="0">
                <a:latin typeface="Microsoft Sans Serif"/>
                <a:cs typeface="Microsoft Sans Serif"/>
              </a:rPr>
              <a:t>б</a:t>
            </a:r>
            <a:r>
              <a:rPr sz="2400" dirty="0">
                <a:latin typeface="Microsoft Sans Serif"/>
                <a:cs typeface="Microsoft Sans Serif"/>
              </a:rPr>
              <a:t>ални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4370" y="5328920"/>
            <a:ext cx="812609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5600" algn="l"/>
              </a:tabLst>
            </a:pPr>
            <a:r>
              <a:rPr sz="2400" spc="-10" dirty="0">
                <a:latin typeface="Microsoft Sans Serif"/>
                <a:cs typeface="Microsoft Sans Serif"/>
              </a:rPr>
              <a:t>Променливите </a:t>
            </a:r>
            <a:r>
              <a:rPr sz="2400" spc="-15" dirty="0">
                <a:latin typeface="Microsoft Sans Serif"/>
                <a:cs typeface="Microsoft Sans Serif"/>
              </a:rPr>
              <a:t>процеси </a:t>
            </a:r>
            <a:r>
              <a:rPr sz="2400" spc="-20" dirty="0">
                <a:latin typeface="Microsoft Sans Serif"/>
                <a:cs typeface="Microsoft Sans Serif"/>
              </a:rPr>
              <a:t>дават </a:t>
            </a:r>
            <a:r>
              <a:rPr sz="2400" spc="-25" dirty="0">
                <a:latin typeface="Microsoft Sans Serif"/>
                <a:cs typeface="Microsoft Sans Serif"/>
              </a:rPr>
              <a:t>количество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30" dirty="0">
                <a:latin typeface="Microsoft Sans Serif"/>
                <a:cs typeface="Microsoft Sans Serif"/>
              </a:rPr>
              <a:t>качество 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поради </a:t>
            </a:r>
            <a:r>
              <a:rPr sz="2400" spc="-15" dirty="0">
                <a:latin typeface="Microsoft Sans Serif"/>
                <a:cs typeface="Microsoft Sans Serif"/>
              </a:rPr>
              <a:t>биологични </a:t>
            </a:r>
            <a:r>
              <a:rPr sz="2400" spc="-5" dirty="0">
                <a:latin typeface="Microsoft Sans Serif"/>
                <a:cs typeface="Microsoft Sans Serif"/>
              </a:rPr>
              <a:t>вариации, </a:t>
            </a:r>
            <a:r>
              <a:rPr sz="2400" spc="-25" dirty="0">
                <a:latin typeface="Microsoft Sans Serif"/>
                <a:cs typeface="Microsoft Sans Serif"/>
              </a:rPr>
              <a:t>сезонност </a:t>
            </a:r>
            <a:r>
              <a:rPr sz="2400" dirty="0">
                <a:latin typeface="Microsoft Sans Serif"/>
                <a:cs typeface="Microsoft Sans Serif"/>
              </a:rPr>
              <a:t>и </a:t>
            </a:r>
            <a:r>
              <a:rPr sz="2400" spc="-5" dirty="0">
                <a:latin typeface="Microsoft Sans Serif"/>
                <a:cs typeface="Microsoft Sans Serif"/>
              </a:rPr>
              <a:t>случайни 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фактори,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свързани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времето,</a:t>
            </a:r>
            <a:r>
              <a:rPr sz="2400" spc="-20" dirty="0">
                <a:latin typeface="Microsoft Sans Serif"/>
                <a:cs typeface="Microsoft Sans Serif"/>
              </a:rPr>
              <a:t> вредителите</a:t>
            </a:r>
            <a:r>
              <a:rPr sz="2400" spc="-1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други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биологични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опасности;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0"/>
            <a:ext cx="7515225" cy="116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УПРАВЛЕНИЕ </a:t>
            </a:r>
            <a:r>
              <a:rPr spc="-40" dirty="0"/>
              <a:t>НА </a:t>
            </a:r>
            <a:r>
              <a:rPr spc="-60" dirty="0"/>
              <a:t>ВЕРИГА </a:t>
            </a:r>
            <a:r>
              <a:rPr spc="-40" dirty="0"/>
              <a:t>ОТ </a:t>
            </a:r>
            <a:r>
              <a:rPr spc="-60" dirty="0"/>
              <a:t>ДОСТАВКИ </a:t>
            </a:r>
            <a:r>
              <a:rPr spc="-5" dirty="0"/>
              <a:t>И </a:t>
            </a:r>
            <a:r>
              <a:rPr spc="-819" dirty="0"/>
              <a:t> </a:t>
            </a:r>
            <a:r>
              <a:rPr spc="-60" dirty="0"/>
              <a:t>ПОДХОДЪТ</a:t>
            </a:r>
            <a:r>
              <a:rPr spc="-75" dirty="0"/>
              <a:t> </a:t>
            </a:r>
            <a:r>
              <a:rPr spc="-40" dirty="0"/>
              <a:t>ЗА</a:t>
            </a:r>
            <a:r>
              <a:rPr spc="-114" dirty="0"/>
              <a:t> </a:t>
            </a:r>
            <a:r>
              <a:rPr spc="-60" dirty="0"/>
              <a:t>ПОСТИГАНЕ</a:t>
            </a:r>
            <a:r>
              <a:rPr spc="-80" dirty="0"/>
              <a:t> </a:t>
            </a:r>
            <a:r>
              <a:rPr spc="-40" dirty="0"/>
              <a:t>НА</a:t>
            </a:r>
            <a:r>
              <a:rPr spc="-114" dirty="0"/>
              <a:t> </a:t>
            </a:r>
            <a:r>
              <a:rPr spc="-60" dirty="0"/>
              <a:t>УСТОЙЧИВ </a:t>
            </a:r>
            <a:r>
              <a:rPr spc="-819" dirty="0"/>
              <a:t> </a:t>
            </a:r>
            <a:r>
              <a:rPr spc="-55" dirty="0"/>
              <a:t>ДИЗАЙН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200" y="1366520"/>
            <a:ext cx="834199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6235" algn="l"/>
                <a:tab pos="2277745" algn="l"/>
                <a:tab pos="3044190" algn="l"/>
                <a:tab pos="5571490" algn="l"/>
                <a:tab pos="6309360" algn="l"/>
                <a:tab pos="7992109" algn="l"/>
              </a:tabLst>
            </a:pPr>
            <a:r>
              <a:rPr sz="2400" spc="-30" dirty="0">
                <a:latin typeface="Microsoft Sans Serif"/>
                <a:cs typeface="Microsoft Sans Serif"/>
              </a:rPr>
              <a:t>Зап</a:t>
            </a:r>
            <a:r>
              <a:rPr sz="2400" spc="-65" dirty="0">
                <a:latin typeface="Microsoft Sans Serif"/>
                <a:cs typeface="Microsoft Sans Serif"/>
              </a:rPr>
              <a:t>а</a:t>
            </a:r>
            <a:r>
              <a:rPr sz="2400" spc="-55" dirty="0">
                <a:latin typeface="Microsoft Sans Serif"/>
                <a:cs typeface="Microsoft Sans Serif"/>
              </a:rPr>
              <a:t>з</a:t>
            </a:r>
            <a:r>
              <a:rPr sz="2400" spc="-80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ан</a:t>
            </a:r>
            <a:r>
              <a:rPr sz="2400" spc="-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0" dirty="0">
                <a:latin typeface="Microsoft Sans Serif"/>
                <a:cs typeface="Microsoft Sans Serif"/>
              </a:rPr>
              <a:t>огр</a:t>
            </a:r>
            <a:r>
              <a:rPr sz="2400" spc="-25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ничени</a:t>
            </a:r>
            <a:r>
              <a:rPr sz="2400" spc="-5" dirty="0">
                <a:latin typeface="Microsoft Sans Serif"/>
                <a:cs typeface="Microsoft Sans Serif"/>
              </a:rPr>
              <a:t>я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а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10" dirty="0">
                <a:latin typeface="Microsoft Sans Serif"/>
                <a:cs typeface="Microsoft Sans Serif"/>
              </a:rPr>
              <a:t>чест</a:t>
            </a:r>
            <a:r>
              <a:rPr sz="2400" spc="-40" dirty="0">
                <a:latin typeface="Microsoft Sans Serif"/>
                <a:cs typeface="Microsoft Sans Serif"/>
              </a:rPr>
              <a:t>в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15" dirty="0">
                <a:latin typeface="Microsoft Sans Serif"/>
                <a:cs typeface="Microsoft Sans Serif"/>
              </a:rPr>
              <a:t>на  </a:t>
            </a:r>
            <a:r>
              <a:rPr sz="2400" spc="-10" dirty="0">
                <a:latin typeface="Microsoft Sans Serif"/>
                <a:cs typeface="Microsoft Sans Serif"/>
              </a:rPr>
              <a:t>суровините,</a:t>
            </a:r>
            <a:r>
              <a:rPr sz="2400" spc="3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междинните</a:t>
            </a:r>
            <a:r>
              <a:rPr sz="2400" spc="30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</a:t>
            </a:r>
            <a:r>
              <a:rPr sz="2400" spc="31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29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готовите</a:t>
            </a:r>
            <a:r>
              <a:rPr sz="2400" spc="29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3404" y="2097735"/>
            <a:ext cx="799719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5134" algn="l"/>
                <a:tab pos="2341245" algn="l"/>
                <a:tab pos="3561079" algn="l"/>
                <a:tab pos="5401945" algn="l"/>
                <a:tab pos="7346950" algn="l"/>
              </a:tabLst>
            </a:pPr>
            <a:r>
              <a:rPr sz="2400" dirty="0">
                <a:latin typeface="Microsoft Sans Serif"/>
                <a:cs typeface="Microsoft Sans Serif"/>
              </a:rPr>
              <a:t>и	</a:t>
            </a:r>
            <a:r>
              <a:rPr sz="2400" spc="-100" dirty="0">
                <a:latin typeface="Microsoft Sans Serif"/>
                <a:cs typeface="Microsoft Sans Serif"/>
              </a:rPr>
              <a:t>к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ч</a:t>
            </a:r>
            <a:r>
              <a:rPr sz="2400" spc="-2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ст</a:t>
            </a:r>
            <a:r>
              <a:rPr sz="2400" spc="-4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о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spc="-5" dirty="0">
                <a:latin typeface="Microsoft Sans Serif"/>
                <a:cs typeface="Microsoft Sans Serif"/>
              </a:rPr>
              <a:t>о</a:t>
            </a:r>
            <a:r>
              <a:rPr sz="2400" dirty="0">
                <a:latin typeface="Microsoft Sans Serif"/>
                <a:cs typeface="Microsoft Sans Serif"/>
              </a:rPr>
              <a:t>,	</a:t>
            </a:r>
            <a:r>
              <a:rPr sz="2400" spc="-60" dirty="0">
                <a:latin typeface="Microsoft Sans Serif"/>
                <a:cs typeface="Microsoft Sans Serif"/>
              </a:rPr>
              <a:t>до</a:t>
            </a:r>
            <a:r>
              <a:rPr sz="2400" dirty="0">
                <a:latin typeface="Microsoft Sans Serif"/>
                <a:cs typeface="Microsoft Sans Serif"/>
              </a:rPr>
              <a:t>к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spc="-20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о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55" dirty="0">
                <a:latin typeface="Microsoft Sans Serif"/>
                <a:cs typeface="Microsoft Sans Serif"/>
              </a:rPr>
              <a:t>оду</a:t>
            </a:r>
            <a:r>
              <a:rPr sz="2400" spc="-40" dirty="0">
                <a:latin typeface="Microsoft Sans Serif"/>
                <a:cs typeface="Microsoft Sans Serif"/>
              </a:rPr>
              <a:t>к</a:t>
            </a:r>
            <a:r>
              <a:rPr sz="2400" dirty="0">
                <a:latin typeface="Microsoft Sans Serif"/>
                <a:cs typeface="Microsoft Sans Serif"/>
              </a:rPr>
              <a:t>ти</a:t>
            </a:r>
            <a:r>
              <a:rPr sz="2400" spc="-15" dirty="0">
                <a:latin typeface="Microsoft Sans Serif"/>
                <a:cs typeface="Microsoft Sans Serif"/>
              </a:rPr>
              <a:t>т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-15" dirty="0">
                <a:latin typeface="Microsoft Sans Serif"/>
                <a:cs typeface="Microsoft Sans Serif"/>
              </a:rPr>
              <a:t>мина</a:t>
            </a:r>
            <a:r>
              <a:rPr sz="2400" spc="-50" dirty="0">
                <a:latin typeface="Microsoft Sans Serif"/>
                <a:cs typeface="Microsoft Sans Serif"/>
              </a:rPr>
              <a:t>в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т	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р</a:t>
            </a:r>
            <a:r>
              <a:rPr sz="2400" spc="-55" dirty="0">
                <a:latin typeface="Microsoft Sans Serif"/>
                <a:cs typeface="Microsoft Sans Serif"/>
              </a:rPr>
              <a:t>е</a:t>
            </a:r>
            <a:r>
              <a:rPr sz="2400" spc="-100" dirty="0">
                <a:latin typeface="Microsoft Sans Serif"/>
                <a:cs typeface="Microsoft Sans Serif"/>
              </a:rPr>
              <a:t>з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2314701"/>
            <a:ext cx="4216400" cy="1421765"/>
          </a:xfrm>
          <a:prstGeom prst="rect">
            <a:avLst/>
          </a:prstGeom>
        </p:spPr>
        <p:txBody>
          <a:bodyPr vert="horz" wrap="square" lIns="0" tIns="16192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1275"/>
              </a:spcBef>
            </a:pPr>
            <a:r>
              <a:rPr sz="2400" spc="-30" dirty="0">
                <a:latin typeface="Microsoft Sans Serif"/>
                <a:cs typeface="Microsoft Sans Serif"/>
              </a:rPr>
              <a:t>веригата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доставки.</a:t>
            </a:r>
            <a:endParaRPr sz="2400">
              <a:latin typeface="Microsoft Sans Serif"/>
              <a:cs typeface="Microsoft Sans Serif"/>
            </a:endParaRPr>
          </a:p>
          <a:p>
            <a:pPr marL="355600" marR="5080" indent="-343535">
              <a:lnSpc>
                <a:spcPct val="100000"/>
              </a:lnSpc>
              <a:spcBef>
                <a:spcPts val="1175"/>
              </a:spcBef>
              <a:buFont typeface="Wingdings"/>
              <a:buChar char=""/>
              <a:tabLst>
                <a:tab pos="356235" algn="l"/>
                <a:tab pos="2291080" algn="l"/>
                <a:tab pos="3054985" algn="l"/>
              </a:tabLst>
            </a:pPr>
            <a:r>
              <a:rPr sz="2400" spc="-40" dirty="0">
                <a:latin typeface="Microsoft Sans Serif"/>
                <a:cs typeface="Microsoft Sans Serif"/>
              </a:rPr>
              <a:t>Из</a:t>
            </a:r>
            <a:r>
              <a:rPr sz="2400" spc="-30" dirty="0">
                <a:latin typeface="Microsoft Sans Serif"/>
                <a:cs typeface="Microsoft Sans Serif"/>
              </a:rPr>
              <a:t>и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-75" dirty="0">
                <a:latin typeface="Microsoft Sans Serif"/>
                <a:cs typeface="Microsoft Sans Serif"/>
              </a:rPr>
              <a:t>к</a:t>
            </a:r>
            <a:r>
              <a:rPr sz="2400" spc="-105" dirty="0">
                <a:latin typeface="Microsoft Sans Serif"/>
                <a:cs typeface="Microsoft Sans Serif"/>
              </a:rPr>
              <a:t>в</a:t>
            </a:r>
            <a:r>
              <a:rPr sz="2400" spc="-10" dirty="0">
                <a:latin typeface="Microsoft Sans Serif"/>
                <a:cs typeface="Microsoft Sans Serif"/>
              </a:rPr>
              <a:t>а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dirty="0">
                <a:latin typeface="Microsoft Sans Serif"/>
                <a:cs typeface="Microsoft Sans Serif"/>
              </a:rPr>
              <a:t>е	</a:t>
            </a:r>
            <a:r>
              <a:rPr sz="2400" spc="-50" dirty="0">
                <a:latin typeface="Microsoft Sans Serif"/>
                <a:cs typeface="Microsoft Sans Serif"/>
              </a:rPr>
              <a:t>за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25" dirty="0">
                <a:latin typeface="Microsoft Sans Serif"/>
                <a:cs typeface="Microsoft Sans Serif"/>
              </a:rPr>
              <a:t>у</a:t>
            </a:r>
            <a:r>
              <a:rPr sz="2400" spc="-15" dirty="0">
                <a:latin typeface="Microsoft Sans Serif"/>
                <a:cs typeface="Microsoft Sans Serif"/>
              </a:rPr>
              <a:t>с</a:t>
            </a:r>
            <a:r>
              <a:rPr sz="2400" spc="55" dirty="0">
                <a:latin typeface="Microsoft Sans Serif"/>
                <a:cs typeface="Microsoft Sans Serif"/>
              </a:rPr>
              <a:t>л</a:t>
            </a:r>
            <a:r>
              <a:rPr sz="2400" spc="-10" dirty="0">
                <a:latin typeface="Microsoft Sans Serif"/>
                <a:cs typeface="Microsoft Sans Serif"/>
              </a:rPr>
              <a:t>овия  съхранение;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74716" y="2979165"/>
            <a:ext cx="36969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74065" algn="l"/>
                <a:tab pos="3513454" algn="l"/>
              </a:tabLst>
            </a:pPr>
            <a:r>
              <a:rPr sz="2400" spc="-60" dirty="0">
                <a:latin typeface="Microsoft Sans Serif"/>
                <a:cs typeface="Microsoft Sans Serif"/>
              </a:rPr>
              <a:t>з</a:t>
            </a:r>
            <a:r>
              <a:rPr sz="2400" spc="-55" dirty="0">
                <a:latin typeface="Microsoft Sans Serif"/>
                <a:cs typeface="Microsoft Sans Serif"/>
              </a:rPr>
              <a:t>а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транс</a:t>
            </a:r>
            <a:r>
              <a:rPr sz="2400" spc="-20" dirty="0">
                <a:latin typeface="Microsoft Sans Serif"/>
                <a:cs typeface="Microsoft Sans Serif"/>
              </a:rPr>
              <a:t>п</a:t>
            </a:r>
            <a:r>
              <a:rPr sz="2400" spc="-30" dirty="0">
                <a:latin typeface="Microsoft Sans Serif"/>
                <a:cs typeface="Microsoft Sans Serif"/>
              </a:rPr>
              <a:t>о</a:t>
            </a:r>
            <a:r>
              <a:rPr sz="2400" spc="-55" dirty="0">
                <a:latin typeface="Microsoft Sans Serif"/>
                <a:cs typeface="Microsoft Sans Serif"/>
              </a:rPr>
              <a:t>р</a:t>
            </a:r>
            <a:r>
              <a:rPr sz="2400" spc="-5" dirty="0">
                <a:latin typeface="Microsoft Sans Serif"/>
                <a:cs typeface="Microsoft Sans Serif"/>
              </a:rPr>
              <a:t>ти</a:t>
            </a:r>
            <a:r>
              <a:rPr sz="2400" spc="-10" dirty="0">
                <a:latin typeface="Microsoft Sans Serif"/>
                <a:cs typeface="Microsoft Sans Serif"/>
              </a:rPr>
              <a:t>ран</a:t>
            </a:r>
            <a:r>
              <a:rPr sz="2400" spc="-5" dirty="0">
                <a:latin typeface="Microsoft Sans Serif"/>
                <a:cs typeface="Microsoft Sans Serif"/>
              </a:rPr>
              <a:t>е</a:t>
            </a:r>
            <a:r>
              <a:rPr sz="2400" dirty="0">
                <a:latin typeface="Microsoft Sans Serif"/>
                <a:cs typeface="Microsoft Sans Serif"/>
              </a:rPr>
              <a:t>	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endParaRPr sz="2400">
              <a:latin typeface="Microsoft Sans Serif"/>
              <a:cs typeface="Microsoft Sans Serif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11150" y="3901991"/>
          <a:ext cx="8380094" cy="706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3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8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3139">
                <a:tc>
                  <a:txBody>
                    <a:bodyPr/>
                    <a:lstStyle/>
                    <a:p>
                      <a:pPr marL="374650" indent="-343535">
                        <a:lnSpc>
                          <a:spcPts val="2655"/>
                        </a:lnSpc>
                        <a:buFont typeface="Wingdings"/>
                        <a:buChar char=""/>
                        <a:tabLst>
                          <a:tab pos="375285" algn="l"/>
                        </a:tabLst>
                      </a:pPr>
                      <a:r>
                        <a:rPr sz="2400" spc="-25" dirty="0">
                          <a:latin typeface="Microsoft Sans Serif"/>
                          <a:cs typeface="Microsoft Sans Serif"/>
                        </a:rPr>
                        <a:t>Необходимост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9539" algn="r">
                        <a:lnSpc>
                          <a:spcPts val="2655"/>
                        </a:lnSpc>
                        <a:tabLst>
                          <a:tab pos="596900" algn="l"/>
                          <a:tab pos="2898775" algn="l"/>
                        </a:tabLst>
                      </a:pPr>
                      <a:r>
                        <a:rPr sz="2400" spc="-30" dirty="0">
                          <a:latin typeface="Microsoft Sans Serif"/>
                          <a:cs typeface="Microsoft Sans Serif"/>
                        </a:rPr>
                        <a:t>от	</a:t>
                      </a:r>
                      <a:r>
                        <a:rPr sz="2400" spc="-15" dirty="0">
                          <a:latin typeface="Microsoft Sans Serif"/>
                          <a:cs typeface="Microsoft Sans Serif"/>
                        </a:rPr>
                        <a:t>проследяване	на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7305" algn="ctr">
                        <a:lnSpc>
                          <a:spcPts val="2655"/>
                        </a:lnSpc>
                      </a:pPr>
                      <a:r>
                        <a:rPr sz="2400" spc="-25" dirty="0">
                          <a:latin typeface="Microsoft Sans Serif"/>
                          <a:cs typeface="Microsoft Sans Serif"/>
                        </a:rPr>
                        <a:t>партидата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655"/>
                        </a:lnSpc>
                      </a:pPr>
                      <a:r>
                        <a:rPr sz="2400" spc="-15" dirty="0">
                          <a:latin typeface="Microsoft Sans Serif"/>
                          <a:cs typeface="Microsoft Sans Serif"/>
                        </a:rPr>
                        <a:t>на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139">
                <a:tc>
                  <a:txBody>
                    <a:bodyPr/>
                    <a:lstStyle/>
                    <a:p>
                      <a:pPr marL="374650">
                        <a:lnSpc>
                          <a:spcPts val="2680"/>
                        </a:lnSpc>
                      </a:pPr>
                      <a:r>
                        <a:rPr sz="2400" spc="-30" dirty="0">
                          <a:latin typeface="Microsoft Sans Serif"/>
                          <a:cs typeface="Microsoft Sans Serif"/>
                        </a:rPr>
                        <a:t>незавършеното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5410" algn="r">
                        <a:lnSpc>
                          <a:spcPts val="2680"/>
                        </a:lnSpc>
                        <a:tabLst>
                          <a:tab pos="2160905" algn="l"/>
                        </a:tabLst>
                      </a:pPr>
                      <a:r>
                        <a:rPr sz="2400" spc="-25" dirty="0">
                          <a:latin typeface="Microsoft Sans Serif"/>
                          <a:cs typeface="Microsoft Sans Serif"/>
                        </a:rPr>
                        <a:t>производство	</a:t>
                      </a:r>
                      <a:r>
                        <a:rPr sz="2400" spc="-15" dirty="0">
                          <a:latin typeface="Microsoft Sans Serif"/>
                          <a:cs typeface="Microsoft Sans Serif"/>
                        </a:rPr>
                        <a:t>поради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680"/>
                        </a:lnSpc>
                      </a:pPr>
                      <a:r>
                        <a:rPr sz="2400" spc="-35" dirty="0">
                          <a:latin typeface="Microsoft Sans Serif"/>
                          <a:cs typeface="Microsoft Sans Serif"/>
                        </a:rPr>
                        <a:t>изисквания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680"/>
                        </a:lnSpc>
                      </a:pPr>
                      <a:r>
                        <a:rPr sz="2400" spc="-50" dirty="0">
                          <a:latin typeface="Microsoft Sans Serif"/>
                          <a:cs typeface="Microsoft Sans Serif"/>
                        </a:rPr>
                        <a:t>за</a:t>
                      </a:r>
                      <a:endParaRPr sz="2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330200" y="4442333"/>
            <a:ext cx="8340725" cy="2153920"/>
          </a:xfrm>
          <a:prstGeom prst="rect">
            <a:avLst/>
          </a:prstGeom>
        </p:spPr>
        <p:txBody>
          <a:bodyPr vert="horz" wrap="square" lIns="0" tIns="161925" rIns="0" bIns="0" rtlCol="0">
            <a:spAutoFit/>
          </a:bodyPr>
          <a:lstStyle/>
          <a:p>
            <a:pPr marL="355600" algn="just">
              <a:lnSpc>
                <a:spcPct val="100000"/>
              </a:lnSpc>
              <a:spcBef>
                <a:spcPts val="1275"/>
              </a:spcBef>
            </a:pPr>
            <a:r>
              <a:rPr sz="2400" spc="-25" dirty="0">
                <a:latin typeface="Microsoft Sans Serif"/>
                <a:cs typeface="Microsoft Sans Serif"/>
              </a:rPr>
              <a:t>качество,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околна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среда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отговорност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продукта.</a:t>
            </a:r>
            <a:endParaRPr sz="24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1180"/>
              </a:spcBef>
            </a:pPr>
            <a:r>
              <a:rPr sz="2400" dirty="0">
                <a:latin typeface="Microsoft Sans Serif"/>
                <a:cs typeface="Microsoft Sans Serif"/>
              </a:rPr>
              <a:t>В </a:t>
            </a:r>
            <a:r>
              <a:rPr sz="2400" spc="-40" dirty="0">
                <a:latin typeface="Microsoft Sans Serif"/>
                <a:cs typeface="Microsoft Sans Serif"/>
              </a:rPr>
              <a:t>резултат </a:t>
            </a:r>
            <a:r>
              <a:rPr sz="2400" spc="-10" dirty="0">
                <a:latin typeface="Microsoft Sans Serif"/>
                <a:cs typeface="Microsoft Sans Serif"/>
              </a:rPr>
              <a:t>на </a:t>
            </a:r>
            <a:r>
              <a:rPr sz="2400" spc="-15" dirty="0">
                <a:latin typeface="Microsoft Sans Serif"/>
                <a:cs typeface="Microsoft Sans Serif"/>
              </a:rPr>
              <a:t>това </a:t>
            </a:r>
            <a:r>
              <a:rPr sz="2400" spc="-25" dirty="0">
                <a:latin typeface="Microsoft Sans Serif"/>
                <a:cs typeface="Microsoft Sans Serif"/>
              </a:rPr>
              <a:t>има </a:t>
            </a:r>
            <a:r>
              <a:rPr sz="2400" spc="-10" dirty="0">
                <a:latin typeface="Microsoft Sans Serif"/>
                <a:cs typeface="Microsoft Sans Serif"/>
              </a:rPr>
              <a:t>шанс </a:t>
            </a:r>
            <a:r>
              <a:rPr sz="2400" spc="-55" dirty="0">
                <a:latin typeface="Microsoft Sans Serif"/>
                <a:cs typeface="Microsoft Sans Serif"/>
              </a:rPr>
              <a:t>за </a:t>
            </a:r>
            <a:r>
              <a:rPr sz="2400" spc="-10" dirty="0">
                <a:latin typeface="Microsoft Sans Serif"/>
                <a:cs typeface="Microsoft Sans Serif"/>
              </a:rPr>
              <a:t>свиване </a:t>
            </a:r>
            <a:r>
              <a:rPr sz="2400" spc="-5" dirty="0">
                <a:latin typeface="Microsoft Sans Serif"/>
                <a:cs typeface="Microsoft Sans Serif"/>
              </a:rPr>
              <a:t>и </a:t>
            </a:r>
            <a:r>
              <a:rPr sz="2400" spc="-30" dirty="0">
                <a:latin typeface="Microsoft Sans Serif"/>
                <a:cs typeface="Microsoft Sans Serif"/>
              </a:rPr>
              <a:t>изчерпване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продуктите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търговските</a:t>
            </a:r>
            <a:r>
              <a:rPr sz="2400" spc="-25" dirty="0">
                <a:latin typeface="Microsoft Sans Serif"/>
                <a:cs typeface="Microsoft Sans Serif"/>
              </a:rPr>
              <a:t> обекти,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55" dirty="0">
                <a:latin typeface="Microsoft Sans Serif"/>
                <a:cs typeface="Microsoft Sans Serif"/>
              </a:rPr>
              <a:t>когато</a:t>
            </a:r>
            <a:r>
              <a:rPr sz="2400" spc="-5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най-добрите 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продукти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са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изчерпани</a:t>
            </a:r>
            <a:r>
              <a:rPr sz="2400" spc="-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нивото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на</a:t>
            </a:r>
            <a:r>
              <a:rPr sz="2400" spc="6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качеството</a:t>
            </a:r>
            <a:r>
              <a:rPr sz="2400" spc="58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на </a:t>
            </a:r>
            <a:r>
              <a:rPr sz="2400" spc="-1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продукта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е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спаднало</a:t>
            </a:r>
            <a:r>
              <a:rPr sz="2400" spc="5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твърде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много.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2065</Words>
  <Application>Microsoft Office PowerPoint</Application>
  <PresentationFormat>Презентация на цял екран (4:3)</PresentationFormat>
  <Paragraphs>193</Paragraphs>
  <Slides>27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Microsoft Sans Serif</vt:lpstr>
      <vt:lpstr>Times New Roman</vt:lpstr>
      <vt:lpstr>Wingdings</vt:lpstr>
      <vt:lpstr>Office Theme</vt:lpstr>
      <vt:lpstr>Презентация на PowerPoint</vt:lpstr>
      <vt:lpstr>УСТОЙЧИВОСТ НА ВЕРИГАТА ЗЗА  ДОСТАВКИ</vt:lpstr>
      <vt:lpstr>УСТОЙЧИВОСТ И УСТОЙЧИВ ДИЗАЙН  НА ВЕРИГИ ЗА ДОСТАВКА НА ХРАНИ</vt:lpstr>
      <vt:lpstr>УСТОЙЧИВОСТ И УСТОЙЧИВ ДИЗАЙН  НА ВЕРИГИ ЗА ДОСТАВКА НА ХРАНИ</vt:lpstr>
      <vt:lpstr>УСТОЙЧИВОСТ И УСТОЙЧИВ ДИЗАЙН  НА ВЕРИГИ ЗА ДОСТАВКА НА ХРАНИ</vt:lpstr>
      <vt:lpstr>УСТОЙЧИВОСТ И УСТОЙЧИВ ДИЗАЙН  НА ВЕРИГИ ЗА ДОСТАВКА НА ХРАНИ</vt:lpstr>
      <vt:lpstr>УПРАВЛЕНИЕ НА ВЕРИГА ОТ ДОСТАВКИ И  ПОДХОДЪТ ЗА ПОСТИГАНЕ НА УСТОЙЧИВ  ДИЗАЙН</vt:lpstr>
      <vt:lpstr>УПРАВЛЕНИЕ НА ВЕРИГА ОТ ДОСТАВКИ И  ПОДХОДЪТ ЗА ПОСТИГАНЕ НА УСТОЙЧИВ  ДИЗАЙН</vt:lpstr>
      <vt:lpstr>УПРАВЛЕНИЕ НА ВЕРИГА ОТ ДОСТАВКИ И  ПОДХОДЪТ ЗА ПОСТИГАНЕ НА УСТОЙЧИВ  ДИЗАЙН</vt:lpstr>
      <vt:lpstr>МОДЕЛИРАНЕ - МОДЕЛИРАНЕ</vt:lpstr>
      <vt:lpstr>МОДЕЛИРАНЕ - МОДЕЛИРАНЕ</vt:lpstr>
      <vt:lpstr>МОДЕЛИРАНЕ - МОДЕЛИРАНЕ</vt:lpstr>
      <vt:lpstr>НЯКОИ АСПЕКТИ НА УСТОЙЧИВИЯ ДИЗАЙН  НА ВЕРИГИ ЗА ДОСТАВКА НА ХРАНИ</vt:lpstr>
      <vt:lpstr>УПРАВЛЕНИЕ НА ВЕРИГА ОТ ДОСТАВКИ И  ПОДХОДЪТ ЗА ПОСТИГАНЕ НА УСТОЙЧИВ  ДИЗАЙН</vt:lpstr>
      <vt:lpstr>УПРАВЛЕНИЕ НА ВЕРИГА ОТ ДОСТАВКИ И  ПОДХОДЪТ ЗА ПОСТИГАНЕ НА УСТОЙЧИВ  ДИЗАЙН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НЯКОИ АСПЕКТИ НА УСТОЙЧИВИЯ ДИЗАЙН  НА ВЕРИГИ ЗА ДОСТАВКА НА ХРАНИ</vt:lpstr>
      <vt:lpstr>Проект „Подкрепа на предприемачеството в областта на  вътрешната преработка на качествени селскостопански  продукти в областите Еврос, Хасково, Смолян 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УСТОЙЧИВ ДИЗАЙН НА ВЕРИГАТА ЗА ДОСТАВКА НА ХРАНИ</dc:title>
  <dc:creator>User</dc:creator>
  <cp:lastModifiedBy>user</cp:lastModifiedBy>
  <cp:revision>4</cp:revision>
  <dcterms:created xsi:type="dcterms:W3CDTF">2023-03-29T16:07:20Z</dcterms:created>
  <dcterms:modified xsi:type="dcterms:W3CDTF">2023-04-10T12:25:55Z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2022-05-09T00:00:00Z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2023-03-29T00:00:00Z</vt:filetime>
  </property>
</Properties>
</file>