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9144000" cy="6858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6FAC46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554A3B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6FAC46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6FAC46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3379" y="373379"/>
            <a:ext cx="8397240" cy="1118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6FAC46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31824" y="1745945"/>
            <a:ext cx="7880350" cy="4284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554A3B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2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2.png"/><Relationship Id="rId3" Type="http://schemas.openxmlformats.org/officeDocument/2006/relationships/image" Target="../media/image2.png"/><Relationship Id="rId7" Type="http://schemas.openxmlformats.org/officeDocument/2006/relationships/image" Target="../media/image67.png"/><Relationship Id="rId12" Type="http://schemas.openxmlformats.org/officeDocument/2006/relationships/image" Target="../media/image7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0.png"/><Relationship Id="rId5" Type="http://schemas.openxmlformats.org/officeDocument/2006/relationships/image" Target="../media/image65.png"/><Relationship Id="rId15" Type="http://schemas.openxmlformats.org/officeDocument/2006/relationships/image" Target="../media/image74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57.png"/><Relationship Id="rId1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.png"/><Relationship Id="rId7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g"/><Relationship Id="rId5" Type="http://schemas.openxmlformats.org/officeDocument/2006/relationships/image" Target="../media/image57.png"/><Relationship Id="rId10" Type="http://schemas.openxmlformats.org/officeDocument/2006/relationships/image" Target="../media/image81.png"/><Relationship Id="rId4" Type="http://schemas.openxmlformats.org/officeDocument/2006/relationships/image" Target="../media/image76.png"/><Relationship Id="rId9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83.jp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ta.consilium.europa.eu/doc/document/ST-9645-2018-INIT/bg/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.consilium.europa.eu/doc/document/ST-9634-2018-INIT/bg/pdf" TargetMode="External"/><Relationship Id="rId4" Type="http://schemas.openxmlformats.org/officeDocument/2006/relationships/hyperlink" Target="https://data.consilium.europa.eu/doc/document/ST-9556-2018-INIT/bg/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84936" y="1793239"/>
            <a:ext cx="800735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34135" marR="5080" indent="-1322070">
              <a:lnSpc>
                <a:spcPct val="100000"/>
              </a:lnSpc>
              <a:spcBef>
                <a:spcPts val="105"/>
              </a:spcBef>
            </a:pPr>
            <a:r>
              <a:rPr sz="3200" spc="-55" dirty="0">
                <a:solidFill>
                  <a:srgbClr val="6B7C71"/>
                </a:solidFill>
                <a:latin typeface="Tahoma"/>
                <a:cs typeface="Tahoma"/>
              </a:rPr>
              <a:t>ОБЩА </a:t>
            </a:r>
            <a:r>
              <a:rPr sz="3200" dirty="0">
                <a:solidFill>
                  <a:srgbClr val="6B7C71"/>
                </a:solidFill>
                <a:latin typeface="Tahoma"/>
                <a:cs typeface="Tahoma"/>
              </a:rPr>
              <a:t>СЕЛСКОСТОПАНСКА</a:t>
            </a:r>
            <a:r>
              <a:rPr sz="3200" spc="-80" dirty="0">
                <a:solidFill>
                  <a:srgbClr val="6B7C71"/>
                </a:solidFill>
                <a:latin typeface="Tahoma"/>
                <a:cs typeface="Tahoma"/>
              </a:rPr>
              <a:t> </a:t>
            </a:r>
            <a:r>
              <a:rPr sz="3200" spc="-200" dirty="0">
                <a:solidFill>
                  <a:srgbClr val="6B7C71"/>
                </a:solidFill>
                <a:latin typeface="Tahoma"/>
                <a:cs typeface="Tahoma"/>
              </a:rPr>
              <a:t>ПОЛИТИКА </a:t>
            </a:r>
            <a:r>
              <a:rPr sz="3200" spc="-925" dirty="0">
                <a:solidFill>
                  <a:srgbClr val="6B7C71"/>
                </a:solidFill>
                <a:latin typeface="Tahoma"/>
                <a:cs typeface="Tahoma"/>
              </a:rPr>
              <a:t> </a:t>
            </a:r>
            <a:r>
              <a:rPr sz="3200" spc="-75" dirty="0">
                <a:solidFill>
                  <a:srgbClr val="6B7C71"/>
                </a:solidFill>
                <a:latin typeface="Tahoma"/>
                <a:cs typeface="Tahoma"/>
              </a:rPr>
              <a:t>ЗА</a:t>
            </a:r>
            <a:r>
              <a:rPr sz="3200" spc="-35" dirty="0">
                <a:solidFill>
                  <a:srgbClr val="6B7C71"/>
                </a:solidFill>
                <a:latin typeface="Tahoma"/>
                <a:cs typeface="Tahoma"/>
              </a:rPr>
              <a:t> </a:t>
            </a:r>
            <a:r>
              <a:rPr sz="3200" spc="-114" dirty="0">
                <a:solidFill>
                  <a:srgbClr val="6B7C71"/>
                </a:solidFill>
                <a:latin typeface="Tahoma"/>
                <a:cs typeface="Tahoma"/>
              </a:rPr>
              <a:t>ПЕРИОД</a:t>
            </a:r>
            <a:r>
              <a:rPr sz="3200" spc="-100" dirty="0">
                <a:solidFill>
                  <a:srgbClr val="6B7C71"/>
                </a:solidFill>
                <a:latin typeface="Tahoma"/>
                <a:cs typeface="Tahoma"/>
              </a:rPr>
              <a:t>А</a:t>
            </a:r>
            <a:r>
              <a:rPr sz="3200" spc="-85" dirty="0">
                <a:solidFill>
                  <a:srgbClr val="6B7C71"/>
                </a:solidFill>
                <a:latin typeface="Tahoma"/>
                <a:cs typeface="Tahoma"/>
              </a:rPr>
              <a:t> </a:t>
            </a:r>
            <a:r>
              <a:rPr sz="3200" spc="-250" dirty="0">
                <a:solidFill>
                  <a:srgbClr val="6B7C71"/>
                </a:solidFill>
                <a:latin typeface="Tahoma"/>
                <a:cs typeface="Tahoma"/>
              </a:rPr>
              <a:t>2</a:t>
            </a:r>
            <a:r>
              <a:rPr sz="3200" spc="-240" dirty="0">
                <a:solidFill>
                  <a:srgbClr val="6B7C71"/>
                </a:solidFill>
                <a:latin typeface="Tahoma"/>
                <a:cs typeface="Tahoma"/>
              </a:rPr>
              <a:t>0</a:t>
            </a:r>
            <a:r>
              <a:rPr sz="3200" spc="-250" dirty="0">
                <a:solidFill>
                  <a:srgbClr val="6B7C71"/>
                </a:solidFill>
                <a:latin typeface="Tahoma"/>
                <a:cs typeface="Tahoma"/>
              </a:rPr>
              <a:t>2</a:t>
            </a:r>
            <a:r>
              <a:rPr sz="3200" spc="-235" dirty="0">
                <a:solidFill>
                  <a:srgbClr val="6B7C71"/>
                </a:solidFill>
                <a:latin typeface="Tahoma"/>
                <a:cs typeface="Tahoma"/>
              </a:rPr>
              <a:t>3</a:t>
            </a:r>
            <a:r>
              <a:rPr sz="3200" spc="275" dirty="0">
                <a:solidFill>
                  <a:srgbClr val="6B7C71"/>
                </a:solidFill>
                <a:latin typeface="Tahoma"/>
                <a:cs typeface="Tahoma"/>
              </a:rPr>
              <a:t>—</a:t>
            </a:r>
            <a:r>
              <a:rPr sz="3200" spc="-250" dirty="0">
                <a:solidFill>
                  <a:srgbClr val="6B7C71"/>
                </a:solidFill>
                <a:latin typeface="Tahoma"/>
                <a:cs typeface="Tahoma"/>
              </a:rPr>
              <a:t>2</a:t>
            </a:r>
            <a:r>
              <a:rPr sz="3200" spc="-260" dirty="0">
                <a:solidFill>
                  <a:srgbClr val="6B7C71"/>
                </a:solidFill>
                <a:latin typeface="Tahoma"/>
                <a:cs typeface="Tahoma"/>
              </a:rPr>
              <a:t>0</a:t>
            </a:r>
            <a:r>
              <a:rPr sz="3200" spc="-250" dirty="0">
                <a:solidFill>
                  <a:srgbClr val="6B7C71"/>
                </a:solidFill>
                <a:latin typeface="Tahoma"/>
                <a:cs typeface="Tahoma"/>
              </a:rPr>
              <a:t>2</a:t>
            </a:r>
            <a:r>
              <a:rPr sz="3200" spc="-245" dirty="0">
                <a:solidFill>
                  <a:srgbClr val="6B7C71"/>
                </a:solidFill>
                <a:latin typeface="Tahoma"/>
                <a:cs typeface="Tahoma"/>
              </a:rPr>
              <a:t>7</a:t>
            </a:r>
            <a:r>
              <a:rPr sz="3200" spc="-90" dirty="0">
                <a:solidFill>
                  <a:srgbClr val="6B7C71"/>
                </a:solidFill>
                <a:latin typeface="Tahoma"/>
                <a:cs typeface="Tahoma"/>
              </a:rPr>
              <a:t> </a:t>
            </a:r>
            <a:r>
              <a:rPr sz="3200" spc="-215" dirty="0">
                <a:solidFill>
                  <a:srgbClr val="6B7C71"/>
                </a:solidFill>
                <a:latin typeface="Tahoma"/>
                <a:cs typeface="Tahoma"/>
              </a:rPr>
              <a:t>Г.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14777" y="5327141"/>
            <a:ext cx="4680585" cy="913712"/>
          </a:xfrm>
          <a:prstGeom prst="rect">
            <a:avLst/>
          </a:prstGeom>
          <a:solidFill>
            <a:srgbClr val="92A199"/>
          </a:solidFill>
          <a:ln w="25400">
            <a:solidFill>
              <a:srgbClr val="6B766E"/>
            </a:solidFill>
          </a:ln>
        </p:spPr>
        <p:txBody>
          <a:bodyPr vert="horz" wrap="square" lIns="0" tIns="178435" rIns="0" bIns="0" rtlCol="0">
            <a:spAutoFit/>
          </a:bodyPr>
          <a:lstStyle/>
          <a:p>
            <a:pPr marL="1414780" marR="241935" indent="-1169670" algn="ctr">
              <a:lnSpc>
                <a:spcPct val="100000"/>
              </a:lnSpc>
              <a:spcBef>
                <a:spcPts val="1405"/>
              </a:spcBef>
            </a:pPr>
            <a:r>
              <a:rPr lang="bg-BG" b="1" spc="-55" dirty="0" smtClean="0">
                <a:solidFill>
                  <a:srgbClr val="FFFFFF"/>
                </a:solidFill>
                <a:latin typeface="Tahoma"/>
                <a:cs typeface="Tahoma"/>
              </a:rPr>
              <a:t>Местна инициативна група</a:t>
            </a:r>
          </a:p>
          <a:p>
            <a:pPr marL="1414780" marR="241935" indent="-1169670" algn="ctr">
              <a:lnSpc>
                <a:spcPct val="100000"/>
              </a:lnSpc>
              <a:spcBef>
                <a:spcPts val="1405"/>
              </a:spcBef>
            </a:pPr>
            <a:r>
              <a:rPr lang="bg-BG" b="1" spc="-55" dirty="0" smtClean="0">
                <a:solidFill>
                  <a:srgbClr val="FFFFFF"/>
                </a:solidFill>
                <a:latin typeface="Tahoma"/>
                <a:cs typeface="Tahoma"/>
              </a:rPr>
              <a:t>„Кирково - Златоград“</a:t>
            </a:r>
            <a:endParaRPr sz="1800" dirty="0">
              <a:latin typeface="Tahoma"/>
              <a:cs typeface="Tahom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555748" y="225552"/>
            <a:ext cx="4392295" cy="5003800"/>
            <a:chOff x="2555748" y="225552"/>
            <a:chExt cx="4392295" cy="500380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55748" y="2852928"/>
              <a:ext cx="4392167" cy="237591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34640" y="225552"/>
              <a:ext cx="3474720" cy="138988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94359" y="177241"/>
            <a:ext cx="70624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0" spc="265" dirty="0">
                <a:solidFill>
                  <a:srgbClr val="6B7C71"/>
                </a:solidFill>
                <a:latin typeface="Cambria"/>
                <a:cs typeface="Cambria"/>
              </a:rPr>
              <a:t>УКРЕПВАНЕ</a:t>
            </a:r>
            <a:r>
              <a:rPr sz="3200" b="0" spc="1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200" b="0" spc="480" dirty="0">
                <a:solidFill>
                  <a:srgbClr val="6B7C71"/>
                </a:solidFill>
                <a:latin typeface="Cambria"/>
                <a:cs typeface="Cambria"/>
              </a:rPr>
              <a:t>НА</a:t>
            </a:r>
            <a:r>
              <a:rPr sz="3200" b="0" spc="4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200" b="0" spc="315" dirty="0">
                <a:solidFill>
                  <a:srgbClr val="6B7C71"/>
                </a:solidFill>
                <a:latin typeface="Cambria"/>
                <a:cs typeface="Cambria"/>
              </a:rPr>
              <a:t>БИОЛОГИЧНОТО</a:t>
            </a:r>
            <a:endParaRPr sz="3200">
              <a:latin typeface="Cambria"/>
              <a:cs typeface="Cambri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46697" y="1264729"/>
            <a:ext cx="8579485" cy="5266055"/>
            <a:chOff x="246697" y="1264729"/>
            <a:chExt cx="8579485" cy="5266055"/>
          </a:xfrm>
        </p:grpSpPr>
        <p:sp>
          <p:nvSpPr>
            <p:cNvPr id="8" name="object 8"/>
            <p:cNvSpPr/>
            <p:nvPr/>
          </p:nvSpPr>
          <p:spPr>
            <a:xfrm>
              <a:off x="251459" y="1269491"/>
              <a:ext cx="8569960" cy="5256530"/>
            </a:xfrm>
            <a:custGeom>
              <a:avLst/>
              <a:gdLst/>
              <a:ahLst/>
              <a:cxnLst/>
              <a:rect l="l" t="t" r="r" b="b"/>
              <a:pathLst>
                <a:path w="8569960" h="5256530">
                  <a:moveTo>
                    <a:pt x="8569452" y="0"/>
                  </a:moveTo>
                  <a:lnTo>
                    <a:pt x="0" y="0"/>
                  </a:lnTo>
                  <a:lnTo>
                    <a:pt x="0" y="5256276"/>
                  </a:lnTo>
                  <a:lnTo>
                    <a:pt x="8569452" y="5256276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F5DD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1459" y="1269491"/>
              <a:ext cx="8569960" cy="5256530"/>
            </a:xfrm>
            <a:custGeom>
              <a:avLst/>
              <a:gdLst/>
              <a:ahLst/>
              <a:cxnLst/>
              <a:rect l="l" t="t" r="r" b="b"/>
              <a:pathLst>
                <a:path w="8569960" h="5256530">
                  <a:moveTo>
                    <a:pt x="0" y="5256276"/>
                  </a:moveTo>
                  <a:lnTo>
                    <a:pt x="8569452" y="5256276"/>
                  </a:lnTo>
                  <a:lnTo>
                    <a:pt x="8569452" y="0"/>
                  </a:lnTo>
                  <a:lnTo>
                    <a:pt x="0" y="0"/>
                  </a:lnTo>
                  <a:lnTo>
                    <a:pt x="0" y="5256276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44500" y="475386"/>
            <a:ext cx="8108950" cy="6114415"/>
          </a:xfrm>
          <a:prstGeom prst="rect">
            <a:avLst/>
          </a:prstGeom>
        </p:spPr>
        <p:txBody>
          <a:bodyPr vert="horz" wrap="square" lIns="0" tIns="203200" rIns="0" bIns="0" rtlCol="0">
            <a:spAutoFit/>
          </a:bodyPr>
          <a:lstStyle/>
          <a:p>
            <a:pPr marL="56515" algn="ctr">
              <a:lnSpc>
                <a:spcPct val="100000"/>
              </a:lnSpc>
              <a:spcBef>
                <a:spcPts val="1600"/>
              </a:spcBef>
            </a:pPr>
            <a:r>
              <a:rPr sz="3200" spc="275" dirty="0">
                <a:solidFill>
                  <a:srgbClr val="6B7C71"/>
                </a:solidFill>
                <a:latin typeface="Cambria"/>
                <a:cs typeface="Cambria"/>
              </a:rPr>
              <a:t>РАЗНООБРАЗИЕ</a:t>
            </a:r>
            <a:endParaRPr sz="3200" dirty="0">
              <a:latin typeface="Cambria"/>
              <a:cs typeface="Cambria"/>
            </a:endParaRPr>
          </a:p>
          <a:p>
            <a:pPr marL="12700" marR="1050290">
              <a:lnSpc>
                <a:spcPct val="100000"/>
              </a:lnSpc>
              <a:spcBef>
                <a:spcPts val="1120"/>
              </a:spcBef>
            </a:pPr>
            <a:r>
              <a:rPr sz="2400" spc="114" dirty="0">
                <a:solidFill>
                  <a:srgbClr val="554A3B"/>
                </a:solidFill>
                <a:latin typeface="Tahoma"/>
                <a:cs typeface="Tahoma"/>
              </a:rPr>
              <a:t>Новата </a:t>
            </a:r>
            <a:r>
              <a:rPr sz="2400" spc="300" dirty="0">
                <a:solidFill>
                  <a:srgbClr val="554A3B"/>
                </a:solidFill>
                <a:latin typeface="Tahoma"/>
                <a:cs typeface="Tahoma"/>
              </a:rPr>
              <a:t>ОСП </a:t>
            </a:r>
            <a:r>
              <a:rPr sz="2400" spc="60" dirty="0">
                <a:solidFill>
                  <a:srgbClr val="554A3B"/>
                </a:solidFill>
                <a:latin typeface="Tahoma"/>
                <a:cs typeface="Tahoma"/>
              </a:rPr>
              <a:t>утвърждава, </a:t>
            </a:r>
            <a:r>
              <a:rPr sz="2400" spc="45" dirty="0">
                <a:solidFill>
                  <a:srgbClr val="554A3B"/>
                </a:solidFill>
                <a:latin typeface="Tahoma"/>
                <a:cs typeface="Tahoma"/>
              </a:rPr>
              <a:t>че </a:t>
            </a:r>
            <a:r>
              <a:rPr sz="2400" spc="130" dirty="0">
                <a:solidFill>
                  <a:srgbClr val="554A3B"/>
                </a:solidFill>
                <a:latin typeface="Tahoma"/>
                <a:cs typeface="Tahoma"/>
              </a:rPr>
              <a:t>укрепването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spc="2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5" dirty="0">
                <a:solidFill>
                  <a:srgbClr val="554A3B"/>
                </a:solidFill>
                <a:latin typeface="Tahoma"/>
                <a:cs typeface="Tahoma"/>
              </a:rPr>
              <a:t>биологичното</a:t>
            </a:r>
            <a:r>
              <a:rPr sz="2400" spc="-1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0" dirty="0">
                <a:solidFill>
                  <a:srgbClr val="554A3B"/>
                </a:solidFill>
                <a:latin typeface="Tahoma"/>
                <a:cs typeface="Tahoma"/>
              </a:rPr>
              <a:t>разнообразие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спазването</a:t>
            </a:r>
            <a:r>
              <a:rPr sz="24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endParaRPr sz="2400" dirty="0">
              <a:latin typeface="Tahoma"/>
              <a:cs typeface="Tahoma"/>
            </a:endParaRPr>
          </a:p>
          <a:p>
            <a:pPr marL="12700" marR="534670">
              <a:lnSpc>
                <a:spcPct val="100000"/>
              </a:lnSpc>
            </a:pPr>
            <a:r>
              <a:rPr sz="2400" spc="135" dirty="0">
                <a:solidFill>
                  <a:srgbClr val="554A3B"/>
                </a:solidFill>
                <a:latin typeface="Tahoma"/>
                <a:cs typeface="Tahoma"/>
              </a:rPr>
              <a:t>з</a:t>
            </a:r>
            <a:r>
              <a:rPr sz="2400" spc="16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spc="120" dirty="0">
                <a:solidFill>
                  <a:srgbClr val="554A3B"/>
                </a:solidFill>
                <a:latin typeface="Tahoma"/>
                <a:cs typeface="Tahoma"/>
              </a:rPr>
              <a:t>кон</a:t>
            </a:r>
            <a:r>
              <a:rPr sz="2400" spc="-5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35" dirty="0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400" spc="29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spc="24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400" spc="95" dirty="0">
                <a:solidFill>
                  <a:srgbClr val="554A3B"/>
                </a:solidFill>
                <a:latin typeface="Tahoma"/>
                <a:cs typeface="Tahoma"/>
              </a:rPr>
              <a:t>га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ж</a:t>
            </a:r>
            <a:r>
              <a:rPr sz="2400" spc="265" dirty="0">
                <a:solidFill>
                  <a:srgbClr val="554A3B"/>
                </a:solidFill>
                <a:latin typeface="Tahoma"/>
                <a:cs typeface="Tahoma"/>
              </a:rPr>
              <a:t>имен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ти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400" spc="29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3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400" spc="220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4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35" dirty="0">
                <a:solidFill>
                  <a:srgbClr val="554A3B"/>
                </a:solidFill>
                <a:latin typeface="Tahoma"/>
                <a:cs typeface="Tahoma"/>
              </a:rPr>
              <a:t>обл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spc="105" dirty="0">
                <a:solidFill>
                  <a:srgbClr val="554A3B"/>
                </a:solidFill>
                <a:latin typeface="Tahoma"/>
                <a:cs typeface="Tahoma"/>
              </a:rPr>
              <a:t>стта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80" dirty="0">
                <a:solidFill>
                  <a:srgbClr val="554A3B"/>
                </a:solidFill>
                <a:latin typeface="Tahoma"/>
                <a:cs typeface="Tahoma"/>
              </a:rPr>
              <a:t>на 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околната</a:t>
            </a:r>
            <a:r>
              <a:rPr sz="2400" spc="-1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05" dirty="0">
                <a:solidFill>
                  <a:srgbClr val="554A3B"/>
                </a:solidFill>
                <a:latin typeface="Tahoma"/>
                <a:cs typeface="Tahoma"/>
              </a:rPr>
              <a:t>среда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климата,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400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бъдат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50" dirty="0">
                <a:solidFill>
                  <a:srgbClr val="554A3B"/>
                </a:solidFill>
                <a:latin typeface="Tahoma"/>
                <a:cs typeface="Tahoma"/>
              </a:rPr>
              <a:t>ключово</a:t>
            </a:r>
            <a:endParaRPr sz="24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400" spc="120" dirty="0">
                <a:solidFill>
                  <a:srgbClr val="554A3B"/>
                </a:solidFill>
                <a:latin typeface="Tahoma"/>
                <a:cs typeface="Tahoma"/>
              </a:rPr>
              <a:t>значение</a:t>
            </a:r>
            <a:r>
              <a:rPr sz="2400" spc="-114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0" dirty="0">
                <a:solidFill>
                  <a:srgbClr val="554A3B"/>
                </a:solidFill>
                <a:latin typeface="Tahoma"/>
                <a:cs typeface="Tahoma"/>
              </a:rPr>
              <a:t>прилагането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05" dirty="0">
                <a:solidFill>
                  <a:srgbClr val="554A3B"/>
                </a:solidFill>
                <a:latin typeface="Tahoma"/>
                <a:cs typeface="Tahoma"/>
              </a:rPr>
              <a:t>реформираната</a:t>
            </a:r>
            <a:r>
              <a:rPr sz="24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0" dirty="0">
                <a:solidFill>
                  <a:srgbClr val="554A3B"/>
                </a:solidFill>
                <a:latin typeface="Tahoma"/>
                <a:cs typeface="Tahoma"/>
              </a:rPr>
              <a:t>ОСП,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35" dirty="0" err="1">
                <a:solidFill>
                  <a:srgbClr val="554A3B"/>
                </a:solidFill>
                <a:latin typeface="Tahoma"/>
                <a:cs typeface="Tahoma"/>
              </a:rPr>
              <a:t>коя</a:t>
            </a:r>
            <a:r>
              <a:rPr sz="2400" spc="-25" dirty="0" err="1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400" spc="265" dirty="0" err="1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80" dirty="0" smtClean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" dirty="0">
                <a:solidFill>
                  <a:srgbClr val="554A3B"/>
                </a:solidFill>
                <a:latin typeface="Tahoma"/>
                <a:cs typeface="Tahoma"/>
              </a:rPr>
              <a:t>вле</a:t>
            </a:r>
            <a:r>
              <a:rPr sz="2400" spc="25" dirty="0">
                <a:solidFill>
                  <a:srgbClr val="554A3B"/>
                </a:solidFill>
                <a:latin typeface="Tahoma"/>
                <a:cs typeface="Tahoma"/>
              </a:rPr>
              <a:t>з</a:t>
            </a:r>
            <a:r>
              <a:rPr sz="2400" spc="29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4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35" dirty="0" err="1">
                <a:solidFill>
                  <a:srgbClr val="554A3B"/>
                </a:solidFill>
                <a:latin typeface="Tahoma"/>
                <a:cs typeface="Tahoma"/>
              </a:rPr>
              <a:t>сила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lang="bg-BG" sz="2400" spc="150" dirty="0" smtClean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400" spc="-85" dirty="0" smtClean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0" dirty="0">
                <a:solidFill>
                  <a:srgbClr val="554A3B"/>
                </a:solidFill>
                <a:latin typeface="Tahoma"/>
                <a:cs typeface="Tahoma"/>
              </a:rPr>
              <a:t>202</a:t>
            </a:r>
            <a:r>
              <a:rPr sz="2400" spc="15" dirty="0">
                <a:solidFill>
                  <a:srgbClr val="554A3B"/>
                </a:solidFill>
                <a:latin typeface="Tahoma"/>
                <a:cs typeface="Tahoma"/>
              </a:rPr>
              <a:t>3</a:t>
            </a:r>
            <a:r>
              <a:rPr sz="24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г.</a:t>
            </a:r>
            <a:endParaRPr sz="2400" dirty="0">
              <a:latin typeface="Tahoma"/>
              <a:cs typeface="Tahoma"/>
            </a:endParaRPr>
          </a:p>
          <a:p>
            <a:pPr marL="12700" marR="221615">
              <a:lnSpc>
                <a:spcPct val="100000"/>
              </a:lnSpc>
              <a:spcBef>
                <a:spcPts val="575"/>
              </a:spcBef>
            </a:pPr>
            <a:r>
              <a:rPr sz="2400" spc="190" dirty="0">
                <a:solidFill>
                  <a:srgbClr val="554A3B"/>
                </a:solidFill>
                <a:latin typeface="Tahoma"/>
                <a:cs typeface="Tahoma"/>
              </a:rPr>
              <a:t>Земеделските </a:t>
            </a:r>
            <a:r>
              <a:rPr sz="2400" spc="165" dirty="0">
                <a:solidFill>
                  <a:srgbClr val="554A3B"/>
                </a:solidFill>
                <a:latin typeface="Tahoma"/>
                <a:cs typeface="Tahoma"/>
              </a:rPr>
              <a:t>стопани </a:t>
            </a:r>
            <a:r>
              <a:rPr sz="2400" spc="409" dirty="0">
                <a:solidFill>
                  <a:srgbClr val="554A3B"/>
                </a:solidFill>
                <a:latin typeface="Tahoma"/>
                <a:cs typeface="Tahoma"/>
              </a:rPr>
              <a:t>са </a:t>
            </a:r>
            <a:r>
              <a:rPr sz="2400" spc="15" dirty="0">
                <a:solidFill>
                  <a:srgbClr val="554A3B"/>
                </a:solidFill>
                <a:latin typeface="Tahoma"/>
                <a:cs typeface="Tahoma"/>
              </a:rPr>
              <a:t>тези,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които </a:t>
            </a:r>
            <a:r>
              <a:rPr sz="2400" spc="70" dirty="0">
                <a:solidFill>
                  <a:srgbClr val="554A3B"/>
                </a:solidFill>
                <a:latin typeface="Tahoma"/>
                <a:cs typeface="Tahoma"/>
              </a:rPr>
              <a:t>трябва </a:t>
            </a:r>
            <a:r>
              <a:rPr sz="2400" spc="24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spc="2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14" dirty="0">
                <a:solidFill>
                  <a:srgbClr val="554A3B"/>
                </a:solidFill>
                <a:latin typeface="Tahoma"/>
                <a:cs typeface="Tahoma"/>
              </a:rPr>
              <a:t>прилагат</a:t>
            </a:r>
            <a:r>
              <a:rPr sz="24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75" dirty="0">
                <a:solidFill>
                  <a:srgbClr val="554A3B"/>
                </a:solidFill>
                <a:latin typeface="Tahoma"/>
                <a:cs typeface="Tahoma"/>
              </a:rPr>
              <a:t>практиките,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35" dirty="0">
                <a:solidFill>
                  <a:srgbClr val="554A3B"/>
                </a:solidFill>
                <a:latin typeface="Tahoma"/>
                <a:cs typeface="Tahoma"/>
              </a:rPr>
              <a:t>щадящи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80" dirty="0">
                <a:solidFill>
                  <a:srgbClr val="554A3B"/>
                </a:solidFill>
                <a:latin typeface="Tahoma"/>
                <a:cs typeface="Tahoma"/>
              </a:rPr>
              <a:t>климата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околната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45" dirty="0">
                <a:solidFill>
                  <a:srgbClr val="554A3B"/>
                </a:solidFill>
                <a:latin typeface="Tahoma"/>
                <a:cs typeface="Tahoma"/>
              </a:rPr>
              <a:t>среда.</a:t>
            </a:r>
            <a:endParaRPr sz="24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100" dirty="0">
                <a:solidFill>
                  <a:srgbClr val="554A3B"/>
                </a:solidFill>
                <a:latin typeface="Tahoma"/>
                <a:cs typeface="Tahoma"/>
              </a:rPr>
              <a:t>Държавите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50" dirty="0">
                <a:solidFill>
                  <a:srgbClr val="554A3B"/>
                </a:solidFill>
                <a:latin typeface="Tahoma"/>
                <a:cs typeface="Tahoma"/>
              </a:rPr>
              <a:t>членки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9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бъдат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5" dirty="0">
                <a:solidFill>
                  <a:srgbClr val="554A3B"/>
                </a:solidFill>
                <a:latin typeface="Tahoma"/>
                <a:cs typeface="Tahoma"/>
              </a:rPr>
              <a:t>задължени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45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endParaRPr sz="2400" dirty="0">
              <a:latin typeface="Tahoma"/>
              <a:cs typeface="Tahoma"/>
            </a:endParaRPr>
          </a:p>
          <a:p>
            <a:pPr marL="12700" marR="386715">
              <a:lnSpc>
                <a:spcPct val="100000"/>
              </a:lnSpc>
            </a:pPr>
            <a:r>
              <a:rPr sz="2400" spc="120" dirty="0">
                <a:solidFill>
                  <a:srgbClr val="554A3B"/>
                </a:solidFill>
                <a:latin typeface="Tahoma"/>
                <a:cs typeface="Tahoma"/>
              </a:rPr>
              <a:t>гарантират, </a:t>
            </a:r>
            <a:r>
              <a:rPr sz="2400" spc="45" dirty="0">
                <a:solidFill>
                  <a:srgbClr val="554A3B"/>
                </a:solidFill>
                <a:latin typeface="Tahoma"/>
                <a:cs typeface="Tahoma"/>
              </a:rPr>
              <a:t>че </a:t>
            </a:r>
            <a:r>
              <a:rPr sz="2400" spc="190" dirty="0">
                <a:solidFill>
                  <a:srgbClr val="554A3B"/>
                </a:solidFill>
                <a:latin typeface="Tahoma"/>
                <a:cs typeface="Tahoma"/>
              </a:rPr>
              <a:t>най-малко </a:t>
            </a:r>
            <a:r>
              <a:rPr sz="2400" spc="-155" dirty="0">
                <a:solidFill>
                  <a:srgbClr val="554A3B"/>
                </a:solidFill>
                <a:latin typeface="Tahoma"/>
                <a:cs typeface="Tahoma"/>
              </a:rPr>
              <a:t>35% </a:t>
            </a:r>
            <a:r>
              <a:rPr sz="2400" spc="30" dirty="0">
                <a:solidFill>
                  <a:srgbClr val="554A3B"/>
                </a:solidFill>
                <a:latin typeface="Tahoma"/>
                <a:cs typeface="Tahoma"/>
              </a:rPr>
              <a:t>от </a:t>
            </a:r>
            <a:r>
              <a:rPr sz="2400" spc="160" dirty="0">
                <a:solidFill>
                  <a:srgbClr val="554A3B"/>
                </a:solidFill>
                <a:latin typeface="Tahoma"/>
                <a:cs typeface="Tahoma"/>
              </a:rPr>
              <a:t>бюджета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00" dirty="0">
                <a:solidFill>
                  <a:srgbClr val="554A3B"/>
                </a:solidFill>
                <a:latin typeface="Tahoma"/>
                <a:cs typeface="Tahoma"/>
              </a:rPr>
              <a:t>развитие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70" dirty="0">
                <a:solidFill>
                  <a:srgbClr val="554A3B"/>
                </a:solidFill>
                <a:latin typeface="Tahoma"/>
                <a:cs typeface="Tahoma"/>
              </a:rPr>
              <a:t>селските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0" dirty="0">
                <a:solidFill>
                  <a:srgbClr val="554A3B"/>
                </a:solidFill>
                <a:latin typeface="Tahoma"/>
                <a:cs typeface="Tahoma"/>
              </a:rPr>
              <a:t>райони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90" dirty="0">
                <a:solidFill>
                  <a:srgbClr val="554A3B"/>
                </a:solidFill>
                <a:latin typeface="Tahoma"/>
                <a:cs typeface="Tahoma"/>
              </a:rPr>
              <a:t>най-малко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55" dirty="0">
                <a:solidFill>
                  <a:srgbClr val="554A3B"/>
                </a:solidFill>
                <a:latin typeface="Tahoma"/>
                <a:cs typeface="Tahoma"/>
              </a:rPr>
              <a:t>25%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0" dirty="0">
                <a:solidFill>
                  <a:srgbClr val="554A3B"/>
                </a:solidFill>
                <a:latin typeface="Tahoma"/>
                <a:cs typeface="Tahoma"/>
              </a:rPr>
              <a:t>от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преките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65" dirty="0">
                <a:solidFill>
                  <a:srgbClr val="554A3B"/>
                </a:solidFill>
                <a:latin typeface="Tahoma"/>
                <a:cs typeface="Tahoma"/>
              </a:rPr>
              <a:t>плащания</a:t>
            </a:r>
            <a:r>
              <a:rPr sz="2400" spc="-1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409" dirty="0">
                <a:solidFill>
                  <a:srgbClr val="554A3B"/>
                </a:solidFill>
                <a:latin typeface="Tahoma"/>
                <a:cs typeface="Tahoma"/>
              </a:rPr>
              <a:t>са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85" dirty="0">
                <a:solidFill>
                  <a:srgbClr val="554A3B"/>
                </a:solidFill>
                <a:latin typeface="Tahoma"/>
                <a:cs typeface="Tahoma"/>
              </a:rPr>
              <a:t>насочени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5" dirty="0">
                <a:solidFill>
                  <a:srgbClr val="554A3B"/>
                </a:solidFill>
                <a:latin typeface="Tahoma"/>
                <a:cs typeface="Tahoma"/>
              </a:rPr>
              <a:t>към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60" dirty="0">
                <a:solidFill>
                  <a:srgbClr val="554A3B"/>
                </a:solidFill>
                <a:latin typeface="Tahoma"/>
                <a:cs typeface="Tahoma"/>
              </a:rPr>
              <a:t>мерки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4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endParaRPr sz="24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170" dirty="0">
                <a:solidFill>
                  <a:srgbClr val="554A3B"/>
                </a:solidFill>
                <a:latin typeface="Tahoma"/>
                <a:cs typeface="Tahoma"/>
              </a:rPr>
              <a:t>областта</a:t>
            </a:r>
            <a:r>
              <a:rPr sz="2400" spc="-1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околната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05" dirty="0">
                <a:solidFill>
                  <a:srgbClr val="554A3B"/>
                </a:solidFill>
                <a:latin typeface="Tahoma"/>
                <a:cs typeface="Tahoma"/>
              </a:rPr>
              <a:t>среда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климата.</a:t>
            </a:r>
            <a:endParaRPr sz="24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606" y="176911"/>
            <a:ext cx="72332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6B7C71"/>
                </a:solidFill>
              </a:rPr>
              <a:t>ПО-ГОЛЯМА</a:t>
            </a:r>
            <a:r>
              <a:rPr sz="2800" spc="45" dirty="0">
                <a:solidFill>
                  <a:srgbClr val="6B7C71"/>
                </a:solidFill>
              </a:rPr>
              <a:t> </a:t>
            </a:r>
            <a:r>
              <a:rPr sz="2800" spc="-5" dirty="0">
                <a:solidFill>
                  <a:srgbClr val="6B7C71"/>
                </a:solidFill>
              </a:rPr>
              <a:t>ПОДКРЕПА</a:t>
            </a:r>
            <a:r>
              <a:rPr sz="2800" spc="25" dirty="0">
                <a:solidFill>
                  <a:srgbClr val="6B7C71"/>
                </a:solidFill>
              </a:rPr>
              <a:t> </a:t>
            </a:r>
            <a:r>
              <a:rPr sz="2800" spc="40" dirty="0">
                <a:solidFill>
                  <a:srgbClr val="6B7C71"/>
                </a:solidFill>
              </a:rPr>
              <a:t>ЗА</a:t>
            </a:r>
            <a:r>
              <a:rPr sz="2800" spc="-10" dirty="0">
                <a:solidFill>
                  <a:srgbClr val="6B7C71"/>
                </a:solidFill>
              </a:rPr>
              <a:t> </a:t>
            </a:r>
            <a:r>
              <a:rPr sz="2800" spc="15" dirty="0">
                <a:solidFill>
                  <a:srgbClr val="6B7C71"/>
                </a:solidFill>
              </a:rPr>
              <a:t>МАЛКИТЕ</a:t>
            </a:r>
            <a:endParaRPr sz="2800"/>
          </a:p>
        </p:txBody>
      </p:sp>
      <p:grpSp>
        <p:nvGrpSpPr>
          <p:cNvPr id="7" name="object 7"/>
          <p:cNvGrpSpPr/>
          <p:nvPr/>
        </p:nvGrpSpPr>
        <p:grpSpPr>
          <a:xfrm>
            <a:off x="246697" y="1984057"/>
            <a:ext cx="8579485" cy="4429125"/>
            <a:chOff x="246697" y="1984057"/>
            <a:chExt cx="8579485" cy="4429125"/>
          </a:xfrm>
        </p:grpSpPr>
        <p:sp>
          <p:nvSpPr>
            <p:cNvPr id="8" name="object 8"/>
            <p:cNvSpPr/>
            <p:nvPr/>
          </p:nvSpPr>
          <p:spPr>
            <a:xfrm>
              <a:off x="251459" y="1988820"/>
              <a:ext cx="8569960" cy="4419600"/>
            </a:xfrm>
            <a:custGeom>
              <a:avLst/>
              <a:gdLst/>
              <a:ahLst/>
              <a:cxnLst/>
              <a:rect l="l" t="t" r="r" b="b"/>
              <a:pathLst>
                <a:path w="8569960" h="4419600">
                  <a:moveTo>
                    <a:pt x="8569452" y="0"/>
                  </a:moveTo>
                  <a:lnTo>
                    <a:pt x="0" y="0"/>
                  </a:lnTo>
                  <a:lnTo>
                    <a:pt x="0" y="4419600"/>
                  </a:lnTo>
                  <a:lnTo>
                    <a:pt x="8569452" y="4419600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DFDF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1459" y="1988820"/>
              <a:ext cx="8569960" cy="4419600"/>
            </a:xfrm>
            <a:custGeom>
              <a:avLst/>
              <a:gdLst/>
              <a:ahLst/>
              <a:cxnLst/>
              <a:rect l="l" t="t" r="r" b="b"/>
              <a:pathLst>
                <a:path w="8569960" h="4419600">
                  <a:moveTo>
                    <a:pt x="0" y="4419600"/>
                  </a:moveTo>
                  <a:lnTo>
                    <a:pt x="8569452" y="4419600"/>
                  </a:lnTo>
                  <a:lnTo>
                    <a:pt x="8569452" y="0"/>
                  </a:lnTo>
                  <a:lnTo>
                    <a:pt x="0" y="0"/>
                  </a:lnTo>
                  <a:lnTo>
                    <a:pt x="0" y="4419600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44500" y="603630"/>
            <a:ext cx="7964170" cy="540131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032760" marR="73025" indent="-2897505">
              <a:lnSpc>
                <a:spcPts val="3350"/>
              </a:lnSpc>
              <a:spcBef>
                <a:spcPts val="215"/>
              </a:spcBef>
            </a:pPr>
            <a:r>
              <a:rPr sz="2800" b="1" spc="-5" dirty="0">
                <a:solidFill>
                  <a:srgbClr val="6B7C71"/>
                </a:solidFill>
                <a:latin typeface="Palatino Linotype"/>
                <a:cs typeface="Palatino Linotype"/>
              </a:rPr>
              <a:t>СТОПАНСТВА</a:t>
            </a:r>
            <a:r>
              <a:rPr sz="2800" b="1" spc="45" dirty="0">
                <a:solidFill>
                  <a:srgbClr val="6B7C71"/>
                </a:solidFill>
                <a:latin typeface="Palatino Linotype"/>
                <a:cs typeface="Palatino Linotype"/>
              </a:rPr>
              <a:t> </a:t>
            </a:r>
            <a:r>
              <a:rPr sz="2800" b="1" spc="55" dirty="0">
                <a:solidFill>
                  <a:srgbClr val="6B7C71"/>
                </a:solidFill>
                <a:latin typeface="Palatino Linotype"/>
                <a:cs typeface="Palatino Linotype"/>
              </a:rPr>
              <a:t>И</a:t>
            </a:r>
            <a:r>
              <a:rPr sz="2800" b="1" spc="5" dirty="0">
                <a:solidFill>
                  <a:srgbClr val="6B7C71"/>
                </a:solidFill>
                <a:latin typeface="Palatino Linotype"/>
                <a:cs typeface="Palatino Linotype"/>
              </a:rPr>
              <a:t> </a:t>
            </a:r>
            <a:r>
              <a:rPr sz="2800" b="1" spc="-5" dirty="0">
                <a:solidFill>
                  <a:srgbClr val="6B7C71"/>
                </a:solidFill>
                <a:latin typeface="Palatino Linotype"/>
                <a:cs typeface="Palatino Linotype"/>
              </a:rPr>
              <a:t>МЛАДИТЕ </a:t>
            </a:r>
            <a:r>
              <a:rPr sz="2800" b="1" spc="5" dirty="0">
                <a:solidFill>
                  <a:srgbClr val="6B7C71"/>
                </a:solidFill>
                <a:latin typeface="Palatino Linotype"/>
                <a:cs typeface="Palatino Linotype"/>
              </a:rPr>
              <a:t>ЗЕМЕДЕЛСКИ </a:t>
            </a:r>
            <a:r>
              <a:rPr sz="2800" b="1" spc="-685" dirty="0">
                <a:solidFill>
                  <a:srgbClr val="6B7C71"/>
                </a:solidFill>
                <a:latin typeface="Palatino Linotype"/>
                <a:cs typeface="Palatino Linotype"/>
              </a:rPr>
              <a:t> </a:t>
            </a:r>
            <a:r>
              <a:rPr sz="2800" b="1" spc="5" dirty="0">
                <a:solidFill>
                  <a:srgbClr val="6B7C71"/>
                </a:solidFill>
                <a:latin typeface="Palatino Linotype"/>
                <a:cs typeface="Palatino Linotype"/>
              </a:rPr>
              <a:t>СТОПАНИ</a:t>
            </a:r>
            <a:endParaRPr sz="28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1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spc="-65" dirty="0">
                <a:solidFill>
                  <a:srgbClr val="554A3B"/>
                </a:solidFill>
                <a:latin typeface="Tahoma"/>
                <a:cs typeface="Tahoma"/>
              </a:rPr>
              <a:t>Най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-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малк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310" dirty="0">
                <a:solidFill>
                  <a:srgbClr val="554A3B"/>
                </a:solidFill>
                <a:latin typeface="Tahoma"/>
                <a:cs typeface="Tahoma"/>
              </a:rPr>
              <a:t>10</a:t>
            </a:r>
            <a:r>
              <a:rPr sz="2400" b="1" spc="-575" dirty="0">
                <a:solidFill>
                  <a:srgbClr val="554A3B"/>
                </a:solidFill>
                <a:latin typeface="Tahoma"/>
                <a:cs typeface="Tahoma"/>
              </a:rPr>
              <a:t>%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4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прекит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60" dirty="0">
                <a:solidFill>
                  <a:srgbClr val="554A3B"/>
                </a:solidFill>
                <a:latin typeface="Tahoma"/>
                <a:cs typeface="Tahoma"/>
              </a:rPr>
              <a:t>плащани</a:t>
            </a:r>
            <a:r>
              <a:rPr sz="2400" b="1" spc="-50" dirty="0">
                <a:solidFill>
                  <a:srgbClr val="554A3B"/>
                </a:solidFill>
                <a:latin typeface="Tahoma"/>
                <a:cs typeface="Tahoma"/>
              </a:rPr>
              <a:t>я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20" dirty="0">
                <a:solidFill>
                  <a:srgbClr val="554A3B"/>
                </a:solidFill>
                <a:latin typeface="Tahoma"/>
                <a:cs typeface="Tahoma"/>
              </a:rPr>
              <a:t>щ</a:t>
            </a:r>
            <a:r>
              <a:rPr sz="2400" b="1" spc="8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85" dirty="0">
                <a:solidFill>
                  <a:srgbClr val="554A3B"/>
                </a:solidFill>
                <a:latin typeface="Tahoma"/>
                <a:cs typeface="Tahoma"/>
              </a:rPr>
              <a:t>се</a:t>
            </a:r>
            <a:endParaRPr sz="2400">
              <a:latin typeface="Tahoma"/>
              <a:cs typeface="Tahoma"/>
            </a:endParaRPr>
          </a:p>
          <a:p>
            <a:pPr marL="12700" marR="73025">
              <a:lnSpc>
                <a:spcPct val="100000"/>
              </a:lnSpc>
            </a:pPr>
            <a:r>
              <a:rPr sz="2400" b="1" spc="-90" dirty="0">
                <a:solidFill>
                  <a:srgbClr val="554A3B"/>
                </a:solidFill>
                <a:latin typeface="Tahoma"/>
                <a:cs typeface="Tahoma"/>
              </a:rPr>
              <a:t>използват</a:t>
            </a:r>
            <a:r>
              <a:rPr sz="2400" b="1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подпомагане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малките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40" dirty="0">
                <a:solidFill>
                  <a:srgbClr val="554A3B"/>
                </a:solidFill>
                <a:latin typeface="Tahoma"/>
                <a:cs typeface="Tahoma"/>
              </a:rPr>
              <a:t>средните </a:t>
            </a:r>
            <a:r>
              <a:rPr sz="2400" b="1" spc="-6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земеделски</a:t>
            </a:r>
            <a:r>
              <a:rPr sz="24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35" dirty="0">
                <a:solidFill>
                  <a:srgbClr val="554A3B"/>
                </a:solidFill>
                <a:latin typeface="Tahoma"/>
                <a:cs typeface="Tahoma"/>
              </a:rPr>
              <a:t>стопанства.</a:t>
            </a:r>
            <a:endParaRPr sz="2400">
              <a:latin typeface="Tahoma"/>
              <a:cs typeface="Tahoma"/>
            </a:endParaRPr>
          </a:p>
          <a:p>
            <a:pPr marL="12700" marR="751840">
              <a:lnSpc>
                <a:spcPct val="100000"/>
              </a:lnSpc>
              <a:spcBef>
                <a:spcPts val="1200"/>
              </a:spcBef>
            </a:pPr>
            <a:r>
              <a:rPr sz="2400" b="1" spc="-65" dirty="0">
                <a:solidFill>
                  <a:srgbClr val="554A3B"/>
                </a:solidFill>
                <a:latin typeface="Tahoma"/>
                <a:cs typeface="Tahoma"/>
              </a:rPr>
              <a:t>Най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-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малк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355" dirty="0">
                <a:solidFill>
                  <a:srgbClr val="554A3B"/>
                </a:solidFill>
                <a:latin typeface="Tahoma"/>
                <a:cs typeface="Tahoma"/>
              </a:rPr>
              <a:t>3</a:t>
            </a:r>
            <a:r>
              <a:rPr sz="2400" b="1" spc="-655" dirty="0">
                <a:solidFill>
                  <a:srgbClr val="554A3B"/>
                </a:solidFill>
                <a:latin typeface="Tahoma"/>
                <a:cs typeface="Tahoma"/>
              </a:rPr>
              <a:t>%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4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бюджета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ОСП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85" dirty="0">
                <a:solidFill>
                  <a:srgbClr val="554A3B"/>
                </a:solidFill>
                <a:latin typeface="Tahoma"/>
                <a:cs typeface="Tahoma"/>
              </a:rPr>
              <a:t>б</a:t>
            </a:r>
            <a:r>
              <a:rPr sz="2400" b="1" spc="-100" dirty="0">
                <a:solidFill>
                  <a:srgbClr val="554A3B"/>
                </a:solidFill>
                <a:latin typeface="Tahoma"/>
                <a:cs typeface="Tahoma"/>
              </a:rPr>
              <a:t>ъ</a:t>
            </a:r>
            <a:r>
              <a:rPr sz="2400" b="1" spc="50" dirty="0">
                <a:solidFill>
                  <a:srgbClr val="554A3B"/>
                </a:solidFill>
                <a:latin typeface="Tahoma"/>
                <a:cs typeface="Tahoma"/>
              </a:rPr>
              <a:t>дат  </a:t>
            </a: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предоставяни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млади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земеделски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стопани.</a:t>
            </a:r>
            <a:endParaRPr sz="24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Създаване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кризисен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резерв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270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55" dirty="0">
                <a:solidFill>
                  <a:srgbClr val="554A3B"/>
                </a:solidFill>
                <a:latin typeface="Tahoma"/>
                <a:cs typeface="Tahoma"/>
              </a:rPr>
              <a:t>годишен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бюджет </a:t>
            </a:r>
            <a:r>
              <a:rPr sz="2400" b="1" spc="-6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45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400" b="1" spc="40" dirty="0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90" dirty="0">
                <a:solidFill>
                  <a:srgbClr val="554A3B"/>
                </a:solidFill>
                <a:latin typeface="Tahoma"/>
                <a:cs typeface="Tahoma"/>
              </a:rPr>
              <a:t>45</a:t>
            </a:r>
            <a:r>
              <a:rPr sz="2400" b="1" spc="-185" dirty="0">
                <a:solidFill>
                  <a:srgbClr val="554A3B"/>
                </a:solidFill>
                <a:latin typeface="Tahoma"/>
                <a:cs typeface="Tahoma"/>
              </a:rPr>
              <a:t>0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14" dirty="0">
                <a:solidFill>
                  <a:srgbClr val="554A3B"/>
                </a:solidFill>
                <a:latin typeface="Tahoma"/>
                <a:cs typeface="Tahoma"/>
              </a:rPr>
              <a:t>мл</a:t>
            </a:r>
            <a:r>
              <a:rPr sz="2400" b="1" spc="-100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400" b="1" spc="-80" dirty="0">
                <a:solidFill>
                  <a:srgbClr val="554A3B"/>
                </a:solidFill>
                <a:latin typeface="Tahoma"/>
                <a:cs typeface="Tahoma"/>
              </a:rPr>
              <a:t>.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евр</a:t>
            </a:r>
            <a:r>
              <a:rPr sz="2400" b="1" spc="15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80" dirty="0">
                <a:solidFill>
                  <a:srgbClr val="554A3B"/>
                </a:solidFill>
                <a:latin typeface="Tahoma"/>
                <a:cs typeface="Tahoma"/>
              </a:rPr>
              <a:t>(по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те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к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ущ</a:t>
            </a: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55" dirty="0">
                <a:solidFill>
                  <a:srgbClr val="554A3B"/>
                </a:solidFill>
                <a:latin typeface="Tahoma"/>
                <a:cs typeface="Tahoma"/>
              </a:rPr>
              <a:t>цени) </a:t>
            </a:r>
            <a:r>
              <a:rPr sz="2400" b="1" spc="125" dirty="0">
                <a:solidFill>
                  <a:srgbClr val="554A3B"/>
                </a:solidFill>
                <a:latin typeface="Tahoma"/>
                <a:cs typeface="Tahoma"/>
              </a:rPr>
              <a:t>щ</a:t>
            </a:r>
            <a:r>
              <a:rPr sz="2400" b="1" spc="8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85" dirty="0">
                <a:solidFill>
                  <a:srgbClr val="554A3B"/>
                </a:solidFill>
                <a:latin typeface="Tahoma"/>
                <a:cs typeface="Tahoma"/>
              </a:rPr>
              <a:t>б</a:t>
            </a:r>
            <a:r>
              <a:rPr sz="2400" b="1" spc="-100" dirty="0">
                <a:solidFill>
                  <a:srgbClr val="554A3B"/>
                </a:solidFill>
                <a:latin typeface="Tahoma"/>
                <a:cs typeface="Tahoma"/>
              </a:rPr>
              <a:t>ъ</a:t>
            </a:r>
            <a:r>
              <a:rPr sz="2400" b="1" spc="45" dirty="0">
                <a:solidFill>
                  <a:srgbClr val="554A3B"/>
                </a:solidFill>
                <a:latin typeface="Tahoma"/>
                <a:cs typeface="Tahoma"/>
              </a:rPr>
              <a:t>де  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постоянно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 разположение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земеделските</a:t>
            </a:r>
            <a:endParaRPr sz="2400">
              <a:latin typeface="Tahoma"/>
              <a:cs typeface="Tahoma"/>
            </a:endParaRPr>
          </a:p>
          <a:p>
            <a:pPr marL="12700" marR="320040">
              <a:lnSpc>
                <a:spcPct val="100000"/>
              </a:lnSpc>
              <a:spcBef>
                <a:spcPts val="5"/>
              </a:spcBef>
            </a:pPr>
            <a:r>
              <a:rPr sz="2400" b="1" spc="20" dirty="0">
                <a:solidFill>
                  <a:srgbClr val="554A3B"/>
                </a:solidFill>
                <a:latin typeface="Tahoma"/>
                <a:cs typeface="Tahoma"/>
              </a:rPr>
              <a:t>стопан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80" dirty="0">
                <a:solidFill>
                  <a:srgbClr val="554A3B"/>
                </a:solidFill>
                <a:latin typeface="Tahoma"/>
                <a:cs typeface="Tahoma"/>
              </a:rPr>
              <a:t>,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кт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85" dirty="0">
                <a:solidFill>
                  <a:srgbClr val="554A3B"/>
                </a:solidFill>
                <a:latin typeface="Tahoma"/>
                <a:cs typeface="Tahoma"/>
              </a:rPr>
              <a:t>ги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подпомаг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60" dirty="0">
                <a:solidFill>
                  <a:srgbClr val="554A3B"/>
                </a:solidFill>
                <a:latin typeface="Tahoma"/>
                <a:cs typeface="Tahoma"/>
              </a:rPr>
              <a:t>пр</a:t>
            </a:r>
            <a:r>
              <a:rPr sz="2400" b="1" spc="-5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25" dirty="0">
                <a:solidFill>
                  <a:srgbClr val="554A3B"/>
                </a:solidFill>
                <a:latin typeface="Tahoma"/>
                <a:cs typeface="Tahoma"/>
              </a:rPr>
              <a:t>нестабилност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на 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це</a:t>
            </a:r>
            <a:r>
              <a:rPr sz="2400" b="1" spc="1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ит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75" dirty="0">
                <a:solidFill>
                  <a:srgbClr val="554A3B"/>
                </a:solidFill>
                <a:latin typeface="Tahoma"/>
                <a:cs typeface="Tahoma"/>
              </a:rPr>
              <a:t>ил</a:t>
            </a:r>
            <a:r>
              <a:rPr sz="2400" b="1" spc="-17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30" dirty="0">
                <a:solidFill>
                  <a:srgbClr val="554A3B"/>
                </a:solidFill>
                <a:latin typeface="Tahoma"/>
                <a:cs typeface="Tahoma"/>
              </a:rPr>
              <a:t>пазара</a:t>
            </a:r>
            <a:r>
              <a:rPr sz="2400" b="1" spc="-80" dirty="0">
                <a:solidFill>
                  <a:srgbClr val="554A3B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17042" y="176911"/>
            <a:ext cx="7874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6B7C71"/>
                </a:solidFill>
              </a:rPr>
              <a:t>ПО-ГОЛЯМА</a:t>
            </a:r>
            <a:r>
              <a:rPr sz="2800" spc="30" dirty="0">
                <a:solidFill>
                  <a:srgbClr val="6B7C71"/>
                </a:solidFill>
              </a:rPr>
              <a:t> </a:t>
            </a:r>
            <a:r>
              <a:rPr sz="2800" spc="15" dirty="0">
                <a:solidFill>
                  <a:srgbClr val="6B7C71"/>
                </a:solidFill>
              </a:rPr>
              <a:t>ПРОЗРАЧНОСТ</a:t>
            </a:r>
            <a:r>
              <a:rPr sz="2800" spc="45" dirty="0">
                <a:solidFill>
                  <a:srgbClr val="6B7C71"/>
                </a:solidFill>
              </a:rPr>
              <a:t> </a:t>
            </a:r>
            <a:r>
              <a:rPr sz="2800" spc="55" dirty="0">
                <a:solidFill>
                  <a:srgbClr val="6B7C71"/>
                </a:solidFill>
              </a:rPr>
              <a:t>И</a:t>
            </a:r>
            <a:r>
              <a:rPr sz="2800" spc="-25" dirty="0">
                <a:solidFill>
                  <a:srgbClr val="6B7C71"/>
                </a:solidFill>
              </a:rPr>
              <a:t> </a:t>
            </a:r>
            <a:r>
              <a:rPr sz="2800" spc="-20" dirty="0">
                <a:solidFill>
                  <a:srgbClr val="6B7C71"/>
                </a:solidFill>
              </a:rPr>
              <a:t>ПО-ДОБРО</a:t>
            </a:r>
            <a:endParaRPr sz="2800"/>
          </a:p>
        </p:txBody>
      </p:sp>
      <p:grpSp>
        <p:nvGrpSpPr>
          <p:cNvPr id="7" name="object 7"/>
          <p:cNvGrpSpPr/>
          <p:nvPr/>
        </p:nvGrpSpPr>
        <p:grpSpPr>
          <a:xfrm>
            <a:off x="246697" y="1840801"/>
            <a:ext cx="8579485" cy="4545330"/>
            <a:chOff x="246697" y="1840801"/>
            <a:chExt cx="8579485" cy="4545330"/>
          </a:xfrm>
        </p:grpSpPr>
        <p:sp>
          <p:nvSpPr>
            <p:cNvPr id="8" name="object 8"/>
            <p:cNvSpPr/>
            <p:nvPr/>
          </p:nvSpPr>
          <p:spPr>
            <a:xfrm>
              <a:off x="251459" y="1845564"/>
              <a:ext cx="8569960" cy="4535805"/>
            </a:xfrm>
            <a:custGeom>
              <a:avLst/>
              <a:gdLst/>
              <a:ahLst/>
              <a:cxnLst/>
              <a:rect l="l" t="t" r="r" b="b"/>
              <a:pathLst>
                <a:path w="8569960" h="4535805">
                  <a:moveTo>
                    <a:pt x="8569452" y="0"/>
                  </a:moveTo>
                  <a:lnTo>
                    <a:pt x="0" y="0"/>
                  </a:lnTo>
                  <a:lnTo>
                    <a:pt x="0" y="4535424"/>
                  </a:lnTo>
                  <a:lnTo>
                    <a:pt x="8569452" y="4535424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E9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1459" y="1845564"/>
              <a:ext cx="8569960" cy="4535805"/>
            </a:xfrm>
            <a:custGeom>
              <a:avLst/>
              <a:gdLst/>
              <a:ahLst/>
              <a:cxnLst/>
              <a:rect l="l" t="t" r="r" b="b"/>
              <a:pathLst>
                <a:path w="8569960" h="4535805">
                  <a:moveTo>
                    <a:pt x="0" y="4535424"/>
                  </a:moveTo>
                  <a:lnTo>
                    <a:pt x="8569452" y="4535424"/>
                  </a:lnTo>
                  <a:lnTo>
                    <a:pt x="8569452" y="0"/>
                  </a:lnTo>
                  <a:lnTo>
                    <a:pt x="0" y="0"/>
                  </a:lnTo>
                  <a:lnTo>
                    <a:pt x="0" y="4535424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44500" y="603630"/>
            <a:ext cx="8253730" cy="592137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034539" marR="1650364" indent="-611505">
              <a:lnSpc>
                <a:spcPts val="3350"/>
              </a:lnSpc>
              <a:spcBef>
                <a:spcPts val="215"/>
              </a:spcBef>
            </a:pPr>
            <a:r>
              <a:rPr sz="2800" b="1" spc="10" dirty="0">
                <a:solidFill>
                  <a:srgbClr val="6B7C71"/>
                </a:solidFill>
                <a:latin typeface="Palatino Linotype"/>
                <a:cs typeface="Palatino Linotype"/>
              </a:rPr>
              <a:t>СПАЗВАНЕ </a:t>
            </a:r>
            <a:r>
              <a:rPr sz="2800" b="1" spc="-5" dirty="0">
                <a:solidFill>
                  <a:srgbClr val="6B7C71"/>
                </a:solidFill>
                <a:latin typeface="Palatino Linotype"/>
                <a:cs typeface="Palatino Linotype"/>
              </a:rPr>
              <a:t>НА </a:t>
            </a:r>
            <a:r>
              <a:rPr sz="2800" b="1" spc="10" dirty="0">
                <a:solidFill>
                  <a:srgbClr val="6B7C71"/>
                </a:solidFill>
                <a:latin typeface="Palatino Linotype"/>
                <a:cs typeface="Palatino Linotype"/>
              </a:rPr>
              <a:t>ТРУДОВОТО </a:t>
            </a:r>
            <a:r>
              <a:rPr sz="2800" b="1" spc="-685" dirty="0">
                <a:solidFill>
                  <a:srgbClr val="6B7C71"/>
                </a:solidFill>
                <a:latin typeface="Palatino Linotype"/>
                <a:cs typeface="Palatino Linotype"/>
              </a:rPr>
              <a:t> </a:t>
            </a:r>
            <a:r>
              <a:rPr sz="2800" b="1" spc="-5" dirty="0">
                <a:solidFill>
                  <a:srgbClr val="6B7C71"/>
                </a:solidFill>
                <a:latin typeface="Palatino Linotype"/>
                <a:cs typeface="Palatino Linotype"/>
              </a:rPr>
              <a:t>ЗАКОНОДАТЕЛСТВО</a:t>
            </a:r>
            <a:endParaRPr sz="28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2300">
              <a:latin typeface="Palatino Linotype"/>
              <a:cs typeface="Palatino Linotype"/>
            </a:endParaRPr>
          </a:p>
          <a:p>
            <a:pPr marL="241300" indent="-229235">
              <a:lnSpc>
                <a:spcPct val="100000"/>
              </a:lnSpc>
              <a:buClr>
                <a:srgbClr val="92A199"/>
              </a:buClr>
              <a:buFont typeface="Microsoft Sans Serif"/>
              <a:buChar char="•"/>
              <a:tabLst>
                <a:tab pos="241935" algn="l"/>
              </a:tabLst>
            </a:pPr>
            <a:r>
              <a:rPr sz="2300" spc="45" dirty="0">
                <a:solidFill>
                  <a:srgbClr val="554A3B"/>
                </a:solidFill>
                <a:latin typeface="Tahoma"/>
                <a:cs typeface="Tahoma"/>
              </a:rPr>
              <a:t>Трудов</a:t>
            </a:r>
            <a:r>
              <a:rPr sz="2300" spc="-45" dirty="0">
                <a:solidFill>
                  <a:srgbClr val="554A3B"/>
                </a:solidFill>
                <a:latin typeface="Tahoma"/>
                <a:cs typeface="Tahoma"/>
              </a:rPr>
              <a:t>ит</a:t>
            </a:r>
            <a:r>
              <a:rPr sz="2300" spc="28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3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50" dirty="0">
                <a:solidFill>
                  <a:srgbClr val="554A3B"/>
                </a:solidFill>
                <a:latin typeface="Tahoma"/>
                <a:cs typeface="Tahoma"/>
              </a:rPr>
              <a:t>правила</a:t>
            </a:r>
            <a:r>
              <a:rPr sz="23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-13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3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75" dirty="0">
                <a:solidFill>
                  <a:srgbClr val="554A3B"/>
                </a:solidFill>
                <a:latin typeface="Tahoma"/>
                <a:cs typeface="Tahoma"/>
              </a:rPr>
              <a:t>евро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пейско</a:t>
            </a:r>
            <a:r>
              <a:rPr sz="2300" spc="114" dirty="0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300" spc="254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300" spc="-1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35" dirty="0">
                <a:solidFill>
                  <a:srgbClr val="554A3B"/>
                </a:solidFill>
                <a:latin typeface="Tahoma"/>
                <a:cs typeface="Tahoma"/>
              </a:rPr>
              <a:t>селско</a:t>
            </a:r>
            <a:endParaRPr sz="2300">
              <a:latin typeface="Tahoma"/>
              <a:cs typeface="Tahoma"/>
            </a:endParaRPr>
          </a:p>
          <a:p>
            <a:pPr marL="241300" marR="874394">
              <a:lnSpc>
                <a:spcPct val="100000"/>
              </a:lnSpc>
            </a:pPr>
            <a:r>
              <a:rPr sz="2300" spc="135" dirty="0">
                <a:solidFill>
                  <a:srgbClr val="554A3B"/>
                </a:solidFill>
                <a:latin typeface="Tahoma"/>
                <a:cs typeface="Tahoma"/>
              </a:rPr>
              <a:t>стопанство</a:t>
            </a:r>
            <a:r>
              <a:rPr sz="2300" spc="-1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8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3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90" dirty="0">
                <a:solidFill>
                  <a:srgbClr val="554A3B"/>
                </a:solidFill>
                <a:latin typeface="Tahoma"/>
                <a:cs typeface="Tahoma"/>
              </a:rPr>
              <a:t>бъдат</a:t>
            </a:r>
            <a:r>
              <a:rPr sz="23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85" dirty="0">
                <a:solidFill>
                  <a:srgbClr val="554A3B"/>
                </a:solidFill>
                <a:latin typeface="Tahoma"/>
                <a:cs typeface="Tahoma"/>
              </a:rPr>
              <a:t>по-добре</a:t>
            </a:r>
            <a:r>
              <a:rPr sz="23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наблюдавани,</a:t>
            </a:r>
            <a:r>
              <a:rPr sz="23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65" dirty="0">
                <a:solidFill>
                  <a:srgbClr val="554A3B"/>
                </a:solidFill>
                <a:latin typeface="Tahoma"/>
                <a:cs typeface="Tahoma"/>
              </a:rPr>
              <a:t>а </a:t>
            </a:r>
            <a:r>
              <a:rPr sz="2300" spc="-7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50" dirty="0">
                <a:solidFill>
                  <a:srgbClr val="554A3B"/>
                </a:solidFill>
                <a:latin typeface="Tahoma"/>
                <a:cs typeface="Tahoma"/>
              </a:rPr>
              <a:t>нарушенията</a:t>
            </a:r>
            <a:r>
              <a:rPr sz="23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8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3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90" dirty="0">
                <a:solidFill>
                  <a:srgbClr val="554A3B"/>
                </a:solidFill>
                <a:latin typeface="Tahoma"/>
                <a:cs typeface="Tahoma"/>
              </a:rPr>
              <a:t>бъдат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90" dirty="0">
                <a:solidFill>
                  <a:srgbClr val="554A3B"/>
                </a:solidFill>
                <a:latin typeface="Tahoma"/>
                <a:cs typeface="Tahoma"/>
              </a:rPr>
              <a:t>санкционирани</a:t>
            </a:r>
            <a:endParaRPr sz="2300">
              <a:latin typeface="Tahoma"/>
              <a:cs typeface="Tahoma"/>
            </a:endParaRPr>
          </a:p>
          <a:p>
            <a:pPr marL="241300" marR="1621790">
              <a:lnSpc>
                <a:spcPct val="100000"/>
              </a:lnSpc>
              <a:spcBef>
                <a:spcPts val="5"/>
              </a:spcBef>
            </a:pPr>
            <a:r>
              <a:rPr sz="2300" spc="190" dirty="0">
                <a:solidFill>
                  <a:srgbClr val="554A3B"/>
                </a:solidFill>
                <a:latin typeface="Tahoma"/>
                <a:cs typeface="Tahoma"/>
              </a:rPr>
              <a:t>благодарение</a:t>
            </a:r>
            <a:r>
              <a:rPr sz="2300" spc="-1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2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3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80" dirty="0">
                <a:solidFill>
                  <a:srgbClr val="554A3B"/>
                </a:solidFill>
                <a:latin typeface="Tahoma"/>
                <a:cs typeface="Tahoma"/>
              </a:rPr>
              <a:t>сътрудничеството</a:t>
            </a:r>
            <a:r>
              <a:rPr sz="2300" spc="-1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25" dirty="0">
                <a:solidFill>
                  <a:srgbClr val="554A3B"/>
                </a:solidFill>
                <a:latin typeface="Tahoma"/>
                <a:cs typeface="Tahoma"/>
              </a:rPr>
              <a:t>между </a:t>
            </a:r>
            <a:r>
              <a:rPr sz="2300" spc="-7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5" dirty="0">
                <a:solidFill>
                  <a:srgbClr val="554A3B"/>
                </a:solidFill>
                <a:latin typeface="Tahoma"/>
                <a:cs typeface="Tahoma"/>
              </a:rPr>
              <a:t>националните инспектори </a:t>
            </a:r>
            <a:r>
              <a:rPr sz="2300" spc="165" dirty="0">
                <a:solidFill>
                  <a:srgbClr val="554A3B"/>
                </a:solidFill>
                <a:latin typeface="Tahoma"/>
                <a:cs typeface="Tahoma"/>
              </a:rPr>
              <a:t>по </a:t>
            </a:r>
            <a:r>
              <a:rPr sz="2300" spc="135" dirty="0">
                <a:solidFill>
                  <a:srgbClr val="554A3B"/>
                </a:solidFill>
                <a:latin typeface="Tahoma"/>
                <a:cs typeface="Tahoma"/>
              </a:rPr>
              <a:t>труда </a:t>
            </a:r>
            <a:r>
              <a:rPr sz="2300" spc="120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300" spc="1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50" dirty="0">
                <a:solidFill>
                  <a:srgbClr val="554A3B"/>
                </a:solidFill>
                <a:latin typeface="Tahoma"/>
                <a:cs typeface="Tahoma"/>
              </a:rPr>
              <a:t>разплащателните</a:t>
            </a:r>
            <a:r>
              <a:rPr sz="23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5" dirty="0">
                <a:solidFill>
                  <a:srgbClr val="554A3B"/>
                </a:solidFill>
                <a:latin typeface="Tahoma"/>
                <a:cs typeface="Tahoma"/>
              </a:rPr>
              <a:t>агенции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65" dirty="0">
                <a:solidFill>
                  <a:srgbClr val="554A3B"/>
                </a:solidFill>
                <a:latin typeface="Tahoma"/>
                <a:cs typeface="Tahoma"/>
              </a:rPr>
              <a:t>по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00" dirty="0">
                <a:solidFill>
                  <a:srgbClr val="554A3B"/>
                </a:solidFill>
                <a:latin typeface="Tahoma"/>
                <a:cs typeface="Tahoma"/>
              </a:rPr>
              <a:t>ОСП.</a:t>
            </a:r>
            <a:endParaRPr sz="2300">
              <a:latin typeface="Tahoma"/>
              <a:cs typeface="Tahoma"/>
            </a:endParaRPr>
          </a:p>
          <a:p>
            <a:pPr marL="241300" marR="1047750" indent="-229235">
              <a:lnSpc>
                <a:spcPct val="100000"/>
              </a:lnSpc>
              <a:spcBef>
                <a:spcPts val="555"/>
              </a:spcBef>
              <a:buClr>
                <a:srgbClr val="92A199"/>
              </a:buClr>
              <a:buFont typeface="Microsoft Sans Serif"/>
              <a:buChar char="•"/>
              <a:tabLst>
                <a:tab pos="241935" algn="l"/>
              </a:tabLst>
            </a:pPr>
            <a:r>
              <a:rPr sz="2300" spc="225" dirty="0">
                <a:solidFill>
                  <a:srgbClr val="554A3B"/>
                </a:solidFill>
                <a:latin typeface="Tahoma"/>
                <a:cs typeface="Tahoma"/>
              </a:rPr>
              <a:t>Информацията</a:t>
            </a:r>
            <a:r>
              <a:rPr sz="23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3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30" dirty="0">
                <a:solidFill>
                  <a:srgbClr val="554A3B"/>
                </a:solidFill>
                <a:latin typeface="Tahoma"/>
                <a:cs typeface="Tahoma"/>
              </a:rPr>
              <a:t>крайните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54" dirty="0">
                <a:solidFill>
                  <a:srgbClr val="554A3B"/>
                </a:solidFill>
                <a:latin typeface="Tahoma"/>
                <a:cs typeface="Tahoma"/>
              </a:rPr>
              <a:t>бенефициери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15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300" spc="-7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60" dirty="0">
                <a:solidFill>
                  <a:srgbClr val="554A3B"/>
                </a:solidFill>
                <a:latin typeface="Tahoma"/>
                <a:cs typeface="Tahoma"/>
              </a:rPr>
              <a:t>подкрепата</a:t>
            </a:r>
            <a:r>
              <a:rPr sz="2300" spc="-1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15" dirty="0">
                <a:solidFill>
                  <a:srgbClr val="554A3B"/>
                </a:solidFill>
                <a:latin typeface="Tahoma"/>
                <a:cs typeface="Tahoma"/>
              </a:rPr>
              <a:t>ЕС</a:t>
            </a:r>
            <a:r>
              <a:rPr sz="23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8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3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бъде</a:t>
            </a:r>
            <a:r>
              <a:rPr sz="23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по-прозрачна</a:t>
            </a:r>
            <a:endParaRPr sz="2300">
              <a:latin typeface="Tahoma"/>
              <a:cs typeface="Tahoma"/>
            </a:endParaRPr>
          </a:p>
          <a:p>
            <a:pPr marL="241300" marR="5080">
              <a:lnSpc>
                <a:spcPct val="100000"/>
              </a:lnSpc>
            </a:pPr>
            <a:r>
              <a:rPr sz="2300" spc="190" dirty="0">
                <a:solidFill>
                  <a:srgbClr val="554A3B"/>
                </a:solidFill>
                <a:latin typeface="Tahoma"/>
                <a:cs typeface="Tahoma"/>
              </a:rPr>
              <a:t>благодарение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2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3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70" dirty="0">
                <a:solidFill>
                  <a:srgbClr val="554A3B"/>
                </a:solidFill>
                <a:latin typeface="Tahoma"/>
                <a:cs typeface="Tahoma"/>
              </a:rPr>
              <a:t>инструмента</a:t>
            </a:r>
            <a:r>
              <a:rPr sz="2300" spc="-1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2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3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15" dirty="0">
                <a:solidFill>
                  <a:srgbClr val="554A3B"/>
                </a:solidFill>
                <a:latin typeface="Tahoma"/>
                <a:cs typeface="Tahoma"/>
              </a:rPr>
              <a:t>ЕС</a:t>
            </a:r>
            <a:r>
              <a:rPr sz="23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3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55" dirty="0">
                <a:solidFill>
                  <a:srgbClr val="554A3B"/>
                </a:solidFill>
                <a:latin typeface="Tahoma"/>
                <a:cs typeface="Tahoma"/>
              </a:rPr>
              <a:t>извличане</a:t>
            </a:r>
            <a:r>
              <a:rPr sz="23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15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300" spc="-7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14" dirty="0">
                <a:solidFill>
                  <a:srgbClr val="554A3B"/>
                </a:solidFill>
                <a:latin typeface="Tahoma"/>
                <a:cs typeface="Tahoma"/>
              </a:rPr>
              <a:t>данни,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85" dirty="0">
                <a:solidFill>
                  <a:srgbClr val="554A3B"/>
                </a:solidFill>
                <a:latin typeface="Tahoma"/>
                <a:cs typeface="Tahoma"/>
              </a:rPr>
              <a:t>до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90" dirty="0">
                <a:solidFill>
                  <a:srgbClr val="554A3B"/>
                </a:solidFill>
                <a:latin typeface="Tahoma"/>
                <a:cs typeface="Tahoma"/>
              </a:rPr>
              <a:t>който</a:t>
            </a:r>
            <a:r>
              <a:rPr sz="2300" spc="-1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90" dirty="0">
                <a:solidFill>
                  <a:srgbClr val="554A3B"/>
                </a:solidFill>
                <a:latin typeface="Tahoma"/>
                <a:cs typeface="Tahoma"/>
              </a:rPr>
              <a:t>държавите</a:t>
            </a:r>
            <a:r>
              <a:rPr sz="23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50" dirty="0">
                <a:solidFill>
                  <a:srgbClr val="554A3B"/>
                </a:solidFill>
                <a:latin typeface="Tahoma"/>
                <a:cs typeface="Tahoma"/>
              </a:rPr>
              <a:t>членки</a:t>
            </a:r>
            <a:r>
              <a:rPr sz="23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8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3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50" dirty="0">
                <a:solidFill>
                  <a:srgbClr val="554A3B"/>
                </a:solidFill>
                <a:latin typeface="Tahoma"/>
                <a:cs typeface="Tahoma"/>
              </a:rPr>
              <a:t>получат</a:t>
            </a:r>
            <a:r>
              <a:rPr sz="23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75" dirty="0">
                <a:solidFill>
                  <a:srgbClr val="554A3B"/>
                </a:solidFill>
                <a:latin typeface="Tahoma"/>
                <a:cs typeface="Tahoma"/>
              </a:rPr>
              <a:t>достъп. </a:t>
            </a:r>
            <a:r>
              <a:rPr sz="2300" spc="-7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-15" dirty="0">
                <a:solidFill>
                  <a:srgbClr val="554A3B"/>
                </a:solidFill>
                <a:latin typeface="Tahoma"/>
                <a:cs typeface="Tahoma"/>
              </a:rPr>
              <a:t>Този </a:t>
            </a:r>
            <a:r>
              <a:rPr sz="2300" spc="155" dirty="0">
                <a:solidFill>
                  <a:srgbClr val="554A3B"/>
                </a:solidFill>
                <a:latin typeface="Tahoma"/>
                <a:cs typeface="Tahoma"/>
              </a:rPr>
              <a:t>инструмент </a:t>
            </a:r>
            <a:r>
              <a:rPr sz="2300" spc="385" dirty="0">
                <a:solidFill>
                  <a:srgbClr val="554A3B"/>
                </a:solidFill>
                <a:latin typeface="Tahoma"/>
                <a:cs typeface="Tahoma"/>
              </a:rPr>
              <a:t>ще </a:t>
            </a:r>
            <a:r>
              <a:rPr sz="2300" spc="229" dirty="0">
                <a:solidFill>
                  <a:srgbClr val="554A3B"/>
                </a:solidFill>
                <a:latin typeface="Tahoma"/>
                <a:cs typeface="Tahoma"/>
              </a:rPr>
              <a:t>спомогне </a:t>
            </a:r>
            <a:r>
              <a:rPr sz="2300" spc="140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300" spc="105" dirty="0">
                <a:solidFill>
                  <a:srgbClr val="554A3B"/>
                </a:solidFill>
                <a:latin typeface="Tahoma"/>
                <a:cs typeface="Tahoma"/>
              </a:rPr>
              <a:t>установяване </a:t>
            </a:r>
            <a:r>
              <a:rPr sz="2300" spc="22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300" spc="2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40" dirty="0">
                <a:solidFill>
                  <a:srgbClr val="554A3B"/>
                </a:solidFill>
                <a:latin typeface="Tahoma"/>
                <a:cs typeface="Tahoma"/>
              </a:rPr>
              <a:t>риска</a:t>
            </a:r>
            <a:r>
              <a:rPr sz="23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3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70" dirty="0">
                <a:solidFill>
                  <a:srgbClr val="554A3B"/>
                </a:solidFill>
                <a:latin typeface="Tahoma"/>
                <a:cs typeface="Tahoma"/>
              </a:rPr>
              <a:t>измами</a:t>
            </a:r>
            <a:r>
              <a:rPr sz="23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75" dirty="0">
                <a:solidFill>
                  <a:srgbClr val="554A3B"/>
                </a:solidFill>
                <a:latin typeface="Tahoma"/>
                <a:cs typeface="Tahoma"/>
              </a:rPr>
              <a:t>чрез</a:t>
            </a:r>
            <a:r>
              <a:rPr sz="23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14" dirty="0">
                <a:solidFill>
                  <a:srgbClr val="554A3B"/>
                </a:solidFill>
                <a:latin typeface="Tahoma"/>
                <a:cs typeface="Tahoma"/>
              </a:rPr>
              <a:t>съпоставяне</a:t>
            </a:r>
            <a:r>
              <a:rPr sz="2300" spc="-114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425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3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220" dirty="0">
                <a:solidFill>
                  <a:srgbClr val="554A3B"/>
                </a:solidFill>
                <a:latin typeface="Tahoma"/>
                <a:cs typeface="Tahoma"/>
              </a:rPr>
              <a:t>информацията </a:t>
            </a:r>
            <a:r>
              <a:rPr sz="2300" spc="-7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-13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3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05" dirty="0">
                <a:solidFill>
                  <a:srgbClr val="554A3B"/>
                </a:solidFill>
                <a:latin typeface="Tahoma"/>
                <a:cs typeface="Tahoma"/>
              </a:rPr>
              <a:t>публи</a:t>
            </a:r>
            <a:r>
              <a:rPr sz="2300" spc="20" dirty="0">
                <a:solidFill>
                  <a:srgbClr val="554A3B"/>
                </a:solidFill>
                <a:latin typeface="Tahoma"/>
                <a:cs typeface="Tahoma"/>
              </a:rPr>
              <a:t>чните</a:t>
            </a:r>
            <a:r>
              <a:rPr sz="23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325" dirty="0">
                <a:solidFill>
                  <a:srgbClr val="554A3B"/>
                </a:solidFill>
                <a:latin typeface="Tahoma"/>
                <a:cs typeface="Tahoma"/>
              </a:rPr>
              <a:t>б</a:t>
            </a:r>
            <a:r>
              <a:rPr sz="2300" spc="300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300" spc="20" dirty="0">
                <a:solidFill>
                  <a:srgbClr val="554A3B"/>
                </a:solidFill>
                <a:latin typeface="Tahoma"/>
                <a:cs typeface="Tahoma"/>
              </a:rPr>
              <a:t>зи</a:t>
            </a:r>
            <a:r>
              <a:rPr sz="23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300" spc="150" dirty="0">
                <a:solidFill>
                  <a:srgbClr val="554A3B"/>
                </a:solidFill>
                <a:latin typeface="Tahoma"/>
                <a:cs typeface="Tahoma"/>
              </a:rPr>
              <a:t>данни</a:t>
            </a:r>
            <a:r>
              <a:rPr sz="2300" spc="-60" dirty="0">
                <a:solidFill>
                  <a:srgbClr val="554A3B"/>
                </a:solidFill>
                <a:latin typeface="Tahoma"/>
                <a:cs typeface="Tahoma"/>
              </a:rPr>
              <a:t>.</a:t>
            </a:r>
            <a:endParaRPr sz="2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760845"/>
            <a:chOff x="91439" y="102107"/>
            <a:chExt cx="8961120" cy="67608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59079" y="2421635"/>
              <a:ext cx="8569960" cy="4436745"/>
            </a:xfrm>
            <a:custGeom>
              <a:avLst/>
              <a:gdLst/>
              <a:ahLst/>
              <a:cxnLst/>
              <a:rect l="l" t="t" r="r" b="b"/>
              <a:pathLst>
                <a:path w="8569960" h="4436745">
                  <a:moveTo>
                    <a:pt x="8569452" y="0"/>
                  </a:moveTo>
                  <a:lnTo>
                    <a:pt x="0" y="0"/>
                  </a:lnTo>
                  <a:lnTo>
                    <a:pt x="0" y="4436361"/>
                  </a:lnTo>
                  <a:lnTo>
                    <a:pt x="8569452" y="4436361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EFEE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9079" y="2421635"/>
              <a:ext cx="8569960" cy="4436745"/>
            </a:xfrm>
            <a:custGeom>
              <a:avLst/>
              <a:gdLst/>
              <a:ahLst/>
              <a:cxnLst/>
              <a:rect l="l" t="t" r="r" b="b"/>
              <a:pathLst>
                <a:path w="8569960" h="4436745">
                  <a:moveTo>
                    <a:pt x="8569452" y="4436361"/>
                  </a:moveTo>
                  <a:lnTo>
                    <a:pt x="8569452" y="0"/>
                  </a:lnTo>
                  <a:lnTo>
                    <a:pt x="0" y="0"/>
                  </a:lnTo>
                  <a:lnTo>
                    <a:pt x="0" y="4436361"/>
                  </a:lnTo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52424" y="2437333"/>
            <a:ext cx="128270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92A199"/>
                </a:solidFill>
                <a:latin typeface="Microsoft Sans Serif"/>
                <a:cs typeface="Microsoft Sans Serif"/>
              </a:rPr>
              <a:t>•</a:t>
            </a:r>
            <a:endParaRPr sz="23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63185" y="608838"/>
            <a:ext cx="4075429" cy="56197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09040" marR="5080" indent="-1196975">
              <a:lnSpc>
                <a:spcPts val="2060"/>
              </a:lnSpc>
              <a:spcBef>
                <a:spcPts val="250"/>
              </a:spcBef>
            </a:pPr>
            <a:r>
              <a:rPr sz="1800" b="1" dirty="0">
                <a:solidFill>
                  <a:srgbClr val="89853B"/>
                </a:solidFill>
                <a:latin typeface="Verdana"/>
                <a:cs typeface="Verdana"/>
              </a:rPr>
              <a:t>След</a:t>
            </a:r>
            <a:r>
              <a:rPr sz="1800" b="1" spc="-20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89853B"/>
                </a:solidFill>
                <a:latin typeface="Verdana"/>
                <a:cs typeface="Verdana"/>
              </a:rPr>
              <a:t>2020</a:t>
            </a:r>
            <a:r>
              <a:rPr sz="1800" b="1" spc="-50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1800" b="1" spc="-5" dirty="0">
                <a:solidFill>
                  <a:srgbClr val="89853B"/>
                </a:solidFill>
                <a:latin typeface="Verdana"/>
                <a:cs typeface="Verdana"/>
              </a:rPr>
              <a:t>г.</a:t>
            </a:r>
            <a:r>
              <a:rPr sz="1800" b="1" spc="-20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89853B"/>
                </a:solidFill>
                <a:latin typeface="Verdana"/>
                <a:cs typeface="Verdana"/>
              </a:rPr>
              <a:t>ще</a:t>
            </a:r>
            <a:r>
              <a:rPr sz="1800" b="1" spc="-10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1800" b="1" spc="-5" dirty="0">
                <a:solidFill>
                  <a:srgbClr val="89853B"/>
                </a:solidFill>
                <a:latin typeface="Verdana"/>
                <a:cs typeface="Verdana"/>
              </a:rPr>
              <a:t>продължат да </a:t>
            </a:r>
            <a:r>
              <a:rPr sz="1800" b="1" spc="-600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1800" b="1" spc="-5" dirty="0">
                <a:solidFill>
                  <a:srgbClr val="89853B"/>
                </a:solidFill>
                <a:latin typeface="Verdana"/>
                <a:cs typeface="Verdana"/>
              </a:rPr>
              <a:t>се</a:t>
            </a:r>
            <a:r>
              <a:rPr sz="1800" b="1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1800" b="1" spc="-5" dirty="0">
                <a:solidFill>
                  <a:srgbClr val="89853B"/>
                </a:solidFill>
                <a:latin typeface="Verdana"/>
                <a:cs typeface="Verdana"/>
              </a:rPr>
              <a:t>прилагат: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21386" y="1383030"/>
            <a:ext cx="8365490" cy="5311140"/>
          </a:xfrm>
          <a:custGeom>
            <a:avLst/>
            <a:gdLst/>
            <a:ahLst/>
            <a:cxnLst/>
            <a:rect l="l" t="t" r="r" b="b"/>
            <a:pathLst>
              <a:path w="8365490" h="5311140">
                <a:moveTo>
                  <a:pt x="0" y="2655570"/>
                </a:moveTo>
                <a:lnTo>
                  <a:pt x="1606" y="2581241"/>
                </a:lnTo>
                <a:lnTo>
                  <a:pt x="6399" y="2507417"/>
                </a:lnTo>
                <a:lnTo>
                  <a:pt x="14336" y="2434125"/>
                </a:lnTo>
                <a:lnTo>
                  <a:pt x="25374" y="2361391"/>
                </a:lnTo>
                <a:lnTo>
                  <a:pt x="39472" y="2289242"/>
                </a:lnTo>
                <a:lnTo>
                  <a:pt x="56589" y="2217705"/>
                </a:lnTo>
                <a:lnTo>
                  <a:pt x="76682" y="2146807"/>
                </a:lnTo>
                <a:lnTo>
                  <a:pt x="99709" y="2076573"/>
                </a:lnTo>
                <a:lnTo>
                  <a:pt x="125628" y="2007030"/>
                </a:lnTo>
                <a:lnTo>
                  <a:pt x="154397" y="1938206"/>
                </a:lnTo>
                <a:lnTo>
                  <a:pt x="185975" y="1870127"/>
                </a:lnTo>
                <a:lnTo>
                  <a:pt x="220320" y="1802819"/>
                </a:lnTo>
                <a:lnTo>
                  <a:pt x="257389" y="1736309"/>
                </a:lnTo>
                <a:lnTo>
                  <a:pt x="276932" y="1703361"/>
                </a:lnTo>
                <a:lnTo>
                  <a:pt x="297140" y="1670623"/>
                </a:lnTo>
                <a:lnTo>
                  <a:pt x="318009" y="1638098"/>
                </a:lnTo>
                <a:lnTo>
                  <a:pt x="339533" y="1605789"/>
                </a:lnTo>
                <a:lnTo>
                  <a:pt x="361706" y="1573700"/>
                </a:lnTo>
                <a:lnTo>
                  <a:pt x="384524" y="1541833"/>
                </a:lnTo>
                <a:lnTo>
                  <a:pt x="407981" y="1510192"/>
                </a:lnTo>
                <a:lnTo>
                  <a:pt x="432072" y="1478781"/>
                </a:lnTo>
                <a:lnTo>
                  <a:pt x="456792" y="1447603"/>
                </a:lnTo>
                <a:lnTo>
                  <a:pt x="482135" y="1416661"/>
                </a:lnTo>
                <a:lnTo>
                  <a:pt x="508096" y="1385958"/>
                </a:lnTo>
                <a:lnTo>
                  <a:pt x="534671" y="1355498"/>
                </a:lnTo>
                <a:lnTo>
                  <a:pt x="561853" y="1325284"/>
                </a:lnTo>
                <a:lnTo>
                  <a:pt x="589638" y="1295319"/>
                </a:lnTo>
                <a:lnTo>
                  <a:pt x="618020" y="1265608"/>
                </a:lnTo>
                <a:lnTo>
                  <a:pt x="646994" y="1236152"/>
                </a:lnTo>
                <a:lnTo>
                  <a:pt x="676555" y="1206956"/>
                </a:lnTo>
                <a:lnTo>
                  <a:pt x="706697" y="1178022"/>
                </a:lnTo>
                <a:lnTo>
                  <a:pt x="737416" y="1149355"/>
                </a:lnTo>
                <a:lnTo>
                  <a:pt x="768706" y="1120957"/>
                </a:lnTo>
                <a:lnTo>
                  <a:pt x="800562" y="1092831"/>
                </a:lnTo>
                <a:lnTo>
                  <a:pt x="832978" y="1064982"/>
                </a:lnTo>
                <a:lnTo>
                  <a:pt x="865950" y="1037412"/>
                </a:lnTo>
                <a:lnTo>
                  <a:pt x="899471" y="1010125"/>
                </a:lnTo>
                <a:lnTo>
                  <a:pt x="933538" y="983124"/>
                </a:lnTo>
                <a:lnTo>
                  <a:pt x="968144" y="956412"/>
                </a:lnTo>
                <a:lnTo>
                  <a:pt x="1003285" y="929993"/>
                </a:lnTo>
                <a:lnTo>
                  <a:pt x="1038955" y="903870"/>
                </a:lnTo>
                <a:lnTo>
                  <a:pt x="1075148" y="878046"/>
                </a:lnTo>
                <a:lnTo>
                  <a:pt x="1111861" y="852525"/>
                </a:lnTo>
                <a:lnTo>
                  <a:pt x="1149086" y="827310"/>
                </a:lnTo>
                <a:lnTo>
                  <a:pt x="1186820" y="802404"/>
                </a:lnTo>
                <a:lnTo>
                  <a:pt x="1225057" y="777811"/>
                </a:lnTo>
                <a:lnTo>
                  <a:pt x="1263792" y="753534"/>
                </a:lnTo>
                <a:lnTo>
                  <a:pt x="1303019" y="729576"/>
                </a:lnTo>
                <a:lnTo>
                  <a:pt x="1342733" y="705941"/>
                </a:lnTo>
                <a:lnTo>
                  <a:pt x="1382930" y="682632"/>
                </a:lnTo>
                <a:lnTo>
                  <a:pt x="1423603" y="659652"/>
                </a:lnTo>
                <a:lnTo>
                  <a:pt x="1464747" y="637005"/>
                </a:lnTo>
                <a:lnTo>
                  <a:pt x="1506358" y="614693"/>
                </a:lnTo>
                <a:lnTo>
                  <a:pt x="1548430" y="592721"/>
                </a:lnTo>
                <a:lnTo>
                  <a:pt x="1590957" y="571092"/>
                </a:lnTo>
                <a:lnTo>
                  <a:pt x="1633935" y="549808"/>
                </a:lnTo>
                <a:lnTo>
                  <a:pt x="1677359" y="528874"/>
                </a:lnTo>
                <a:lnTo>
                  <a:pt x="1721222" y="508293"/>
                </a:lnTo>
                <a:lnTo>
                  <a:pt x="1765521" y="488067"/>
                </a:lnTo>
                <a:lnTo>
                  <a:pt x="1810248" y="468200"/>
                </a:lnTo>
                <a:lnTo>
                  <a:pt x="1855401" y="448697"/>
                </a:lnTo>
                <a:lnTo>
                  <a:pt x="1900972" y="429559"/>
                </a:lnTo>
                <a:lnTo>
                  <a:pt x="1946957" y="410790"/>
                </a:lnTo>
                <a:lnTo>
                  <a:pt x="1993350" y="392394"/>
                </a:lnTo>
                <a:lnTo>
                  <a:pt x="2040148" y="374373"/>
                </a:lnTo>
                <a:lnTo>
                  <a:pt x="2087343" y="356732"/>
                </a:lnTo>
                <a:lnTo>
                  <a:pt x="2134931" y="339474"/>
                </a:lnTo>
                <a:lnTo>
                  <a:pt x="2182906" y="322601"/>
                </a:lnTo>
                <a:lnTo>
                  <a:pt x="2231264" y="306118"/>
                </a:lnTo>
                <a:lnTo>
                  <a:pt x="2280000" y="290027"/>
                </a:lnTo>
                <a:lnTo>
                  <a:pt x="2329107" y="274332"/>
                </a:lnTo>
                <a:lnTo>
                  <a:pt x="2378581" y="259036"/>
                </a:lnTo>
                <a:lnTo>
                  <a:pt x="2428416" y="244143"/>
                </a:lnTo>
                <a:lnTo>
                  <a:pt x="2478607" y="229655"/>
                </a:lnTo>
                <a:lnTo>
                  <a:pt x="2529150" y="215577"/>
                </a:lnTo>
                <a:lnTo>
                  <a:pt x="2580038" y="201911"/>
                </a:lnTo>
                <a:lnTo>
                  <a:pt x="2631266" y="188661"/>
                </a:lnTo>
                <a:lnTo>
                  <a:pt x="2682830" y="175830"/>
                </a:lnTo>
                <a:lnTo>
                  <a:pt x="2734724" y="163422"/>
                </a:lnTo>
                <a:lnTo>
                  <a:pt x="2786943" y="151439"/>
                </a:lnTo>
                <a:lnTo>
                  <a:pt x="2839481" y="139886"/>
                </a:lnTo>
                <a:lnTo>
                  <a:pt x="2892333" y="128765"/>
                </a:lnTo>
                <a:lnTo>
                  <a:pt x="2945494" y="118080"/>
                </a:lnTo>
                <a:lnTo>
                  <a:pt x="2998959" y="107834"/>
                </a:lnTo>
                <a:lnTo>
                  <a:pt x="3052723" y="98030"/>
                </a:lnTo>
                <a:lnTo>
                  <a:pt x="3106780" y="88673"/>
                </a:lnTo>
                <a:lnTo>
                  <a:pt x="3161125" y="79764"/>
                </a:lnTo>
                <a:lnTo>
                  <a:pt x="3215753" y="71308"/>
                </a:lnTo>
                <a:lnTo>
                  <a:pt x="3270658" y="63307"/>
                </a:lnTo>
                <a:lnTo>
                  <a:pt x="3325836" y="55766"/>
                </a:lnTo>
                <a:lnTo>
                  <a:pt x="3381281" y="48687"/>
                </a:lnTo>
                <a:lnTo>
                  <a:pt x="3436987" y="42074"/>
                </a:lnTo>
                <a:lnTo>
                  <a:pt x="3492950" y="35930"/>
                </a:lnTo>
                <a:lnTo>
                  <a:pt x="3549165" y="30258"/>
                </a:lnTo>
                <a:lnTo>
                  <a:pt x="3605626" y="25062"/>
                </a:lnTo>
                <a:lnTo>
                  <a:pt x="3662328" y="20345"/>
                </a:lnTo>
                <a:lnTo>
                  <a:pt x="3719265" y="16110"/>
                </a:lnTo>
                <a:lnTo>
                  <a:pt x="3776433" y="12362"/>
                </a:lnTo>
                <a:lnTo>
                  <a:pt x="3833825" y="9102"/>
                </a:lnTo>
                <a:lnTo>
                  <a:pt x="3891438" y="6334"/>
                </a:lnTo>
                <a:lnTo>
                  <a:pt x="3949266" y="4063"/>
                </a:lnTo>
                <a:lnTo>
                  <a:pt x="4007303" y="2290"/>
                </a:lnTo>
                <a:lnTo>
                  <a:pt x="4065544" y="1020"/>
                </a:lnTo>
                <a:lnTo>
                  <a:pt x="4123984" y="255"/>
                </a:lnTo>
                <a:lnTo>
                  <a:pt x="4182617" y="0"/>
                </a:lnTo>
                <a:lnTo>
                  <a:pt x="4241251" y="255"/>
                </a:lnTo>
                <a:lnTo>
                  <a:pt x="4299691" y="1020"/>
                </a:lnTo>
                <a:lnTo>
                  <a:pt x="4357932" y="2290"/>
                </a:lnTo>
                <a:lnTo>
                  <a:pt x="4415969" y="4063"/>
                </a:lnTo>
                <a:lnTo>
                  <a:pt x="4473797" y="6334"/>
                </a:lnTo>
                <a:lnTo>
                  <a:pt x="4531410" y="9102"/>
                </a:lnTo>
                <a:lnTo>
                  <a:pt x="4588802" y="12362"/>
                </a:lnTo>
                <a:lnTo>
                  <a:pt x="4645970" y="16110"/>
                </a:lnTo>
                <a:lnTo>
                  <a:pt x="4702907" y="20345"/>
                </a:lnTo>
                <a:lnTo>
                  <a:pt x="4759609" y="25062"/>
                </a:lnTo>
                <a:lnTo>
                  <a:pt x="4816070" y="30258"/>
                </a:lnTo>
                <a:lnTo>
                  <a:pt x="4872285" y="35930"/>
                </a:lnTo>
                <a:lnTo>
                  <a:pt x="4928248" y="42074"/>
                </a:lnTo>
                <a:lnTo>
                  <a:pt x="4983954" y="48687"/>
                </a:lnTo>
                <a:lnTo>
                  <a:pt x="5039399" y="55766"/>
                </a:lnTo>
                <a:lnTo>
                  <a:pt x="5094577" y="63307"/>
                </a:lnTo>
                <a:lnTo>
                  <a:pt x="5149482" y="71308"/>
                </a:lnTo>
                <a:lnTo>
                  <a:pt x="5204110" y="79764"/>
                </a:lnTo>
                <a:lnTo>
                  <a:pt x="5258455" y="88673"/>
                </a:lnTo>
                <a:lnTo>
                  <a:pt x="5312512" y="98030"/>
                </a:lnTo>
                <a:lnTo>
                  <a:pt x="5366276" y="107834"/>
                </a:lnTo>
                <a:lnTo>
                  <a:pt x="5419741" y="118080"/>
                </a:lnTo>
                <a:lnTo>
                  <a:pt x="5472902" y="128765"/>
                </a:lnTo>
                <a:lnTo>
                  <a:pt x="5525754" y="139886"/>
                </a:lnTo>
                <a:lnTo>
                  <a:pt x="5578292" y="151439"/>
                </a:lnTo>
                <a:lnTo>
                  <a:pt x="5630511" y="163422"/>
                </a:lnTo>
                <a:lnTo>
                  <a:pt x="5682405" y="175830"/>
                </a:lnTo>
                <a:lnTo>
                  <a:pt x="5733969" y="188661"/>
                </a:lnTo>
                <a:lnTo>
                  <a:pt x="5785197" y="201911"/>
                </a:lnTo>
                <a:lnTo>
                  <a:pt x="5836085" y="215577"/>
                </a:lnTo>
                <a:lnTo>
                  <a:pt x="5886628" y="229655"/>
                </a:lnTo>
                <a:lnTo>
                  <a:pt x="5936819" y="244143"/>
                </a:lnTo>
                <a:lnTo>
                  <a:pt x="5986654" y="259036"/>
                </a:lnTo>
                <a:lnTo>
                  <a:pt x="6036128" y="274332"/>
                </a:lnTo>
                <a:lnTo>
                  <a:pt x="6085235" y="290027"/>
                </a:lnTo>
                <a:lnTo>
                  <a:pt x="6133971" y="306118"/>
                </a:lnTo>
                <a:lnTo>
                  <a:pt x="6182329" y="322601"/>
                </a:lnTo>
                <a:lnTo>
                  <a:pt x="6230304" y="339474"/>
                </a:lnTo>
                <a:lnTo>
                  <a:pt x="6277892" y="356732"/>
                </a:lnTo>
                <a:lnTo>
                  <a:pt x="6325087" y="374373"/>
                </a:lnTo>
                <a:lnTo>
                  <a:pt x="6371885" y="392394"/>
                </a:lnTo>
                <a:lnTo>
                  <a:pt x="6418278" y="410790"/>
                </a:lnTo>
                <a:lnTo>
                  <a:pt x="6464263" y="429559"/>
                </a:lnTo>
                <a:lnTo>
                  <a:pt x="6509834" y="448697"/>
                </a:lnTo>
                <a:lnTo>
                  <a:pt x="6554987" y="468200"/>
                </a:lnTo>
                <a:lnTo>
                  <a:pt x="6599714" y="488067"/>
                </a:lnTo>
                <a:lnTo>
                  <a:pt x="6644013" y="508293"/>
                </a:lnTo>
                <a:lnTo>
                  <a:pt x="6687876" y="528874"/>
                </a:lnTo>
                <a:lnTo>
                  <a:pt x="6731300" y="549808"/>
                </a:lnTo>
                <a:lnTo>
                  <a:pt x="6774278" y="571092"/>
                </a:lnTo>
                <a:lnTo>
                  <a:pt x="6816805" y="592721"/>
                </a:lnTo>
                <a:lnTo>
                  <a:pt x="6858877" y="614693"/>
                </a:lnTo>
                <a:lnTo>
                  <a:pt x="6900488" y="637005"/>
                </a:lnTo>
                <a:lnTo>
                  <a:pt x="6941632" y="659652"/>
                </a:lnTo>
                <a:lnTo>
                  <a:pt x="6982305" y="682632"/>
                </a:lnTo>
                <a:lnTo>
                  <a:pt x="7022502" y="705941"/>
                </a:lnTo>
                <a:lnTo>
                  <a:pt x="7062216" y="729576"/>
                </a:lnTo>
                <a:lnTo>
                  <a:pt x="7101443" y="753534"/>
                </a:lnTo>
                <a:lnTo>
                  <a:pt x="7140178" y="777811"/>
                </a:lnTo>
                <a:lnTo>
                  <a:pt x="7178415" y="802404"/>
                </a:lnTo>
                <a:lnTo>
                  <a:pt x="7216149" y="827310"/>
                </a:lnTo>
                <a:lnTo>
                  <a:pt x="7253374" y="852525"/>
                </a:lnTo>
                <a:lnTo>
                  <a:pt x="7290087" y="878046"/>
                </a:lnTo>
                <a:lnTo>
                  <a:pt x="7326280" y="903870"/>
                </a:lnTo>
                <a:lnTo>
                  <a:pt x="7361950" y="929993"/>
                </a:lnTo>
                <a:lnTo>
                  <a:pt x="7397091" y="956412"/>
                </a:lnTo>
                <a:lnTo>
                  <a:pt x="7431697" y="983124"/>
                </a:lnTo>
                <a:lnTo>
                  <a:pt x="7465764" y="1010125"/>
                </a:lnTo>
                <a:lnTo>
                  <a:pt x="7499285" y="1037412"/>
                </a:lnTo>
                <a:lnTo>
                  <a:pt x="7532257" y="1064982"/>
                </a:lnTo>
                <a:lnTo>
                  <a:pt x="7564673" y="1092831"/>
                </a:lnTo>
                <a:lnTo>
                  <a:pt x="7596529" y="1120957"/>
                </a:lnTo>
                <a:lnTo>
                  <a:pt x="7627819" y="1149355"/>
                </a:lnTo>
                <a:lnTo>
                  <a:pt x="7658538" y="1178022"/>
                </a:lnTo>
                <a:lnTo>
                  <a:pt x="7688680" y="1206956"/>
                </a:lnTo>
                <a:lnTo>
                  <a:pt x="7718241" y="1236152"/>
                </a:lnTo>
                <a:lnTo>
                  <a:pt x="7747215" y="1265608"/>
                </a:lnTo>
                <a:lnTo>
                  <a:pt x="7775597" y="1295319"/>
                </a:lnTo>
                <a:lnTo>
                  <a:pt x="7803382" y="1325284"/>
                </a:lnTo>
                <a:lnTo>
                  <a:pt x="7830564" y="1355498"/>
                </a:lnTo>
                <a:lnTo>
                  <a:pt x="7857139" y="1385958"/>
                </a:lnTo>
                <a:lnTo>
                  <a:pt x="7883100" y="1416661"/>
                </a:lnTo>
                <a:lnTo>
                  <a:pt x="7908443" y="1447603"/>
                </a:lnTo>
                <a:lnTo>
                  <a:pt x="7933163" y="1478781"/>
                </a:lnTo>
                <a:lnTo>
                  <a:pt x="7957254" y="1510192"/>
                </a:lnTo>
                <a:lnTo>
                  <a:pt x="7980711" y="1541833"/>
                </a:lnTo>
                <a:lnTo>
                  <a:pt x="8003529" y="1573700"/>
                </a:lnTo>
                <a:lnTo>
                  <a:pt x="8025702" y="1605789"/>
                </a:lnTo>
                <a:lnTo>
                  <a:pt x="8047226" y="1638098"/>
                </a:lnTo>
                <a:lnTo>
                  <a:pt x="8068095" y="1670623"/>
                </a:lnTo>
                <a:lnTo>
                  <a:pt x="8088303" y="1703361"/>
                </a:lnTo>
                <a:lnTo>
                  <a:pt x="8107846" y="1736309"/>
                </a:lnTo>
                <a:lnTo>
                  <a:pt x="8126719" y="1769462"/>
                </a:lnTo>
                <a:lnTo>
                  <a:pt x="8162431" y="1836375"/>
                </a:lnTo>
                <a:lnTo>
                  <a:pt x="8195397" y="1904072"/>
                </a:lnTo>
                <a:lnTo>
                  <a:pt x="8225576" y="1972527"/>
                </a:lnTo>
                <a:lnTo>
                  <a:pt x="8252926" y="2041713"/>
                </a:lnTo>
                <a:lnTo>
                  <a:pt x="8277404" y="2111605"/>
                </a:lnTo>
                <a:lnTo>
                  <a:pt x="8298969" y="2182174"/>
                </a:lnTo>
                <a:lnTo>
                  <a:pt x="8317579" y="2253396"/>
                </a:lnTo>
                <a:lnTo>
                  <a:pt x="8333192" y="2325242"/>
                </a:lnTo>
                <a:lnTo>
                  <a:pt x="8345765" y="2397686"/>
                </a:lnTo>
                <a:lnTo>
                  <a:pt x="8355258" y="2470703"/>
                </a:lnTo>
                <a:lnTo>
                  <a:pt x="8361628" y="2544264"/>
                </a:lnTo>
                <a:lnTo>
                  <a:pt x="8364833" y="2618344"/>
                </a:lnTo>
                <a:lnTo>
                  <a:pt x="8365236" y="2655570"/>
                </a:lnTo>
                <a:lnTo>
                  <a:pt x="8364833" y="2692795"/>
                </a:lnTo>
                <a:lnTo>
                  <a:pt x="8361628" y="2766875"/>
                </a:lnTo>
                <a:lnTo>
                  <a:pt x="8355258" y="2840436"/>
                </a:lnTo>
                <a:lnTo>
                  <a:pt x="8345765" y="2913453"/>
                </a:lnTo>
                <a:lnTo>
                  <a:pt x="8333192" y="2985897"/>
                </a:lnTo>
                <a:lnTo>
                  <a:pt x="8317579" y="3057743"/>
                </a:lnTo>
                <a:lnTo>
                  <a:pt x="8298969" y="3128965"/>
                </a:lnTo>
                <a:lnTo>
                  <a:pt x="8277404" y="3199534"/>
                </a:lnTo>
                <a:lnTo>
                  <a:pt x="8252926" y="3269426"/>
                </a:lnTo>
                <a:lnTo>
                  <a:pt x="8225576" y="3338612"/>
                </a:lnTo>
                <a:lnTo>
                  <a:pt x="8195397" y="3407067"/>
                </a:lnTo>
                <a:lnTo>
                  <a:pt x="8162431" y="3474764"/>
                </a:lnTo>
                <a:lnTo>
                  <a:pt x="8126719" y="3541677"/>
                </a:lnTo>
                <a:lnTo>
                  <a:pt x="8107846" y="3574830"/>
                </a:lnTo>
                <a:lnTo>
                  <a:pt x="8088303" y="3607778"/>
                </a:lnTo>
                <a:lnTo>
                  <a:pt x="8068095" y="3640516"/>
                </a:lnTo>
                <a:lnTo>
                  <a:pt x="8047226" y="3673041"/>
                </a:lnTo>
                <a:lnTo>
                  <a:pt x="8025702" y="3705350"/>
                </a:lnTo>
                <a:lnTo>
                  <a:pt x="8003529" y="3737439"/>
                </a:lnTo>
                <a:lnTo>
                  <a:pt x="7980711" y="3769306"/>
                </a:lnTo>
                <a:lnTo>
                  <a:pt x="7957254" y="3800947"/>
                </a:lnTo>
                <a:lnTo>
                  <a:pt x="7933163" y="3832358"/>
                </a:lnTo>
                <a:lnTo>
                  <a:pt x="7908443" y="3863536"/>
                </a:lnTo>
                <a:lnTo>
                  <a:pt x="7883100" y="3894478"/>
                </a:lnTo>
                <a:lnTo>
                  <a:pt x="7857139" y="3925181"/>
                </a:lnTo>
                <a:lnTo>
                  <a:pt x="7830564" y="3955641"/>
                </a:lnTo>
                <a:lnTo>
                  <a:pt x="7803382" y="3985855"/>
                </a:lnTo>
                <a:lnTo>
                  <a:pt x="7775597" y="4015820"/>
                </a:lnTo>
                <a:lnTo>
                  <a:pt x="7747215" y="4045531"/>
                </a:lnTo>
                <a:lnTo>
                  <a:pt x="7718241" y="4074987"/>
                </a:lnTo>
                <a:lnTo>
                  <a:pt x="7688680" y="4104183"/>
                </a:lnTo>
                <a:lnTo>
                  <a:pt x="7658538" y="4133117"/>
                </a:lnTo>
                <a:lnTo>
                  <a:pt x="7627819" y="4161784"/>
                </a:lnTo>
                <a:lnTo>
                  <a:pt x="7596529" y="4190182"/>
                </a:lnTo>
                <a:lnTo>
                  <a:pt x="7564673" y="4218308"/>
                </a:lnTo>
                <a:lnTo>
                  <a:pt x="7532257" y="4246157"/>
                </a:lnTo>
                <a:lnTo>
                  <a:pt x="7499285" y="4273727"/>
                </a:lnTo>
                <a:lnTo>
                  <a:pt x="7465764" y="4301014"/>
                </a:lnTo>
                <a:lnTo>
                  <a:pt x="7431697" y="4328015"/>
                </a:lnTo>
                <a:lnTo>
                  <a:pt x="7397091" y="4354727"/>
                </a:lnTo>
                <a:lnTo>
                  <a:pt x="7361950" y="4381146"/>
                </a:lnTo>
                <a:lnTo>
                  <a:pt x="7326280" y="4407269"/>
                </a:lnTo>
                <a:lnTo>
                  <a:pt x="7290087" y="4433093"/>
                </a:lnTo>
                <a:lnTo>
                  <a:pt x="7253374" y="4458614"/>
                </a:lnTo>
                <a:lnTo>
                  <a:pt x="7216149" y="4483829"/>
                </a:lnTo>
                <a:lnTo>
                  <a:pt x="7178415" y="4508735"/>
                </a:lnTo>
                <a:lnTo>
                  <a:pt x="7140178" y="4533328"/>
                </a:lnTo>
                <a:lnTo>
                  <a:pt x="7101443" y="4557605"/>
                </a:lnTo>
                <a:lnTo>
                  <a:pt x="7062216" y="4581563"/>
                </a:lnTo>
                <a:lnTo>
                  <a:pt x="7022502" y="4605198"/>
                </a:lnTo>
                <a:lnTo>
                  <a:pt x="6982305" y="4628507"/>
                </a:lnTo>
                <a:lnTo>
                  <a:pt x="6941632" y="4651487"/>
                </a:lnTo>
                <a:lnTo>
                  <a:pt x="6900488" y="4674134"/>
                </a:lnTo>
                <a:lnTo>
                  <a:pt x="6858877" y="4696446"/>
                </a:lnTo>
                <a:lnTo>
                  <a:pt x="6816805" y="4718418"/>
                </a:lnTo>
                <a:lnTo>
                  <a:pt x="6774278" y="4740047"/>
                </a:lnTo>
                <a:lnTo>
                  <a:pt x="6731300" y="4761331"/>
                </a:lnTo>
                <a:lnTo>
                  <a:pt x="6687876" y="4782265"/>
                </a:lnTo>
                <a:lnTo>
                  <a:pt x="6644013" y="4802846"/>
                </a:lnTo>
                <a:lnTo>
                  <a:pt x="6599714" y="4823072"/>
                </a:lnTo>
                <a:lnTo>
                  <a:pt x="6554987" y="4842939"/>
                </a:lnTo>
                <a:lnTo>
                  <a:pt x="6509834" y="4862442"/>
                </a:lnTo>
                <a:lnTo>
                  <a:pt x="6464263" y="4881580"/>
                </a:lnTo>
                <a:lnTo>
                  <a:pt x="6418278" y="4900349"/>
                </a:lnTo>
                <a:lnTo>
                  <a:pt x="6371885" y="4918745"/>
                </a:lnTo>
                <a:lnTo>
                  <a:pt x="6325087" y="4936766"/>
                </a:lnTo>
                <a:lnTo>
                  <a:pt x="6277892" y="4954407"/>
                </a:lnTo>
                <a:lnTo>
                  <a:pt x="6230304" y="4971665"/>
                </a:lnTo>
                <a:lnTo>
                  <a:pt x="6182329" y="4988538"/>
                </a:lnTo>
                <a:lnTo>
                  <a:pt x="6133971" y="5005021"/>
                </a:lnTo>
                <a:lnTo>
                  <a:pt x="6085235" y="5021112"/>
                </a:lnTo>
                <a:lnTo>
                  <a:pt x="6036128" y="5036807"/>
                </a:lnTo>
                <a:lnTo>
                  <a:pt x="5986654" y="5052103"/>
                </a:lnTo>
                <a:lnTo>
                  <a:pt x="5936819" y="5066996"/>
                </a:lnTo>
                <a:lnTo>
                  <a:pt x="5886628" y="5081484"/>
                </a:lnTo>
                <a:lnTo>
                  <a:pt x="5836085" y="5095562"/>
                </a:lnTo>
                <a:lnTo>
                  <a:pt x="5785197" y="5109228"/>
                </a:lnTo>
                <a:lnTo>
                  <a:pt x="5733969" y="5122478"/>
                </a:lnTo>
                <a:lnTo>
                  <a:pt x="5682405" y="5135309"/>
                </a:lnTo>
                <a:lnTo>
                  <a:pt x="5630511" y="5147717"/>
                </a:lnTo>
                <a:lnTo>
                  <a:pt x="5578292" y="5159700"/>
                </a:lnTo>
                <a:lnTo>
                  <a:pt x="5525754" y="5171253"/>
                </a:lnTo>
                <a:lnTo>
                  <a:pt x="5472902" y="5182374"/>
                </a:lnTo>
                <a:lnTo>
                  <a:pt x="5419741" y="5193059"/>
                </a:lnTo>
                <a:lnTo>
                  <a:pt x="5366276" y="5203305"/>
                </a:lnTo>
                <a:lnTo>
                  <a:pt x="5312512" y="5213109"/>
                </a:lnTo>
                <a:lnTo>
                  <a:pt x="5258455" y="5222466"/>
                </a:lnTo>
                <a:lnTo>
                  <a:pt x="5204110" y="5231375"/>
                </a:lnTo>
                <a:lnTo>
                  <a:pt x="5149482" y="5239831"/>
                </a:lnTo>
                <a:lnTo>
                  <a:pt x="5094577" y="5247832"/>
                </a:lnTo>
                <a:lnTo>
                  <a:pt x="5039399" y="5255373"/>
                </a:lnTo>
                <a:lnTo>
                  <a:pt x="4983954" y="5262452"/>
                </a:lnTo>
                <a:lnTo>
                  <a:pt x="4928248" y="5269065"/>
                </a:lnTo>
                <a:lnTo>
                  <a:pt x="4872285" y="5275209"/>
                </a:lnTo>
                <a:lnTo>
                  <a:pt x="4816070" y="5280881"/>
                </a:lnTo>
                <a:lnTo>
                  <a:pt x="4759609" y="5286077"/>
                </a:lnTo>
                <a:lnTo>
                  <a:pt x="4702907" y="5290794"/>
                </a:lnTo>
                <a:lnTo>
                  <a:pt x="4645970" y="5295029"/>
                </a:lnTo>
                <a:lnTo>
                  <a:pt x="4588802" y="5298777"/>
                </a:lnTo>
                <a:lnTo>
                  <a:pt x="4531410" y="5302037"/>
                </a:lnTo>
                <a:lnTo>
                  <a:pt x="4473797" y="5304805"/>
                </a:lnTo>
                <a:lnTo>
                  <a:pt x="4415969" y="5307076"/>
                </a:lnTo>
                <a:lnTo>
                  <a:pt x="4357932" y="5308849"/>
                </a:lnTo>
                <a:lnTo>
                  <a:pt x="4299691" y="5310119"/>
                </a:lnTo>
                <a:lnTo>
                  <a:pt x="4241251" y="5310884"/>
                </a:lnTo>
                <a:lnTo>
                  <a:pt x="4182617" y="5311140"/>
                </a:lnTo>
                <a:lnTo>
                  <a:pt x="4123984" y="5310884"/>
                </a:lnTo>
                <a:lnTo>
                  <a:pt x="4065544" y="5310119"/>
                </a:lnTo>
                <a:lnTo>
                  <a:pt x="4007303" y="5308849"/>
                </a:lnTo>
                <a:lnTo>
                  <a:pt x="3949266" y="5307076"/>
                </a:lnTo>
                <a:lnTo>
                  <a:pt x="3891438" y="5304805"/>
                </a:lnTo>
                <a:lnTo>
                  <a:pt x="3833825" y="5302037"/>
                </a:lnTo>
                <a:lnTo>
                  <a:pt x="3776433" y="5298777"/>
                </a:lnTo>
                <a:lnTo>
                  <a:pt x="3719265" y="5295029"/>
                </a:lnTo>
                <a:lnTo>
                  <a:pt x="3662328" y="5290794"/>
                </a:lnTo>
                <a:lnTo>
                  <a:pt x="3605626" y="5286077"/>
                </a:lnTo>
                <a:lnTo>
                  <a:pt x="3549165" y="5280881"/>
                </a:lnTo>
                <a:lnTo>
                  <a:pt x="3492950" y="5275209"/>
                </a:lnTo>
                <a:lnTo>
                  <a:pt x="3436987" y="5269065"/>
                </a:lnTo>
                <a:lnTo>
                  <a:pt x="3381281" y="5262452"/>
                </a:lnTo>
                <a:lnTo>
                  <a:pt x="3325836" y="5255373"/>
                </a:lnTo>
                <a:lnTo>
                  <a:pt x="3270658" y="5247832"/>
                </a:lnTo>
                <a:lnTo>
                  <a:pt x="3215753" y="5239831"/>
                </a:lnTo>
                <a:lnTo>
                  <a:pt x="3161125" y="5231375"/>
                </a:lnTo>
                <a:lnTo>
                  <a:pt x="3106780" y="5222466"/>
                </a:lnTo>
                <a:lnTo>
                  <a:pt x="3052723" y="5213109"/>
                </a:lnTo>
                <a:lnTo>
                  <a:pt x="2998959" y="5203305"/>
                </a:lnTo>
                <a:lnTo>
                  <a:pt x="2945494" y="5193059"/>
                </a:lnTo>
                <a:lnTo>
                  <a:pt x="2892333" y="5182374"/>
                </a:lnTo>
                <a:lnTo>
                  <a:pt x="2839481" y="5171253"/>
                </a:lnTo>
                <a:lnTo>
                  <a:pt x="2786943" y="5159700"/>
                </a:lnTo>
                <a:lnTo>
                  <a:pt x="2734724" y="5147717"/>
                </a:lnTo>
                <a:lnTo>
                  <a:pt x="2682830" y="5135309"/>
                </a:lnTo>
                <a:lnTo>
                  <a:pt x="2631266" y="5122478"/>
                </a:lnTo>
                <a:lnTo>
                  <a:pt x="2580038" y="5109228"/>
                </a:lnTo>
                <a:lnTo>
                  <a:pt x="2529150" y="5095562"/>
                </a:lnTo>
                <a:lnTo>
                  <a:pt x="2478607" y="5081484"/>
                </a:lnTo>
                <a:lnTo>
                  <a:pt x="2428416" y="5066996"/>
                </a:lnTo>
                <a:lnTo>
                  <a:pt x="2378581" y="5052103"/>
                </a:lnTo>
                <a:lnTo>
                  <a:pt x="2329107" y="5036807"/>
                </a:lnTo>
                <a:lnTo>
                  <a:pt x="2280000" y="5021112"/>
                </a:lnTo>
                <a:lnTo>
                  <a:pt x="2231264" y="5005021"/>
                </a:lnTo>
                <a:lnTo>
                  <a:pt x="2182906" y="4988538"/>
                </a:lnTo>
                <a:lnTo>
                  <a:pt x="2134931" y="4971665"/>
                </a:lnTo>
                <a:lnTo>
                  <a:pt x="2087343" y="4954407"/>
                </a:lnTo>
                <a:lnTo>
                  <a:pt x="2040148" y="4936766"/>
                </a:lnTo>
                <a:lnTo>
                  <a:pt x="1993350" y="4918745"/>
                </a:lnTo>
                <a:lnTo>
                  <a:pt x="1946957" y="4900349"/>
                </a:lnTo>
                <a:lnTo>
                  <a:pt x="1900972" y="4881580"/>
                </a:lnTo>
                <a:lnTo>
                  <a:pt x="1855401" y="4862442"/>
                </a:lnTo>
                <a:lnTo>
                  <a:pt x="1810248" y="4842939"/>
                </a:lnTo>
                <a:lnTo>
                  <a:pt x="1765521" y="4823072"/>
                </a:lnTo>
                <a:lnTo>
                  <a:pt x="1721222" y="4802846"/>
                </a:lnTo>
                <a:lnTo>
                  <a:pt x="1677359" y="4782265"/>
                </a:lnTo>
                <a:lnTo>
                  <a:pt x="1633935" y="4761331"/>
                </a:lnTo>
                <a:lnTo>
                  <a:pt x="1590957" y="4740047"/>
                </a:lnTo>
                <a:lnTo>
                  <a:pt x="1548430" y="4718418"/>
                </a:lnTo>
                <a:lnTo>
                  <a:pt x="1506358" y="4696446"/>
                </a:lnTo>
                <a:lnTo>
                  <a:pt x="1464747" y="4674134"/>
                </a:lnTo>
                <a:lnTo>
                  <a:pt x="1423603" y="4651487"/>
                </a:lnTo>
                <a:lnTo>
                  <a:pt x="1382930" y="4628507"/>
                </a:lnTo>
                <a:lnTo>
                  <a:pt x="1342733" y="4605198"/>
                </a:lnTo>
                <a:lnTo>
                  <a:pt x="1303019" y="4581563"/>
                </a:lnTo>
                <a:lnTo>
                  <a:pt x="1263792" y="4557605"/>
                </a:lnTo>
                <a:lnTo>
                  <a:pt x="1225057" y="4533328"/>
                </a:lnTo>
                <a:lnTo>
                  <a:pt x="1186820" y="4508735"/>
                </a:lnTo>
                <a:lnTo>
                  <a:pt x="1149086" y="4483829"/>
                </a:lnTo>
                <a:lnTo>
                  <a:pt x="1111861" y="4458614"/>
                </a:lnTo>
                <a:lnTo>
                  <a:pt x="1075148" y="4433093"/>
                </a:lnTo>
                <a:lnTo>
                  <a:pt x="1038955" y="4407269"/>
                </a:lnTo>
                <a:lnTo>
                  <a:pt x="1003285" y="4381146"/>
                </a:lnTo>
                <a:lnTo>
                  <a:pt x="968144" y="4354727"/>
                </a:lnTo>
                <a:lnTo>
                  <a:pt x="933538" y="4328015"/>
                </a:lnTo>
                <a:lnTo>
                  <a:pt x="899471" y="4301014"/>
                </a:lnTo>
                <a:lnTo>
                  <a:pt x="865950" y="4273727"/>
                </a:lnTo>
                <a:lnTo>
                  <a:pt x="832978" y="4246157"/>
                </a:lnTo>
                <a:lnTo>
                  <a:pt x="800562" y="4218308"/>
                </a:lnTo>
                <a:lnTo>
                  <a:pt x="768706" y="4190182"/>
                </a:lnTo>
                <a:lnTo>
                  <a:pt x="737416" y="4161784"/>
                </a:lnTo>
                <a:lnTo>
                  <a:pt x="706697" y="4133117"/>
                </a:lnTo>
                <a:lnTo>
                  <a:pt x="676555" y="4104183"/>
                </a:lnTo>
                <a:lnTo>
                  <a:pt x="646994" y="4074987"/>
                </a:lnTo>
                <a:lnTo>
                  <a:pt x="618020" y="4045531"/>
                </a:lnTo>
                <a:lnTo>
                  <a:pt x="589638" y="4015820"/>
                </a:lnTo>
                <a:lnTo>
                  <a:pt x="561853" y="3985855"/>
                </a:lnTo>
                <a:lnTo>
                  <a:pt x="534671" y="3955641"/>
                </a:lnTo>
                <a:lnTo>
                  <a:pt x="508096" y="3925181"/>
                </a:lnTo>
                <a:lnTo>
                  <a:pt x="482135" y="3894478"/>
                </a:lnTo>
                <a:lnTo>
                  <a:pt x="456792" y="3863536"/>
                </a:lnTo>
                <a:lnTo>
                  <a:pt x="432072" y="3832358"/>
                </a:lnTo>
                <a:lnTo>
                  <a:pt x="407981" y="3800947"/>
                </a:lnTo>
                <a:lnTo>
                  <a:pt x="384524" y="3769306"/>
                </a:lnTo>
                <a:lnTo>
                  <a:pt x="361706" y="3737439"/>
                </a:lnTo>
                <a:lnTo>
                  <a:pt x="339533" y="3705350"/>
                </a:lnTo>
                <a:lnTo>
                  <a:pt x="318009" y="3673041"/>
                </a:lnTo>
                <a:lnTo>
                  <a:pt x="297140" y="3640516"/>
                </a:lnTo>
                <a:lnTo>
                  <a:pt x="276932" y="3607778"/>
                </a:lnTo>
                <a:lnTo>
                  <a:pt x="257389" y="3574830"/>
                </a:lnTo>
                <a:lnTo>
                  <a:pt x="238516" y="3541677"/>
                </a:lnTo>
                <a:lnTo>
                  <a:pt x="202804" y="3474764"/>
                </a:lnTo>
                <a:lnTo>
                  <a:pt x="169838" y="3407067"/>
                </a:lnTo>
                <a:lnTo>
                  <a:pt x="139659" y="3338612"/>
                </a:lnTo>
                <a:lnTo>
                  <a:pt x="112309" y="3269426"/>
                </a:lnTo>
                <a:lnTo>
                  <a:pt x="87831" y="3199534"/>
                </a:lnTo>
                <a:lnTo>
                  <a:pt x="66266" y="3128965"/>
                </a:lnTo>
                <a:lnTo>
                  <a:pt x="47656" y="3057743"/>
                </a:lnTo>
                <a:lnTo>
                  <a:pt x="32043" y="2985897"/>
                </a:lnTo>
                <a:lnTo>
                  <a:pt x="19470" y="2913453"/>
                </a:lnTo>
                <a:lnTo>
                  <a:pt x="9977" y="2840436"/>
                </a:lnTo>
                <a:lnTo>
                  <a:pt x="3607" y="2766875"/>
                </a:lnTo>
                <a:lnTo>
                  <a:pt x="402" y="2692795"/>
                </a:lnTo>
                <a:lnTo>
                  <a:pt x="0" y="2655570"/>
                </a:lnTo>
                <a:close/>
              </a:path>
            </a:pathLst>
          </a:custGeom>
          <a:ln w="25399">
            <a:solidFill>
              <a:srgbClr val="3B36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369057" y="1658873"/>
            <a:ext cx="4351020" cy="619125"/>
          </a:xfrm>
          <a:prstGeom prst="rect">
            <a:avLst/>
          </a:prstGeom>
          <a:ln w="2540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90"/>
              </a:lnSpc>
            </a:pPr>
            <a:r>
              <a:rPr sz="2200" b="1" spc="10" dirty="0">
                <a:solidFill>
                  <a:srgbClr val="3B3639"/>
                </a:solidFill>
                <a:latin typeface="Tahoma"/>
                <a:cs typeface="Tahoma"/>
              </a:rPr>
              <a:t>Стратегически</a:t>
            </a:r>
            <a:r>
              <a:rPr sz="2200" b="1" spc="-20" dirty="0">
                <a:solidFill>
                  <a:srgbClr val="3B3639"/>
                </a:solidFill>
                <a:latin typeface="Tahoma"/>
                <a:cs typeface="Tahoma"/>
              </a:rPr>
              <a:t> </a:t>
            </a:r>
            <a:r>
              <a:rPr sz="2200" b="1" spc="-85" dirty="0">
                <a:solidFill>
                  <a:srgbClr val="3B3639"/>
                </a:solidFill>
                <a:latin typeface="Tahoma"/>
                <a:cs typeface="Tahoma"/>
              </a:rPr>
              <a:t>план</a:t>
            </a:r>
            <a:r>
              <a:rPr sz="2200" b="1" spc="-40" dirty="0">
                <a:solidFill>
                  <a:srgbClr val="3B3639"/>
                </a:solidFill>
                <a:latin typeface="Tahoma"/>
                <a:cs typeface="Tahoma"/>
              </a:rPr>
              <a:t> </a:t>
            </a:r>
            <a:r>
              <a:rPr sz="2200" b="1" spc="5" dirty="0">
                <a:solidFill>
                  <a:srgbClr val="3B3639"/>
                </a:solidFill>
                <a:latin typeface="Tahoma"/>
                <a:cs typeface="Tahoma"/>
              </a:rPr>
              <a:t>на</a:t>
            </a:r>
            <a:endParaRPr sz="2200">
              <a:latin typeface="Tahoma"/>
              <a:cs typeface="Tahoma"/>
            </a:endParaRPr>
          </a:p>
          <a:p>
            <a:pPr algn="ctr">
              <a:lnSpc>
                <a:spcPts val="2480"/>
              </a:lnSpc>
            </a:pPr>
            <a:r>
              <a:rPr sz="2200" b="1" spc="-135" dirty="0">
                <a:solidFill>
                  <a:srgbClr val="3B3639"/>
                </a:solidFill>
                <a:latin typeface="Tahoma"/>
                <a:cs typeface="Tahoma"/>
              </a:rPr>
              <a:t>България</a:t>
            </a:r>
            <a:endParaRPr sz="2200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660904" y="2409444"/>
            <a:ext cx="2051685" cy="2057400"/>
            <a:chOff x="2660904" y="2409444"/>
            <a:chExt cx="2051685" cy="205740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0904" y="2409444"/>
              <a:ext cx="2050542" cy="205663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00172" y="2851404"/>
              <a:ext cx="1599438" cy="125806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662428" y="2410968"/>
              <a:ext cx="2049780" cy="2056130"/>
            </a:xfrm>
            <a:custGeom>
              <a:avLst/>
              <a:gdLst/>
              <a:ahLst/>
              <a:cxnLst/>
              <a:rect l="l" t="t" r="r" b="b"/>
              <a:pathLst>
                <a:path w="2049779" h="2056129">
                  <a:moveTo>
                    <a:pt x="1024889" y="0"/>
                  </a:moveTo>
                  <a:lnTo>
                    <a:pt x="976643" y="1118"/>
                  </a:lnTo>
                  <a:lnTo>
                    <a:pt x="928970" y="4442"/>
                  </a:lnTo>
                  <a:lnTo>
                    <a:pt x="881921" y="9922"/>
                  </a:lnTo>
                  <a:lnTo>
                    <a:pt x="835544" y="17507"/>
                  </a:lnTo>
                  <a:lnTo>
                    <a:pt x="789889" y="27149"/>
                  </a:lnTo>
                  <a:lnTo>
                    <a:pt x="745005" y="38799"/>
                  </a:lnTo>
                  <a:lnTo>
                    <a:pt x="700942" y="52407"/>
                  </a:lnTo>
                  <a:lnTo>
                    <a:pt x="657748" y="67923"/>
                  </a:lnTo>
                  <a:lnTo>
                    <a:pt x="615473" y="85299"/>
                  </a:lnTo>
                  <a:lnTo>
                    <a:pt x="574165" y="104485"/>
                  </a:lnTo>
                  <a:lnTo>
                    <a:pt x="533875" y="125431"/>
                  </a:lnTo>
                  <a:lnTo>
                    <a:pt x="494651" y="148088"/>
                  </a:lnTo>
                  <a:lnTo>
                    <a:pt x="456543" y="172407"/>
                  </a:lnTo>
                  <a:lnTo>
                    <a:pt x="419599" y="198339"/>
                  </a:lnTo>
                  <a:lnTo>
                    <a:pt x="383870" y="225834"/>
                  </a:lnTo>
                  <a:lnTo>
                    <a:pt x="349403" y="254842"/>
                  </a:lnTo>
                  <a:lnTo>
                    <a:pt x="316249" y="285315"/>
                  </a:lnTo>
                  <a:lnTo>
                    <a:pt x="284457" y="317202"/>
                  </a:lnTo>
                  <a:lnTo>
                    <a:pt x="254075" y="350456"/>
                  </a:lnTo>
                  <a:lnTo>
                    <a:pt x="225154" y="385025"/>
                  </a:lnTo>
                  <a:lnTo>
                    <a:pt x="197742" y="420861"/>
                  </a:lnTo>
                  <a:lnTo>
                    <a:pt x="171888" y="457915"/>
                  </a:lnTo>
                  <a:lnTo>
                    <a:pt x="147642" y="496137"/>
                  </a:lnTo>
                  <a:lnTo>
                    <a:pt x="125052" y="535477"/>
                  </a:lnTo>
                  <a:lnTo>
                    <a:pt x="104169" y="575887"/>
                  </a:lnTo>
                  <a:lnTo>
                    <a:pt x="85041" y="617317"/>
                  </a:lnTo>
                  <a:lnTo>
                    <a:pt x="67718" y="659717"/>
                  </a:lnTo>
                  <a:lnTo>
                    <a:pt x="52248" y="703039"/>
                  </a:lnTo>
                  <a:lnTo>
                    <a:pt x="38682" y="747232"/>
                  </a:lnTo>
                  <a:lnTo>
                    <a:pt x="27067" y="792248"/>
                  </a:lnTo>
                  <a:lnTo>
                    <a:pt x="17454" y="838038"/>
                  </a:lnTo>
                  <a:lnTo>
                    <a:pt x="9891" y="884550"/>
                  </a:lnTo>
                  <a:lnTo>
                    <a:pt x="4429" y="931738"/>
                  </a:lnTo>
                  <a:lnTo>
                    <a:pt x="1115" y="979550"/>
                  </a:lnTo>
                  <a:lnTo>
                    <a:pt x="0" y="1027938"/>
                  </a:lnTo>
                  <a:lnTo>
                    <a:pt x="1115" y="1076325"/>
                  </a:lnTo>
                  <a:lnTo>
                    <a:pt x="4429" y="1124137"/>
                  </a:lnTo>
                  <a:lnTo>
                    <a:pt x="9891" y="1171325"/>
                  </a:lnTo>
                  <a:lnTo>
                    <a:pt x="17454" y="1217837"/>
                  </a:lnTo>
                  <a:lnTo>
                    <a:pt x="27067" y="1263627"/>
                  </a:lnTo>
                  <a:lnTo>
                    <a:pt x="38682" y="1308643"/>
                  </a:lnTo>
                  <a:lnTo>
                    <a:pt x="52248" y="1352836"/>
                  </a:lnTo>
                  <a:lnTo>
                    <a:pt x="67718" y="1396158"/>
                  </a:lnTo>
                  <a:lnTo>
                    <a:pt x="85041" y="1438558"/>
                  </a:lnTo>
                  <a:lnTo>
                    <a:pt x="104169" y="1479988"/>
                  </a:lnTo>
                  <a:lnTo>
                    <a:pt x="125052" y="1520398"/>
                  </a:lnTo>
                  <a:lnTo>
                    <a:pt x="147642" y="1559738"/>
                  </a:lnTo>
                  <a:lnTo>
                    <a:pt x="171888" y="1597960"/>
                  </a:lnTo>
                  <a:lnTo>
                    <a:pt x="197742" y="1635014"/>
                  </a:lnTo>
                  <a:lnTo>
                    <a:pt x="225154" y="1670850"/>
                  </a:lnTo>
                  <a:lnTo>
                    <a:pt x="254075" y="1705419"/>
                  </a:lnTo>
                  <a:lnTo>
                    <a:pt x="284457" y="1738673"/>
                  </a:lnTo>
                  <a:lnTo>
                    <a:pt x="316249" y="1770560"/>
                  </a:lnTo>
                  <a:lnTo>
                    <a:pt x="349403" y="1801033"/>
                  </a:lnTo>
                  <a:lnTo>
                    <a:pt x="383870" y="1830041"/>
                  </a:lnTo>
                  <a:lnTo>
                    <a:pt x="419599" y="1857536"/>
                  </a:lnTo>
                  <a:lnTo>
                    <a:pt x="456543" y="1883468"/>
                  </a:lnTo>
                  <a:lnTo>
                    <a:pt x="494651" y="1907787"/>
                  </a:lnTo>
                  <a:lnTo>
                    <a:pt x="533875" y="1930444"/>
                  </a:lnTo>
                  <a:lnTo>
                    <a:pt x="574165" y="1951390"/>
                  </a:lnTo>
                  <a:lnTo>
                    <a:pt x="615473" y="1970576"/>
                  </a:lnTo>
                  <a:lnTo>
                    <a:pt x="657748" y="1987952"/>
                  </a:lnTo>
                  <a:lnTo>
                    <a:pt x="700942" y="2003468"/>
                  </a:lnTo>
                  <a:lnTo>
                    <a:pt x="745005" y="2017076"/>
                  </a:lnTo>
                  <a:lnTo>
                    <a:pt x="789889" y="2028726"/>
                  </a:lnTo>
                  <a:lnTo>
                    <a:pt x="835544" y="2038368"/>
                  </a:lnTo>
                  <a:lnTo>
                    <a:pt x="881921" y="2045953"/>
                  </a:lnTo>
                  <a:lnTo>
                    <a:pt x="928970" y="2051433"/>
                  </a:lnTo>
                  <a:lnTo>
                    <a:pt x="976643" y="2054757"/>
                  </a:lnTo>
                  <a:lnTo>
                    <a:pt x="1024889" y="2055876"/>
                  </a:lnTo>
                  <a:lnTo>
                    <a:pt x="1073136" y="2054757"/>
                  </a:lnTo>
                  <a:lnTo>
                    <a:pt x="1120809" y="2051433"/>
                  </a:lnTo>
                  <a:lnTo>
                    <a:pt x="1167858" y="2045953"/>
                  </a:lnTo>
                  <a:lnTo>
                    <a:pt x="1214235" y="2038368"/>
                  </a:lnTo>
                  <a:lnTo>
                    <a:pt x="1259890" y="2028726"/>
                  </a:lnTo>
                  <a:lnTo>
                    <a:pt x="1304774" y="2017076"/>
                  </a:lnTo>
                  <a:lnTo>
                    <a:pt x="1348837" y="2003468"/>
                  </a:lnTo>
                  <a:lnTo>
                    <a:pt x="1392031" y="1987952"/>
                  </a:lnTo>
                  <a:lnTo>
                    <a:pt x="1434306" y="1970576"/>
                  </a:lnTo>
                  <a:lnTo>
                    <a:pt x="1475614" y="1951390"/>
                  </a:lnTo>
                  <a:lnTo>
                    <a:pt x="1515904" y="1930444"/>
                  </a:lnTo>
                  <a:lnTo>
                    <a:pt x="1555128" y="1907787"/>
                  </a:lnTo>
                  <a:lnTo>
                    <a:pt x="1593236" y="1883468"/>
                  </a:lnTo>
                  <a:lnTo>
                    <a:pt x="1630180" y="1857536"/>
                  </a:lnTo>
                  <a:lnTo>
                    <a:pt x="1665909" y="1830041"/>
                  </a:lnTo>
                  <a:lnTo>
                    <a:pt x="1700376" y="1801033"/>
                  </a:lnTo>
                  <a:lnTo>
                    <a:pt x="1733530" y="1770560"/>
                  </a:lnTo>
                  <a:lnTo>
                    <a:pt x="1765322" y="1738673"/>
                  </a:lnTo>
                  <a:lnTo>
                    <a:pt x="1795704" y="1705419"/>
                  </a:lnTo>
                  <a:lnTo>
                    <a:pt x="1824625" y="1670850"/>
                  </a:lnTo>
                  <a:lnTo>
                    <a:pt x="1852037" y="1635014"/>
                  </a:lnTo>
                  <a:lnTo>
                    <a:pt x="1877891" y="1597960"/>
                  </a:lnTo>
                  <a:lnTo>
                    <a:pt x="1902137" y="1559738"/>
                  </a:lnTo>
                  <a:lnTo>
                    <a:pt x="1924727" y="1520398"/>
                  </a:lnTo>
                  <a:lnTo>
                    <a:pt x="1945610" y="1479988"/>
                  </a:lnTo>
                  <a:lnTo>
                    <a:pt x="1964738" y="1438558"/>
                  </a:lnTo>
                  <a:lnTo>
                    <a:pt x="1982061" y="1396158"/>
                  </a:lnTo>
                  <a:lnTo>
                    <a:pt x="1997531" y="1352836"/>
                  </a:lnTo>
                  <a:lnTo>
                    <a:pt x="2011097" y="1308643"/>
                  </a:lnTo>
                  <a:lnTo>
                    <a:pt x="2022712" y="1263627"/>
                  </a:lnTo>
                  <a:lnTo>
                    <a:pt x="2032325" y="1217837"/>
                  </a:lnTo>
                  <a:lnTo>
                    <a:pt x="2039888" y="1171325"/>
                  </a:lnTo>
                  <a:lnTo>
                    <a:pt x="2045350" y="1124137"/>
                  </a:lnTo>
                  <a:lnTo>
                    <a:pt x="2048664" y="1076325"/>
                  </a:lnTo>
                  <a:lnTo>
                    <a:pt x="2049780" y="1027938"/>
                  </a:lnTo>
                  <a:lnTo>
                    <a:pt x="2048664" y="979550"/>
                  </a:lnTo>
                  <a:lnTo>
                    <a:pt x="2045350" y="931738"/>
                  </a:lnTo>
                  <a:lnTo>
                    <a:pt x="2039888" y="884550"/>
                  </a:lnTo>
                  <a:lnTo>
                    <a:pt x="2032325" y="838038"/>
                  </a:lnTo>
                  <a:lnTo>
                    <a:pt x="2022712" y="792248"/>
                  </a:lnTo>
                  <a:lnTo>
                    <a:pt x="2011097" y="747232"/>
                  </a:lnTo>
                  <a:lnTo>
                    <a:pt x="1997531" y="703039"/>
                  </a:lnTo>
                  <a:lnTo>
                    <a:pt x="1982061" y="659717"/>
                  </a:lnTo>
                  <a:lnTo>
                    <a:pt x="1964738" y="617317"/>
                  </a:lnTo>
                  <a:lnTo>
                    <a:pt x="1945610" y="575887"/>
                  </a:lnTo>
                  <a:lnTo>
                    <a:pt x="1924727" y="535477"/>
                  </a:lnTo>
                  <a:lnTo>
                    <a:pt x="1902137" y="496137"/>
                  </a:lnTo>
                  <a:lnTo>
                    <a:pt x="1877891" y="457915"/>
                  </a:lnTo>
                  <a:lnTo>
                    <a:pt x="1852037" y="420861"/>
                  </a:lnTo>
                  <a:lnTo>
                    <a:pt x="1824625" y="385025"/>
                  </a:lnTo>
                  <a:lnTo>
                    <a:pt x="1795704" y="350456"/>
                  </a:lnTo>
                  <a:lnTo>
                    <a:pt x="1765322" y="317202"/>
                  </a:lnTo>
                  <a:lnTo>
                    <a:pt x="1733530" y="285315"/>
                  </a:lnTo>
                  <a:lnTo>
                    <a:pt x="1700376" y="254842"/>
                  </a:lnTo>
                  <a:lnTo>
                    <a:pt x="1665909" y="225834"/>
                  </a:lnTo>
                  <a:lnTo>
                    <a:pt x="1630180" y="198339"/>
                  </a:lnTo>
                  <a:lnTo>
                    <a:pt x="1593236" y="172407"/>
                  </a:lnTo>
                  <a:lnTo>
                    <a:pt x="1555128" y="148088"/>
                  </a:lnTo>
                  <a:lnTo>
                    <a:pt x="1515904" y="125431"/>
                  </a:lnTo>
                  <a:lnTo>
                    <a:pt x="1475614" y="104485"/>
                  </a:lnTo>
                  <a:lnTo>
                    <a:pt x="1434306" y="85299"/>
                  </a:lnTo>
                  <a:lnTo>
                    <a:pt x="1392031" y="67923"/>
                  </a:lnTo>
                  <a:lnTo>
                    <a:pt x="1348837" y="52407"/>
                  </a:lnTo>
                  <a:lnTo>
                    <a:pt x="1304774" y="38799"/>
                  </a:lnTo>
                  <a:lnTo>
                    <a:pt x="1259890" y="27149"/>
                  </a:lnTo>
                  <a:lnTo>
                    <a:pt x="1214235" y="17507"/>
                  </a:lnTo>
                  <a:lnTo>
                    <a:pt x="1167858" y="9922"/>
                  </a:lnTo>
                  <a:lnTo>
                    <a:pt x="1120809" y="4442"/>
                  </a:lnTo>
                  <a:lnTo>
                    <a:pt x="1073136" y="1118"/>
                  </a:lnTo>
                  <a:lnTo>
                    <a:pt x="1024889" y="0"/>
                  </a:lnTo>
                  <a:close/>
                </a:path>
              </a:pathLst>
            </a:custGeom>
            <a:solidFill>
              <a:srgbClr val="A494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056635" y="2907537"/>
            <a:ext cx="126238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1120" algn="just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Схеми за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директни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пла</a:t>
            </a: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щ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ания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671059" y="2409444"/>
            <a:ext cx="2051685" cy="2009139"/>
            <a:chOff x="4671059" y="2409444"/>
            <a:chExt cx="2051685" cy="2009139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71059" y="2409444"/>
              <a:ext cx="2050541" cy="200786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33187" y="2994660"/>
              <a:ext cx="1591817" cy="92278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672583" y="2410968"/>
              <a:ext cx="2049780" cy="2007235"/>
            </a:xfrm>
            <a:custGeom>
              <a:avLst/>
              <a:gdLst/>
              <a:ahLst/>
              <a:cxnLst/>
              <a:rect l="l" t="t" r="r" b="b"/>
              <a:pathLst>
                <a:path w="2049779" h="2007235">
                  <a:moveTo>
                    <a:pt x="1024889" y="0"/>
                  </a:moveTo>
                  <a:lnTo>
                    <a:pt x="976643" y="1092"/>
                  </a:lnTo>
                  <a:lnTo>
                    <a:pt x="928970" y="4337"/>
                  </a:lnTo>
                  <a:lnTo>
                    <a:pt x="881921" y="9686"/>
                  </a:lnTo>
                  <a:lnTo>
                    <a:pt x="835544" y="17092"/>
                  </a:lnTo>
                  <a:lnTo>
                    <a:pt x="789889" y="26505"/>
                  </a:lnTo>
                  <a:lnTo>
                    <a:pt x="745005" y="37878"/>
                  </a:lnTo>
                  <a:lnTo>
                    <a:pt x="700942" y="51163"/>
                  </a:lnTo>
                  <a:lnTo>
                    <a:pt x="657748" y="66311"/>
                  </a:lnTo>
                  <a:lnTo>
                    <a:pt x="615473" y="83275"/>
                  </a:lnTo>
                  <a:lnTo>
                    <a:pt x="574165" y="102005"/>
                  </a:lnTo>
                  <a:lnTo>
                    <a:pt x="533875" y="122455"/>
                  </a:lnTo>
                  <a:lnTo>
                    <a:pt x="494651" y="144574"/>
                  </a:lnTo>
                  <a:lnTo>
                    <a:pt x="456543" y="168316"/>
                  </a:lnTo>
                  <a:lnTo>
                    <a:pt x="419599" y="193633"/>
                  </a:lnTo>
                  <a:lnTo>
                    <a:pt x="383870" y="220475"/>
                  </a:lnTo>
                  <a:lnTo>
                    <a:pt x="349403" y="248795"/>
                  </a:lnTo>
                  <a:lnTo>
                    <a:pt x="316249" y="278545"/>
                  </a:lnTo>
                  <a:lnTo>
                    <a:pt x="284457" y="309676"/>
                  </a:lnTo>
                  <a:lnTo>
                    <a:pt x="254075" y="342141"/>
                  </a:lnTo>
                  <a:lnTo>
                    <a:pt x="225154" y="375890"/>
                  </a:lnTo>
                  <a:lnTo>
                    <a:pt x="197742" y="410876"/>
                  </a:lnTo>
                  <a:lnTo>
                    <a:pt x="171888" y="447051"/>
                  </a:lnTo>
                  <a:lnTo>
                    <a:pt x="147642" y="484366"/>
                  </a:lnTo>
                  <a:lnTo>
                    <a:pt x="125052" y="522773"/>
                  </a:lnTo>
                  <a:lnTo>
                    <a:pt x="104169" y="562224"/>
                  </a:lnTo>
                  <a:lnTo>
                    <a:pt x="85041" y="602672"/>
                  </a:lnTo>
                  <a:lnTo>
                    <a:pt x="67718" y="644066"/>
                  </a:lnTo>
                  <a:lnTo>
                    <a:pt x="52248" y="686360"/>
                  </a:lnTo>
                  <a:lnTo>
                    <a:pt x="38682" y="729506"/>
                  </a:lnTo>
                  <a:lnTo>
                    <a:pt x="27067" y="773454"/>
                  </a:lnTo>
                  <a:lnTo>
                    <a:pt x="17454" y="818157"/>
                  </a:lnTo>
                  <a:lnTo>
                    <a:pt x="9891" y="863567"/>
                  </a:lnTo>
                  <a:lnTo>
                    <a:pt x="4429" y="909635"/>
                  </a:lnTo>
                  <a:lnTo>
                    <a:pt x="1115" y="956313"/>
                  </a:lnTo>
                  <a:lnTo>
                    <a:pt x="0" y="1003554"/>
                  </a:lnTo>
                  <a:lnTo>
                    <a:pt x="1115" y="1050794"/>
                  </a:lnTo>
                  <a:lnTo>
                    <a:pt x="4429" y="1097472"/>
                  </a:lnTo>
                  <a:lnTo>
                    <a:pt x="9891" y="1143540"/>
                  </a:lnTo>
                  <a:lnTo>
                    <a:pt x="17454" y="1188950"/>
                  </a:lnTo>
                  <a:lnTo>
                    <a:pt x="27067" y="1233653"/>
                  </a:lnTo>
                  <a:lnTo>
                    <a:pt x="38682" y="1277601"/>
                  </a:lnTo>
                  <a:lnTo>
                    <a:pt x="52248" y="1320747"/>
                  </a:lnTo>
                  <a:lnTo>
                    <a:pt x="67718" y="1363041"/>
                  </a:lnTo>
                  <a:lnTo>
                    <a:pt x="85041" y="1404435"/>
                  </a:lnTo>
                  <a:lnTo>
                    <a:pt x="104169" y="1444883"/>
                  </a:lnTo>
                  <a:lnTo>
                    <a:pt x="125052" y="1484334"/>
                  </a:lnTo>
                  <a:lnTo>
                    <a:pt x="147642" y="1522741"/>
                  </a:lnTo>
                  <a:lnTo>
                    <a:pt x="171888" y="1560056"/>
                  </a:lnTo>
                  <a:lnTo>
                    <a:pt x="197742" y="1596231"/>
                  </a:lnTo>
                  <a:lnTo>
                    <a:pt x="225154" y="1631217"/>
                  </a:lnTo>
                  <a:lnTo>
                    <a:pt x="254075" y="1664966"/>
                  </a:lnTo>
                  <a:lnTo>
                    <a:pt x="284457" y="1697431"/>
                  </a:lnTo>
                  <a:lnTo>
                    <a:pt x="316249" y="1728562"/>
                  </a:lnTo>
                  <a:lnTo>
                    <a:pt x="349403" y="1758312"/>
                  </a:lnTo>
                  <a:lnTo>
                    <a:pt x="383870" y="1786632"/>
                  </a:lnTo>
                  <a:lnTo>
                    <a:pt x="419599" y="1813474"/>
                  </a:lnTo>
                  <a:lnTo>
                    <a:pt x="456543" y="1838791"/>
                  </a:lnTo>
                  <a:lnTo>
                    <a:pt x="494651" y="1862533"/>
                  </a:lnTo>
                  <a:lnTo>
                    <a:pt x="533875" y="1884652"/>
                  </a:lnTo>
                  <a:lnTo>
                    <a:pt x="574165" y="1905102"/>
                  </a:lnTo>
                  <a:lnTo>
                    <a:pt x="615473" y="1923832"/>
                  </a:lnTo>
                  <a:lnTo>
                    <a:pt x="657748" y="1940796"/>
                  </a:lnTo>
                  <a:lnTo>
                    <a:pt x="700942" y="1955944"/>
                  </a:lnTo>
                  <a:lnTo>
                    <a:pt x="745005" y="1969229"/>
                  </a:lnTo>
                  <a:lnTo>
                    <a:pt x="789889" y="1980602"/>
                  </a:lnTo>
                  <a:lnTo>
                    <a:pt x="835544" y="1990015"/>
                  </a:lnTo>
                  <a:lnTo>
                    <a:pt x="881921" y="1997421"/>
                  </a:lnTo>
                  <a:lnTo>
                    <a:pt x="928970" y="2002770"/>
                  </a:lnTo>
                  <a:lnTo>
                    <a:pt x="976643" y="2006015"/>
                  </a:lnTo>
                  <a:lnTo>
                    <a:pt x="1024889" y="2007108"/>
                  </a:lnTo>
                  <a:lnTo>
                    <a:pt x="1073136" y="2006015"/>
                  </a:lnTo>
                  <a:lnTo>
                    <a:pt x="1120809" y="2002770"/>
                  </a:lnTo>
                  <a:lnTo>
                    <a:pt x="1167858" y="1997421"/>
                  </a:lnTo>
                  <a:lnTo>
                    <a:pt x="1214235" y="1990015"/>
                  </a:lnTo>
                  <a:lnTo>
                    <a:pt x="1259890" y="1980602"/>
                  </a:lnTo>
                  <a:lnTo>
                    <a:pt x="1304774" y="1969229"/>
                  </a:lnTo>
                  <a:lnTo>
                    <a:pt x="1348837" y="1955944"/>
                  </a:lnTo>
                  <a:lnTo>
                    <a:pt x="1392031" y="1940796"/>
                  </a:lnTo>
                  <a:lnTo>
                    <a:pt x="1434306" y="1923832"/>
                  </a:lnTo>
                  <a:lnTo>
                    <a:pt x="1475614" y="1905102"/>
                  </a:lnTo>
                  <a:lnTo>
                    <a:pt x="1515904" y="1884652"/>
                  </a:lnTo>
                  <a:lnTo>
                    <a:pt x="1555128" y="1862533"/>
                  </a:lnTo>
                  <a:lnTo>
                    <a:pt x="1593236" y="1838791"/>
                  </a:lnTo>
                  <a:lnTo>
                    <a:pt x="1630180" y="1813474"/>
                  </a:lnTo>
                  <a:lnTo>
                    <a:pt x="1665909" y="1786632"/>
                  </a:lnTo>
                  <a:lnTo>
                    <a:pt x="1700376" y="1758312"/>
                  </a:lnTo>
                  <a:lnTo>
                    <a:pt x="1733530" y="1728562"/>
                  </a:lnTo>
                  <a:lnTo>
                    <a:pt x="1765322" y="1697431"/>
                  </a:lnTo>
                  <a:lnTo>
                    <a:pt x="1795704" y="1664966"/>
                  </a:lnTo>
                  <a:lnTo>
                    <a:pt x="1824625" y="1631217"/>
                  </a:lnTo>
                  <a:lnTo>
                    <a:pt x="1852037" y="1596231"/>
                  </a:lnTo>
                  <a:lnTo>
                    <a:pt x="1877891" y="1560056"/>
                  </a:lnTo>
                  <a:lnTo>
                    <a:pt x="1902137" y="1522741"/>
                  </a:lnTo>
                  <a:lnTo>
                    <a:pt x="1924727" y="1484334"/>
                  </a:lnTo>
                  <a:lnTo>
                    <a:pt x="1945610" y="1444883"/>
                  </a:lnTo>
                  <a:lnTo>
                    <a:pt x="1964738" y="1404435"/>
                  </a:lnTo>
                  <a:lnTo>
                    <a:pt x="1982061" y="1363041"/>
                  </a:lnTo>
                  <a:lnTo>
                    <a:pt x="1997531" y="1320747"/>
                  </a:lnTo>
                  <a:lnTo>
                    <a:pt x="2011097" y="1277601"/>
                  </a:lnTo>
                  <a:lnTo>
                    <a:pt x="2022712" y="1233653"/>
                  </a:lnTo>
                  <a:lnTo>
                    <a:pt x="2032325" y="1188950"/>
                  </a:lnTo>
                  <a:lnTo>
                    <a:pt x="2039888" y="1143540"/>
                  </a:lnTo>
                  <a:lnTo>
                    <a:pt x="2045350" y="1097472"/>
                  </a:lnTo>
                  <a:lnTo>
                    <a:pt x="2048664" y="1050794"/>
                  </a:lnTo>
                  <a:lnTo>
                    <a:pt x="2049780" y="1003554"/>
                  </a:lnTo>
                  <a:lnTo>
                    <a:pt x="2048664" y="956313"/>
                  </a:lnTo>
                  <a:lnTo>
                    <a:pt x="2045350" y="909635"/>
                  </a:lnTo>
                  <a:lnTo>
                    <a:pt x="2039888" y="863567"/>
                  </a:lnTo>
                  <a:lnTo>
                    <a:pt x="2032325" y="818157"/>
                  </a:lnTo>
                  <a:lnTo>
                    <a:pt x="2022712" y="773454"/>
                  </a:lnTo>
                  <a:lnTo>
                    <a:pt x="2011097" y="729506"/>
                  </a:lnTo>
                  <a:lnTo>
                    <a:pt x="1997531" y="686360"/>
                  </a:lnTo>
                  <a:lnTo>
                    <a:pt x="1982061" y="644066"/>
                  </a:lnTo>
                  <a:lnTo>
                    <a:pt x="1964738" y="602672"/>
                  </a:lnTo>
                  <a:lnTo>
                    <a:pt x="1945610" y="562224"/>
                  </a:lnTo>
                  <a:lnTo>
                    <a:pt x="1924727" y="522773"/>
                  </a:lnTo>
                  <a:lnTo>
                    <a:pt x="1902137" y="484366"/>
                  </a:lnTo>
                  <a:lnTo>
                    <a:pt x="1877891" y="447051"/>
                  </a:lnTo>
                  <a:lnTo>
                    <a:pt x="1852037" y="410876"/>
                  </a:lnTo>
                  <a:lnTo>
                    <a:pt x="1824625" y="375890"/>
                  </a:lnTo>
                  <a:lnTo>
                    <a:pt x="1795704" y="342141"/>
                  </a:lnTo>
                  <a:lnTo>
                    <a:pt x="1765322" y="309676"/>
                  </a:lnTo>
                  <a:lnTo>
                    <a:pt x="1733530" y="278545"/>
                  </a:lnTo>
                  <a:lnTo>
                    <a:pt x="1700376" y="248795"/>
                  </a:lnTo>
                  <a:lnTo>
                    <a:pt x="1665909" y="220475"/>
                  </a:lnTo>
                  <a:lnTo>
                    <a:pt x="1630180" y="193633"/>
                  </a:lnTo>
                  <a:lnTo>
                    <a:pt x="1593236" y="168316"/>
                  </a:lnTo>
                  <a:lnTo>
                    <a:pt x="1555128" y="144574"/>
                  </a:lnTo>
                  <a:lnTo>
                    <a:pt x="1515904" y="122455"/>
                  </a:lnTo>
                  <a:lnTo>
                    <a:pt x="1475614" y="102005"/>
                  </a:lnTo>
                  <a:lnTo>
                    <a:pt x="1434306" y="83275"/>
                  </a:lnTo>
                  <a:lnTo>
                    <a:pt x="1392031" y="66311"/>
                  </a:lnTo>
                  <a:lnTo>
                    <a:pt x="1348837" y="51163"/>
                  </a:lnTo>
                  <a:lnTo>
                    <a:pt x="1304774" y="37878"/>
                  </a:lnTo>
                  <a:lnTo>
                    <a:pt x="1259890" y="26505"/>
                  </a:lnTo>
                  <a:lnTo>
                    <a:pt x="1214235" y="17092"/>
                  </a:lnTo>
                  <a:lnTo>
                    <a:pt x="1167858" y="9686"/>
                  </a:lnTo>
                  <a:lnTo>
                    <a:pt x="1120809" y="4337"/>
                  </a:lnTo>
                  <a:lnTo>
                    <a:pt x="1073136" y="1092"/>
                  </a:lnTo>
                  <a:lnTo>
                    <a:pt x="1024889" y="0"/>
                  </a:lnTo>
                  <a:close/>
                </a:path>
              </a:pathLst>
            </a:custGeom>
            <a:solidFill>
              <a:srgbClr val="78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089905" y="3050539"/>
            <a:ext cx="121539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Мерки</a:t>
            </a:r>
            <a:r>
              <a:rPr sz="22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по</a:t>
            </a:r>
            <a:endParaRPr sz="220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РСР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778507" y="4567428"/>
            <a:ext cx="1889760" cy="1678305"/>
            <a:chOff x="1778507" y="4567428"/>
            <a:chExt cx="1889760" cy="1678305"/>
          </a:xfrm>
        </p:grpSpPr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78507" y="4567428"/>
              <a:ext cx="1888997" cy="167716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34539" y="4786884"/>
              <a:ext cx="1425702" cy="130378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780031" y="4568952"/>
              <a:ext cx="1888489" cy="1676400"/>
            </a:xfrm>
            <a:custGeom>
              <a:avLst/>
              <a:gdLst/>
              <a:ahLst/>
              <a:cxnLst/>
              <a:rect l="l" t="t" r="r" b="b"/>
              <a:pathLst>
                <a:path w="1888489" h="1676400">
                  <a:moveTo>
                    <a:pt x="944118" y="0"/>
                  </a:moveTo>
                  <a:lnTo>
                    <a:pt x="893973" y="1161"/>
                  </a:lnTo>
                  <a:lnTo>
                    <a:pt x="844510" y="4608"/>
                  </a:lnTo>
                  <a:lnTo>
                    <a:pt x="795795" y="10283"/>
                  </a:lnTo>
                  <a:lnTo>
                    <a:pt x="747892" y="18126"/>
                  </a:lnTo>
                  <a:lnTo>
                    <a:pt x="700867" y="28081"/>
                  </a:lnTo>
                  <a:lnTo>
                    <a:pt x="654785" y="40089"/>
                  </a:lnTo>
                  <a:lnTo>
                    <a:pt x="609712" y="54093"/>
                  </a:lnTo>
                  <a:lnTo>
                    <a:pt x="565711" y="70035"/>
                  </a:lnTo>
                  <a:lnTo>
                    <a:pt x="522850" y="87856"/>
                  </a:lnTo>
                  <a:lnTo>
                    <a:pt x="481192" y="107498"/>
                  </a:lnTo>
                  <a:lnTo>
                    <a:pt x="440804" y="128905"/>
                  </a:lnTo>
                  <a:lnTo>
                    <a:pt x="401750" y="152017"/>
                  </a:lnTo>
                  <a:lnTo>
                    <a:pt x="364095" y="176777"/>
                  </a:lnTo>
                  <a:lnTo>
                    <a:pt x="327906" y="203127"/>
                  </a:lnTo>
                  <a:lnTo>
                    <a:pt x="293246" y="231009"/>
                  </a:lnTo>
                  <a:lnTo>
                    <a:pt x="260182" y="260365"/>
                  </a:lnTo>
                  <a:lnTo>
                    <a:pt x="228778" y="291137"/>
                  </a:lnTo>
                  <a:lnTo>
                    <a:pt x="199099" y="323268"/>
                  </a:lnTo>
                  <a:lnTo>
                    <a:pt x="171212" y="356698"/>
                  </a:lnTo>
                  <a:lnTo>
                    <a:pt x="145181" y="391371"/>
                  </a:lnTo>
                  <a:lnTo>
                    <a:pt x="121071" y="427229"/>
                  </a:lnTo>
                  <a:lnTo>
                    <a:pt x="98948" y="464213"/>
                  </a:lnTo>
                  <a:lnTo>
                    <a:pt x="78877" y="502265"/>
                  </a:lnTo>
                  <a:lnTo>
                    <a:pt x="60923" y="541328"/>
                  </a:lnTo>
                  <a:lnTo>
                    <a:pt x="45151" y="581344"/>
                  </a:lnTo>
                  <a:lnTo>
                    <a:pt x="31626" y="622254"/>
                  </a:lnTo>
                  <a:lnTo>
                    <a:pt x="20415" y="664002"/>
                  </a:lnTo>
                  <a:lnTo>
                    <a:pt x="11581" y="706528"/>
                  </a:lnTo>
                  <a:lnTo>
                    <a:pt x="5190" y="749775"/>
                  </a:lnTo>
                  <a:lnTo>
                    <a:pt x="1308" y="793684"/>
                  </a:lnTo>
                  <a:lnTo>
                    <a:pt x="0" y="838200"/>
                  </a:lnTo>
                  <a:lnTo>
                    <a:pt x="1308" y="882716"/>
                  </a:lnTo>
                  <a:lnTo>
                    <a:pt x="5190" y="926627"/>
                  </a:lnTo>
                  <a:lnTo>
                    <a:pt x="11581" y="969874"/>
                  </a:lnTo>
                  <a:lnTo>
                    <a:pt x="20415" y="1012401"/>
                  </a:lnTo>
                  <a:lnTo>
                    <a:pt x="31626" y="1054149"/>
                  </a:lnTo>
                  <a:lnTo>
                    <a:pt x="45151" y="1095060"/>
                  </a:lnTo>
                  <a:lnTo>
                    <a:pt x="60923" y="1135076"/>
                  </a:lnTo>
                  <a:lnTo>
                    <a:pt x="78877" y="1174139"/>
                  </a:lnTo>
                  <a:lnTo>
                    <a:pt x="98948" y="1212192"/>
                  </a:lnTo>
                  <a:lnTo>
                    <a:pt x="121071" y="1249176"/>
                  </a:lnTo>
                  <a:lnTo>
                    <a:pt x="145181" y="1285033"/>
                  </a:lnTo>
                  <a:lnTo>
                    <a:pt x="171212" y="1319706"/>
                  </a:lnTo>
                  <a:lnTo>
                    <a:pt x="199099" y="1353137"/>
                  </a:lnTo>
                  <a:lnTo>
                    <a:pt x="228778" y="1385267"/>
                  </a:lnTo>
                  <a:lnTo>
                    <a:pt x="260182" y="1416039"/>
                  </a:lnTo>
                  <a:lnTo>
                    <a:pt x="293246" y="1445395"/>
                  </a:lnTo>
                  <a:lnTo>
                    <a:pt x="327906" y="1473276"/>
                  </a:lnTo>
                  <a:lnTo>
                    <a:pt x="364095" y="1499626"/>
                  </a:lnTo>
                  <a:lnTo>
                    <a:pt x="401750" y="1524386"/>
                  </a:lnTo>
                  <a:lnTo>
                    <a:pt x="440804" y="1547497"/>
                  </a:lnTo>
                  <a:lnTo>
                    <a:pt x="481192" y="1568903"/>
                  </a:lnTo>
                  <a:lnTo>
                    <a:pt x="522850" y="1588546"/>
                  </a:lnTo>
                  <a:lnTo>
                    <a:pt x="565711" y="1606366"/>
                  </a:lnTo>
                  <a:lnTo>
                    <a:pt x="609712" y="1622307"/>
                  </a:lnTo>
                  <a:lnTo>
                    <a:pt x="654785" y="1636311"/>
                  </a:lnTo>
                  <a:lnTo>
                    <a:pt x="700867" y="1648319"/>
                  </a:lnTo>
                  <a:lnTo>
                    <a:pt x="747892" y="1658273"/>
                  </a:lnTo>
                  <a:lnTo>
                    <a:pt x="795795" y="1666117"/>
                  </a:lnTo>
                  <a:lnTo>
                    <a:pt x="844510" y="1671791"/>
                  </a:lnTo>
                  <a:lnTo>
                    <a:pt x="893973" y="1675238"/>
                  </a:lnTo>
                  <a:lnTo>
                    <a:pt x="944118" y="1676400"/>
                  </a:lnTo>
                  <a:lnTo>
                    <a:pt x="994262" y="1675238"/>
                  </a:lnTo>
                  <a:lnTo>
                    <a:pt x="1043725" y="1671791"/>
                  </a:lnTo>
                  <a:lnTo>
                    <a:pt x="1092440" y="1666117"/>
                  </a:lnTo>
                  <a:lnTo>
                    <a:pt x="1140343" y="1658273"/>
                  </a:lnTo>
                  <a:lnTo>
                    <a:pt x="1187368" y="1648319"/>
                  </a:lnTo>
                  <a:lnTo>
                    <a:pt x="1233450" y="1636311"/>
                  </a:lnTo>
                  <a:lnTo>
                    <a:pt x="1278523" y="1622307"/>
                  </a:lnTo>
                  <a:lnTo>
                    <a:pt x="1322524" y="1606366"/>
                  </a:lnTo>
                  <a:lnTo>
                    <a:pt x="1365385" y="1588546"/>
                  </a:lnTo>
                  <a:lnTo>
                    <a:pt x="1407043" y="1568903"/>
                  </a:lnTo>
                  <a:lnTo>
                    <a:pt x="1447431" y="1547497"/>
                  </a:lnTo>
                  <a:lnTo>
                    <a:pt x="1486485" y="1524386"/>
                  </a:lnTo>
                  <a:lnTo>
                    <a:pt x="1524140" y="1499626"/>
                  </a:lnTo>
                  <a:lnTo>
                    <a:pt x="1560329" y="1473276"/>
                  </a:lnTo>
                  <a:lnTo>
                    <a:pt x="1594989" y="1445395"/>
                  </a:lnTo>
                  <a:lnTo>
                    <a:pt x="1628053" y="1416039"/>
                  </a:lnTo>
                  <a:lnTo>
                    <a:pt x="1659457" y="1385267"/>
                  </a:lnTo>
                  <a:lnTo>
                    <a:pt x="1689136" y="1353137"/>
                  </a:lnTo>
                  <a:lnTo>
                    <a:pt x="1717023" y="1319706"/>
                  </a:lnTo>
                  <a:lnTo>
                    <a:pt x="1743054" y="1285033"/>
                  </a:lnTo>
                  <a:lnTo>
                    <a:pt x="1767164" y="1249176"/>
                  </a:lnTo>
                  <a:lnTo>
                    <a:pt x="1789287" y="1212192"/>
                  </a:lnTo>
                  <a:lnTo>
                    <a:pt x="1809358" y="1174139"/>
                  </a:lnTo>
                  <a:lnTo>
                    <a:pt x="1827312" y="1135076"/>
                  </a:lnTo>
                  <a:lnTo>
                    <a:pt x="1843084" y="1095060"/>
                  </a:lnTo>
                  <a:lnTo>
                    <a:pt x="1856609" y="1054149"/>
                  </a:lnTo>
                  <a:lnTo>
                    <a:pt x="1867820" y="1012401"/>
                  </a:lnTo>
                  <a:lnTo>
                    <a:pt x="1876654" y="969874"/>
                  </a:lnTo>
                  <a:lnTo>
                    <a:pt x="1883045" y="926627"/>
                  </a:lnTo>
                  <a:lnTo>
                    <a:pt x="1886927" y="882716"/>
                  </a:lnTo>
                  <a:lnTo>
                    <a:pt x="1888235" y="838200"/>
                  </a:lnTo>
                  <a:lnTo>
                    <a:pt x="1886927" y="793684"/>
                  </a:lnTo>
                  <a:lnTo>
                    <a:pt x="1883045" y="749775"/>
                  </a:lnTo>
                  <a:lnTo>
                    <a:pt x="1876654" y="706528"/>
                  </a:lnTo>
                  <a:lnTo>
                    <a:pt x="1867820" y="664002"/>
                  </a:lnTo>
                  <a:lnTo>
                    <a:pt x="1856609" y="622254"/>
                  </a:lnTo>
                  <a:lnTo>
                    <a:pt x="1843084" y="581344"/>
                  </a:lnTo>
                  <a:lnTo>
                    <a:pt x="1827312" y="541328"/>
                  </a:lnTo>
                  <a:lnTo>
                    <a:pt x="1809358" y="502265"/>
                  </a:lnTo>
                  <a:lnTo>
                    <a:pt x="1789287" y="464213"/>
                  </a:lnTo>
                  <a:lnTo>
                    <a:pt x="1767164" y="427229"/>
                  </a:lnTo>
                  <a:lnTo>
                    <a:pt x="1743054" y="391371"/>
                  </a:lnTo>
                  <a:lnTo>
                    <a:pt x="1717023" y="356698"/>
                  </a:lnTo>
                  <a:lnTo>
                    <a:pt x="1689136" y="323268"/>
                  </a:lnTo>
                  <a:lnTo>
                    <a:pt x="1659457" y="291137"/>
                  </a:lnTo>
                  <a:lnTo>
                    <a:pt x="1628053" y="260365"/>
                  </a:lnTo>
                  <a:lnTo>
                    <a:pt x="1594989" y="231009"/>
                  </a:lnTo>
                  <a:lnTo>
                    <a:pt x="1560329" y="203127"/>
                  </a:lnTo>
                  <a:lnTo>
                    <a:pt x="1524140" y="176777"/>
                  </a:lnTo>
                  <a:lnTo>
                    <a:pt x="1486485" y="152017"/>
                  </a:lnTo>
                  <a:lnTo>
                    <a:pt x="1447431" y="128905"/>
                  </a:lnTo>
                  <a:lnTo>
                    <a:pt x="1407043" y="107498"/>
                  </a:lnTo>
                  <a:lnTo>
                    <a:pt x="1365385" y="87856"/>
                  </a:lnTo>
                  <a:lnTo>
                    <a:pt x="1322524" y="70035"/>
                  </a:lnTo>
                  <a:lnTo>
                    <a:pt x="1278523" y="54093"/>
                  </a:lnTo>
                  <a:lnTo>
                    <a:pt x="1233450" y="40089"/>
                  </a:lnTo>
                  <a:lnTo>
                    <a:pt x="1187368" y="28081"/>
                  </a:lnTo>
                  <a:lnTo>
                    <a:pt x="1140343" y="18126"/>
                  </a:lnTo>
                  <a:lnTo>
                    <a:pt x="1092440" y="10283"/>
                  </a:lnTo>
                  <a:lnTo>
                    <a:pt x="1043725" y="4608"/>
                  </a:lnTo>
                  <a:lnTo>
                    <a:pt x="994262" y="1161"/>
                  </a:lnTo>
                  <a:lnTo>
                    <a:pt x="944118" y="0"/>
                  </a:lnTo>
                  <a:close/>
                </a:path>
              </a:pathLst>
            </a:custGeom>
            <a:solidFill>
              <a:srgbClr val="CACE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160523" y="4831842"/>
            <a:ext cx="112458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ециални 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мерки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за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сектор</a:t>
            </a:r>
            <a:endParaRPr sz="18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Вино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767328" y="4562855"/>
            <a:ext cx="1889760" cy="1678305"/>
            <a:chOff x="3767328" y="4562855"/>
            <a:chExt cx="1889760" cy="1678305"/>
          </a:xfrm>
        </p:grpSpPr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67328" y="4562855"/>
              <a:ext cx="1888998" cy="167716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00500" y="4782311"/>
              <a:ext cx="1448562" cy="130378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768852" y="4564379"/>
              <a:ext cx="1888489" cy="1676400"/>
            </a:xfrm>
            <a:custGeom>
              <a:avLst/>
              <a:gdLst/>
              <a:ahLst/>
              <a:cxnLst/>
              <a:rect l="l" t="t" r="r" b="b"/>
              <a:pathLst>
                <a:path w="1888489" h="1676400">
                  <a:moveTo>
                    <a:pt x="944118" y="0"/>
                  </a:moveTo>
                  <a:lnTo>
                    <a:pt x="893973" y="1161"/>
                  </a:lnTo>
                  <a:lnTo>
                    <a:pt x="844510" y="4608"/>
                  </a:lnTo>
                  <a:lnTo>
                    <a:pt x="795795" y="10283"/>
                  </a:lnTo>
                  <a:lnTo>
                    <a:pt x="747892" y="18126"/>
                  </a:lnTo>
                  <a:lnTo>
                    <a:pt x="700867" y="28081"/>
                  </a:lnTo>
                  <a:lnTo>
                    <a:pt x="654785" y="40089"/>
                  </a:lnTo>
                  <a:lnTo>
                    <a:pt x="609712" y="54093"/>
                  </a:lnTo>
                  <a:lnTo>
                    <a:pt x="565711" y="70035"/>
                  </a:lnTo>
                  <a:lnTo>
                    <a:pt x="522850" y="87856"/>
                  </a:lnTo>
                  <a:lnTo>
                    <a:pt x="481192" y="107498"/>
                  </a:lnTo>
                  <a:lnTo>
                    <a:pt x="440804" y="128905"/>
                  </a:lnTo>
                  <a:lnTo>
                    <a:pt x="401750" y="152017"/>
                  </a:lnTo>
                  <a:lnTo>
                    <a:pt x="364095" y="176777"/>
                  </a:lnTo>
                  <a:lnTo>
                    <a:pt x="327906" y="203127"/>
                  </a:lnTo>
                  <a:lnTo>
                    <a:pt x="293246" y="231009"/>
                  </a:lnTo>
                  <a:lnTo>
                    <a:pt x="260182" y="260365"/>
                  </a:lnTo>
                  <a:lnTo>
                    <a:pt x="228778" y="291137"/>
                  </a:lnTo>
                  <a:lnTo>
                    <a:pt x="199099" y="323268"/>
                  </a:lnTo>
                  <a:lnTo>
                    <a:pt x="171212" y="356698"/>
                  </a:lnTo>
                  <a:lnTo>
                    <a:pt x="145181" y="391371"/>
                  </a:lnTo>
                  <a:lnTo>
                    <a:pt x="121071" y="427229"/>
                  </a:lnTo>
                  <a:lnTo>
                    <a:pt x="98948" y="464213"/>
                  </a:lnTo>
                  <a:lnTo>
                    <a:pt x="78877" y="502265"/>
                  </a:lnTo>
                  <a:lnTo>
                    <a:pt x="60923" y="541328"/>
                  </a:lnTo>
                  <a:lnTo>
                    <a:pt x="45151" y="581344"/>
                  </a:lnTo>
                  <a:lnTo>
                    <a:pt x="31626" y="622254"/>
                  </a:lnTo>
                  <a:lnTo>
                    <a:pt x="20415" y="664002"/>
                  </a:lnTo>
                  <a:lnTo>
                    <a:pt x="11581" y="706528"/>
                  </a:lnTo>
                  <a:lnTo>
                    <a:pt x="5190" y="749775"/>
                  </a:lnTo>
                  <a:lnTo>
                    <a:pt x="1308" y="793684"/>
                  </a:lnTo>
                  <a:lnTo>
                    <a:pt x="0" y="838200"/>
                  </a:lnTo>
                  <a:lnTo>
                    <a:pt x="1308" y="882716"/>
                  </a:lnTo>
                  <a:lnTo>
                    <a:pt x="5190" y="926627"/>
                  </a:lnTo>
                  <a:lnTo>
                    <a:pt x="11581" y="969874"/>
                  </a:lnTo>
                  <a:lnTo>
                    <a:pt x="20415" y="1012401"/>
                  </a:lnTo>
                  <a:lnTo>
                    <a:pt x="31626" y="1054149"/>
                  </a:lnTo>
                  <a:lnTo>
                    <a:pt x="45151" y="1095060"/>
                  </a:lnTo>
                  <a:lnTo>
                    <a:pt x="60923" y="1135076"/>
                  </a:lnTo>
                  <a:lnTo>
                    <a:pt x="78877" y="1174139"/>
                  </a:lnTo>
                  <a:lnTo>
                    <a:pt x="98948" y="1212192"/>
                  </a:lnTo>
                  <a:lnTo>
                    <a:pt x="121071" y="1249176"/>
                  </a:lnTo>
                  <a:lnTo>
                    <a:pt x="145181" y="1285033"/>
                  </a:lnTo>
                  <a:lnTo>
                    <a:pt x="171212" y="1319706"/>
                  </a:lnTo>
                  <a:lnTo>
                    <a:pt x="199099" y="1353137"/>
                  </a:lnTo>
                  <a:lnTo>
                    <a:pt x="228778" y="1385267"/>
                  </a:lnTo>
                  <a:lnTo>
                    <a:pt x="260182" y="1416039"/>
                  </a:lnTo>
                  <a:lnTo>
                    <a:pt x="293246" y="1445395"/>
                  </a:lnTo>
                  <a:lnTo>
                    <a:pt x="327906" y="1473276"/>
                  </a:lnTo>
                  <a:lnTo>
                    <a:pt x="364095" y="1499626"/>
                  </a:lnTo>
                  <a:lnTo>
                    <a:pt x="401750" y="1524386"/>
                  </a:lnTo>
                  <a:lnTo>
                    <a:pt x="440804" y="1547497"/>
                  </a:lnTo>
                  <a:lnTo>
                    <a:pt x="481192" y="1568903"/>
                  </a:lnTo>
                  <a:lnTo>
                    <a:pt x="522850" y="1588546"/>
                  </a:lnTo>
                  <a:lnTo>
                    <a:pt x="565711" y="1606366"/>
                  </a:lnTo>
                  <a:lnTo>
                    <a:pt x="609712" y="1622307"/>
                  </a:lnTo>
                  <a:lnTo>
                    <a:pt x="654785" y="1636311"/>
                  </a:lnTo>
                  <a:lnTo>
                    <a:pt x="700867" y="1648319"/>
                  </a:lnTo>
                  <a:lnTo>
                    <a:pt x="747892" y="1658273"/>
                  </a:lnTo>
                  <a:lnTo>
                    <a:pt x="795795" y="1666117"/>
                  </a:lnTo>
                  <a:lnTo>
                    <a:pt x="844510" y="1671791"/>
                  </a:lnTo>
                  <a:lnTo>
                    <a:pt x="893973" y="1675238"/>
                  </a:lnTo>
                  <a:lnTo>
                    <a:pt x="944118" y="1676400"/>
                  </a:lnTo>
                  <a:lnTo>
                    <a:pt x="994262" y="1675238"/>
                  </a:lnTo>
                  <a:lnTo>
                    <a:pt x="1043725" y="1671791"/>
                  </a:lnTo>
                  <a:lnTo>
                    <a:pt x="1092440" y="1666117"/>
                  </a:lnTo>
                  <a:lnTo>
                    <a:pt x="1140343" y="1658273"/>
                  </a:lnTo>
                  <a:lnTo>
                    <a:pt x="1187368" y="1648319"/>
                  </a:lnTo>
                  <a:lnTo>
                    <a:pt x="1233450" y="1636311"/>
                  </a:lnTo>
                  <a:lnTo>
                    <a:pt x="1278523" y="1622307"/>
                  </a:lnTo>
                  <a:lnTo>
                    <a:pt x="1322524" y="1606366"/>
                  </a:lnTo>
                  <a:lnTo>
                    <a:pt x="1365385" y="1588546"/>
                  </a:lnTo>
                  <a:lnTo>
                    <a:pt x="1407043" y="1568903"/>
                  </a:lnTo>
                  <a:lnTo>
                    <a:pt x="1447431" y="1547497"/>
                  </a:lnTo>
                  <a:lnTo>
                    <a:pt x="1486485" y="1524386"/>
                  </a:lnTo>
                  <a:lnTo>
                    <a:pt x="1524140" y="1499626"/>
                  </a:lnTo>
                  <a:lnTo>
                    <a:pt x="1560329" y="1473276"/>
                  </a:lnTo>
                  <a:lnTo>
                    <a:pt x="1594989" y="1445395"/>
                  </a:lnTo>
                  <a:lnTo>
                    <a:pt x="1628053" y="1416039"/>
                  </a:lnTo>
                  <a:lnTo>
                    <a:pt x="1659457" y="1385267"/>
                  </a:lnTo>
                  <a:lnTo>
                    <a:pt x="1689136" y="1353137"/>
                  </a:lnTo>
                  <a:lnTo>
                    <a:pt x="1717023" y="1319706"/>
                  </a:lnTo>
                  <a:lnTo>
                    <a:pt x="1743054" y="1285033"/>
                  </a:lnTo>
                  <a:lnTo>
                    <a:pt x="1767164" y="1249176"/>
                  </a:lnTo>
                  <a:lnTo>
                    <a:pt x="1789287" y="1212192"/>
                  </a:lnTo>
                  <a:lnTo>
                    <a:pt x="1809358" y="1174139"/>
                  </a:lnTo>
                  <a:lnTo>
                    <a:pt x="1827312" y="1135076"/>
                  </a:lnTo>
                  <a:lnTo>
                    <a:pt x="1843084" y="1095060"/>
                  </a:lnTo>
                  <a:lnTo>
                    <a:pt x="1856609" y="1054149"/>
                  </a:lnTo>
                  <a:lnTo>
                    <a:pt x="1867820" y="1012401"/>
                  </a:lnTo>
                  <a:lnTo>
                    <a:pt x="1876654" y="969874"/>
                  </a:lnTo>
                  <a:lnTo>
                    <a:pt x="1883045" y="926627"/>
                  </a:lnTo>
                  <a:lnTo>
                    <a:pt x="1886927" y="882716"/>
                  </a:lnTo>
                  <a:lnTo>
                    <a:pt x="1888236" y="838200"/>
                  </a:lnTo>
                  <a:lnTo>
                    <a:pt x="1886927" y="793684"/>
                  </a:lnTo>
                  <a:lnTo>
                    <a:pt x="1883045" y="749775"/>
                  </a:lnTo>
                  <a:lnTo>
                    <a:pt x="1876654" y="706528"/>
                  </a:lnTo>
                  <a:lnTo>
                    <a:pt x="1867820" y="664002"/>
                  </a:lnTo>
                  <a:lnTo>
                    <a:pt x="1856609" y="622254"/>
                  </a:lnTo>
                  <a:lnTo>
                    <a:pt x="1843084" y="581344"/>
                  </a:lnTo>
                  <a:lnTo>
                    <a:pt x="1827312" y="541328"/>
                  </a:lnTo>
                  <a:lnTo>
                    <a:pt x="1809358" y="502265"/>
                  </a:lnTo>
                  <a:lnTo>
                    <a:pt x="1789287" y="464213"/>
                  </a:lnTo>
                  <a:lnTo>
                    <a:pt x="1767164" y="427229"/>
                  </a:lnTo>
                  <a:lnTo>
                    <a:pt x="1743054" y="391371"/>
                  </a:lnTo>
                  <a:lnTo>
                    <a:pt x="1717023" y="356698"/>
                  </a:lnTo>
                  <a:lnTo>
                    <a:pt x="1689136" y="323268"/>
                  </a:lnTo>
                  <a:lnTo>
                    <a:pt x="1659457" y="291137"/>
                  </a:lnTo>
                  <a:lnTo>
                    <a:pt x="1628053" y="260365"/>
                  </a:lnTo>
                  <a:lnTo>
                    <a:pt x="1594989" y="231009"/>
                  </a:lnTo>
                  <a:lnTo>
                    <a:pt x="1560329" y="203127"/>
                  </a:lnTo>
                  <a:lnTo>
                    <a:pt x="1524140" y="176777"/>
                  </a:lnTo>
                  <a:lnTo>
                    <a:pt x="1486485" y="152017"/>
                  </a:lnTo>
                  <a:lnTo>
                    <a:pt x="1447431" y="128905"/>
                  </a:lnTo>
                  <a:lnTo>
                    <a:pt x="1407043" y="107498"/>
                  </a:lnTo>
                  <a:lnTo>
                    <a:pt x="1365385" y="87856"/>
                  </a:lnTo>
                  <a:lnTo>
                    <a:pt x="1322524" y="70035"/>
                  </a:lnTo>
                  <a:lnTo>
                    <a:pt x="1278523" y="54093"/>
                  </a:lnTo>
                  <a:lnTo>
                    <a:pt x="1233450" y="40089"/>
                  </a:lnTo>
                  <a:lnTo>
                    <a:pt x="1187368" y="28081"/>
                  </a:lnTo>
                  <a:lnTo>
                    <a:pt x="1140343" y="18126"/>
                  </a:lnTo>
                  <a:lnTo>
                    <a:pt x="1092440" y="10283"/>
                  </a:lnTo>
                  <a:lnTo>
                    <a:pt x="1043725" y="4608"/>
                  </a:lnTo>
                  <a:lnTo>
                    <a:pt x="994262" y="1161"/>
                  </a:lnTo>
                  <a:lnTo>
                    <a:pt x="944118" y="0"/>
                  </a:lnTo>
                  <a:close/>
                </a:path>
              </a:pathLst>
            </a:custGeom>
            <a:solidFill>
              <a:srgbClr val="CACE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126484" y="4827523"/>
            <a:ext cx="11715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Специални </a:t>
            </a:r>
            <a:r>
              <a:rPr sz="1800" b="1" spc="-3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мерки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за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сектор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чела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ст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5754623" y="4465320"/>
            <a:ext cx="1891664" cy="1739264"/>
            <a:chOff x="5754623" y="4465320"/>
            <a:chExt cx="1891664" cy="1739264"/>
          </a:xfrm>
        </p:grpSpPr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754623" y="4465320"/>
              <a:ext cx="1890522" cy="173812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10655" y="4852416"/>
              <a:ext cx="1425702" cy="1029462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5756147" y="4466844"/>
              <a:ext cx="1889760" cy="1737360"/>
            </a:xfrm>
            <a:custGeom>
              <a:avLst/>
              <a:gdLst/>
              <a:ahLst/>
              <a:cxnLst/>
              <a:rect l="l" t="t" r="r" b="b"/>
              <a:pathLst>
                <a:path w="1889759" h="1737360">
                  <a:moveTo>
                    <a:pt x="944879" y="0"/>
                  </a:moveTo>
                  <a:lnTo>
                    <a:pt x="894698" y="1203"/>
                  </a:lnTo>
                  <a:lnTo>
                    <a:pt x="845198" y="4775"/>
                  </a:lnTo>
                  <a:lnTo>
                    <a:pt x="796447" y="10655"/>
                  </a:lnTo>
                  <a:lnTo>
                    <a:pt x="748507" y="18783"/>
                  </a:lnTo>
                  <a:lnTo>
                    <a:pt x="701446" y="29099"/>
                  </a:lnTo>
                  <a:lnTo>
                    <a:pt x="655329" y="41542"/>
                  </a:lnTo>
                  <a:lnTo>
                    <a:pt x="610220" y="56053"/>
                  </a:lnTo>
                  <a:lnTo>
                    <a:pt x="566185" y="72573"/>
                  </a:lnTo>
                  <a:lnTo>
                    <a:pt x="523289" y="91040"/>
                  </a:lnTo>
                  <a:lnTo>
                    <a:pt x="481598" y="111395"/>
                  </a:lnTo>
                  <a:lnTo>
                    <a:pt x="441177" y="133578"/>
                  </a:lnTo>
                  <a:lnTo>
                    <a:pt x="402091" y="157529"/>
                  </a:lnTo>
                  <a:lnTo>
                    <a:pt x="364406" y="183188"/>
                  </a:lnTo>
                  <a:lnTo>
                    <a:pt x="328186" y="210494"/>
                  </a:lnTo>
                  <a:lnTo>
                    <a:pt x="293498" y="239388"/>
                  </a:lnTo>
                  <a:lnTo>
                    <a:pt x="260406" y="269811"/>
                  </a:lnTo>
                  <a:lnTo>
                    <a:pt x="228976" y="301701"/>
                  </a:lnTo>
                  <a:lnTo>
                    <a:pt x="199272" y="334998"/>
                  </a:lnTo>
                  <a:lnTo>
                    <a:pt x="171361" y="369644"/>
                  </a:lnTo>
                  <a:lnTo>
                    <a:pt x="145308" y="405578"/>
                  </a:lnTo>
                  <a:lnTo>
                    <a:pt x="121177" y="442739"/>
                  </a:lnTo>
                  <a:lnTo>
                    <a:pt x="99035" y="481068"/>
                  </a:lnTo>
                  <a:lnTo>
                    <a:pt x="78946" y="520505"/>
                  </a:lnTo>
                  <a:lnTo>
                    <a:pt x="60977" y="560989"/>
                  </a:lnTo>
                  <a:lnTo>
                    <a:pt x="45191" y="602462"/>
                  </a:lnTo>
                  <a:lnTo>
                    <a:pt x="31654" y="644862"/>
                  </a:lnTo>
                  <a:lnTo>
                    <a:pt x="20433" y="688130"/>
                  </a:lnTo>
                  <a:lnTo>
                    <a:pt x="11591" y="732206"/>
                  </a:lnTo>
                  <a:lnTo>
                    <a:pt x="5195" y="777029"/>
                  </a:lnTo>
                  <a:lnTo>
                    <a:pt x="1309" y="822541"/>
                  </a:lnTo>
                  <a:lnTo>
                    <a:pt x="0" y="868679"/>
                  </a:lnTo>
                  <a:lnTo>
                    <a:pt x="1309" y="914814"/>
                  </a:lnTo>
                  <a:lnTo>
                    <a:pt x="5195" y="960321"/>
                  </a:lnTo>
                  <a:lnTo>
                    <a:pt x="11591" y="1005141"/>
                  </a:lnTo>
                  <a:lnTo>
                    <a:pt x="20433" y="1049214"/>
                  </a:lnTo>
                  <a:lnTo>
                    <a:pt x="31654" y="1092480"/>
                  </a:lnTo>
                  <a:lnTo>
                    <a:pt x="45191" y="1134878"/>
                  </a:lnTo>
                  <a:lnTo>
                    <a:pt x="60977" y="1176349"/>
                  </a:lnTo>
                  <a:lnTo>
                    <a:pt x="78946" y="1216833"/>
                  </a:lnTo>
                  <a:lnTo>
                    <a:pt x="99035" y="1256269"/>
                  </a:lnTo>
                  <a:lnTo>
                    <a:pt x="121177" y="1294598"/>
                  </a:lnTo>
                  <a:lnTo>
                    <a:pt x="145308" y="1331759"/>
                  </a:lnTo>
                  <a:lnTo>
                    <a:pt x="171361" y="1367693"/>
                  </a:lnTo>
                  <a:lnTo>
                    <a:pt x="199272" y="1402339"/>
                  </a:lnTo>
                  <a:lnTo>
                    <a:pt x="228976" y="1435638"/>
                  </a:lnTo>
                  <a:lnTo>
                    <a:pt x="260406" y="1467529"/>
                  </a:lnTo>
                  <a:lnTo>
                    <a:pt x="293498" y="1497952"/>
                  </a:lnTo>
                  <a:lnTo>
                    <a:pt x="328186" y="1526848"/>
                  </a:lnTo>
                  <a:lnTo>
                    <a:pt x="364406" y="1554156"/>
                  </a:lnTo>
                  <a:lnTo>
                    <a:pt x="402091" y="1579816"/>
                  </a:lnTo>
                  <a:lnTo>
                    <a:pt x="441177" y="1603769"/>
                  </a:lnTo>
                  <a:lnTo>
                    <a:pt x="481598" y="1625953"/>
                  </a:lnTo>
                  <a:lnTo>
                    <a:pt x="523289" y="1646310"/>
                  </a:lnTo>
                  <a:lnTo>
                    <a:pt x="566185" y="1664779"/>
                  </a:lnTo>
                  <a:lnTo>
                    <a:pt x="610220" y="1681299"/>
                  </a:lnTo>
                  <a:lnTo>
                    <a:pt x="655329" y="1695812"/>
                  </a:lnTo>
                  <a:lnTo>
                    <a:pt x="701446" y="1708257"/>
                  </a:lnTo>
                  <a:lnTo>
                    <a:pt x="748507" y="1718574"/>
                  </a:lnTo>
                  <a:lnTo>
                    <a:pt x="796447" y="1726703"/>
                  </a:lnTo>
                  <a:lnTo>
                    <a:pt x="845198" y="1732583"/>
                  </a:lnTo>
                  <a:lnTo>
                    <a:pt x="894698" y="1736155"/>
                  </a:lnTo>
                  <a:lnTo>
                    <a:pt x="944879" y="1737359"/>
                  </a:lnTo>
                  <a:lnTo>
                    <a:pt x="995061" y="1736155"/>
                  </a:lnTo>
                  <a:lnTo>
                    <a:pt x="1044561" y="1732583"/>
                  </a:lnTo>
                  <a:lnTo>
                    <a:pt x="1093312" y="1726703"/>
                  </a:lnTo>
                  <a:lnTo>
                    <a:pt x="1141252" y="1718574"/>
                  </a:lnTo>
                  <a:lnTo>
                    <a:pt x="1188313" y="1708257"/>
                  </a:lnTo>
                  <a:lnTo>
                    <a:pt x="1234430" y="1695812"/>
                  </a:lnTo>
                  <a:lnTo>
                    <a:pt x="1279539" y="1681299"/>
                  </a:lnTo>
                  <a:lnTo>
                    <a:pt x="1323574" y="1664779"/>
                  </a:lnTo>
                  <a:lnTo>
                    <a:pt x="1366470" y="1646310"/>
                  </a:lnTo>
                  <a:lnTo>
                    <a:pt x="1408161" y="1625953"/>
                  </a:lnTo>
                  <a:lnTo>
                    <a:pt x="1448582" y="1603769"/>
                  </a:lnTo>
                  <a:lnTo>
                    <a:pt x="1487668" y="1579816"/>
                  </a:lnTo>
                  <a:lnTo>
                    <a:pt x="1525353" y="1554156"/>
                  </a:lnTo>
                  <a:lnTo>
                    <a:pt x="1561573" y="1526848"/>
                  </a:lnTo>
                  <a:lnTo>
                    <a:pt x="1596261" y="1497952"/>
                  </a:lnTo>
                  <a:lnTo>
                    <a:pt x="1629353" y="1467529"/>
                  </a:lnTo>
                  <a:lnTo>
                    <a:pt x="1660783" y="1435638"/>
                  </a:lnTo>
                  <a:lnTo>
                    <a:pt x="1690487" y="1402339"/>
                  </a:lnTo>
                  <a:lnTo>
                    <a:pt x="1718398" y="1367693"/>
                  </a:lnTo>
                  <a:lnTo>
                    <a:pt x="1744451" y="1331759"/>
                  </a:lnTo>
                  <a:lnTo>
                    <a:pt x="1768582" y="1294598"/>
                  </a:lnTo>
                  <a:lnTo>
                    <a:pt x="1790724" y="1256269"/>
                  </a:lnTo>
                  <a:lnTo>
                    <a:pt x="1810813" y="1216833"/>
                  </a:lnTo>
                  <a:lnTo>
                    <a:pt x="1828782" y="1176349"/>
                  </a:lnTo>
                  <a:lnTo>
                    <a:pt x="1844568" y="1134878"/>
                  </a:lnTo>
                  <a:lnTo>
                    <a:pt x="1858105" y="1092480"/>
                  </a:lnTo>
                  <a:lnTo>
                    <a:pt x="1869326" y="1049214"/>
                  </a:lnTo>
                  <a:lnTo>
                    <a:pt x="1878168" y="1005141"/>
                  </a:lnTo>
                  <a:lnTo>
                    <a:pt x="1884564" y="960321"/>
                  </a:lnTo>
                  <a:lnTo>
                    <a:pt x="1888450" y="914814"/>
                  </a:lnTo>
                  <a:lnTo>
                    <a:pt x="1889759" y="868679"/>
                  </a:lnTo>
                  <a:lnTo>
                    <a:pt x="1888450" y="822541"/>
                  </a:lnTo>
                  <a:lnTo>
                    <a:pt x="1884564" y="777029"/>
                  </a:lnTo>
                  <a:lnTo>
                    <a:pt x="1878168" y="732206"/>
                  </a:lnTo>
                  <a:lnTo>
                    <a:pt x="1869326" y="688130"/>
                  </a:lnTo>
                  <a:lnTo>
                    <a:pt x="1858105" y="644862"/>
                  </a:lnTo>
                  <a:lnTo>
                    <a:pt x="1844568" y="602462"/>
                  </a:lnTo>
                  <a:lnTo>
                    <a:pt x="1828782" y="560989"/>
                  </a:lnTo>
                  <a:lnTo>
                    <a:pt x="1810813" y="520505"/>
                  </a:lnTo>
                  <a:lnTo>
                    <a:pt x="1790724" y="481068"/>
                  </a:lnTo>
                  <a:lnTo>
                    <a:pt x="1768582" y="442739"/>
                  </a:lnTo>
                  <a:lnTo>
                    <a:pt x="1744451" y="405578"/>
                  </a:lnTo>
                  <a:lnTo>
                    <a:pt x="1718398" y="369644"/>
                  </a:lnTo>
                  <a:lnTo>
                    <a:pt x="1690487" y="334998"/>
                  </a:lnTo>
                  <a:lnTo>
                    <a:pt x="1660783" y="301701"/>
                  </a:lnTo>
                  <a:lnTo>
                    <a:pt x="1629353" y="269811"/>
                  </a:lnTo>
                  <a:lnTo>
                    <a:pt x="1596261" y="239388"/>
                  </a:lnTo>
                  <a:lnTo>
                    <a:pt x="1561573" y="210494"/>
                  </a:lnTo>
                  <a:lnTo>
                    <a:pt x="1525353" y="183188"/>
                  </a:lnTo>
                  <a:lnTo>
                    <a:pt x="1487668" y="157529"/>
                  </a:lnTo>
                  <a:lnTo>
                    <a:pt x="1448582" y="133578"/>
                  </a:lnTo>
                  <a:lnTo>
                    <a:pt x="1408161" y="111395"/>
                  </a:lnTo>
                  <a:lnTo>
                    <a:pt x="1366470" y="91040"/>
                  </a:lnTo>
                  <a:lnTo>
                    <a:pt x="1323574" y="72573"/>
                  </a:lnTo>
                  <a:lnTo>
                    <a:pt x="1279539" y="56053"/>
                  </a:lnTo>
                  <a:lnTo>
                    <a:pt x="1234430" y="41542"/>
                  </a:lnTo>
                  <a:lnTo>
                    <a:pt x="1188313" y="29099"/>
                  </a:lnTo>
                  <a:lnTo>
                    <a:pt x="1141252" y="18783"/>
                  </a:lnTo>
                  <a:lnTo>
                    <a:pt x="1093312" y="10655"/>
                  </a:lnTo>
                  <a:lnTo>
                    <a:pt x="1044561" y="4775"/>
                  </a:lnTo>
                  <a:lnTo>
                    <a:pt x="995061" y="1203"/>
                  </a:lnTo>
                  <a:lnTo>
                    <a:pt x="944879" y="0"/>
                  </a:lnTo>
                  <a:close/>
                </a:path>
              </a:pathLst>
            </a:custGeom>
            <a:solidFill>
              <a:srgbClr val="CACE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138164" y="4897628"/>
            <a:ext cx="112458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ециални 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мерки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за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ОП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738327" y="723722"/>
            <a:ext cx="3478529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89853B"/>
                </a:solidFill>
                <a:latin typeface="Verdana"/>
                <a:cs typeface="Verdana"/>
              </a:rPr>
              <a:t>Бъдещата</a:t>
            </a:r>
            <a:r>
              <a:rPr sz="3200" spc="-80" dirty="0">
                <a:solidFill>
                  <a:srgbClr val="89853B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89853B"/>
                </a:solidFill>
                <a:latin typeface="Verdana"/>
                <a:cs typeface="Verdana"/>
              </a:rPr>
              <a:t>ОСП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7395" y="800862"/>
              <a:ext cx="3490976" cy="37058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48285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1955"/>
              </a:spcBef>
            </a:pPr>
            <a:r>
              <a:rPr spc="-20" dirty="0">
                <a:solidFill>
                  <a:srgbClr val="3B3639"/>
                </a:solidFill>
                <a:latin typeface="Calibri"/>
                <a:cs typeface="Calibri"/>
              </a:rPr>
              <a:t>СРЕДСТВА</a:t>
            </a:r>
            <a:r>
              <a:rPr spc="-60" dirty="0">
                <a:solidFill>
                  <a:srgbClr val="3B3639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3B3639"/>
                </a:solidFill>
                <a:latin typeface="Calibri"/>
                <a:cs typeface="Calibri"/>
              </a:rPr>
              <a:t>ЗА</a:t>
            </a:r>
            <a:r>
              <a:rPr spc="-25" dirty="0">
                <a:solidFill>
                  <a:srgbClr val="3B3639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3B3639"/>
                </a:solidFill>
                <a:latin typeface="Calibri"/>
                <a:cs typeface="Calibri"/>
              </a:rPr>
              <a:t>ОСП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84197" y="1620940"/>
            <a:ext cx="966469" cy="205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50" spc="10" dirty="0">
                <a:latin typeface="Calibri"/>
                <a:cs typeface="Calibri"/>
              </a:rPr>
              <a:t>(in</a:t>
            </a:r>
            <a:r>
              <a:rPr sz="1150" spc="-25" dirty="0">
                <a:latin typeface="Calibri"/>
                <a:cs typeface="Calibri"/>
              </a:rPr>
              <a:t> </a:t>
            </a:r>
            <a:r>
              <a:rPr sz="1150" spc="15" dirty="0">
                <a:latin typeface="Calibri"/>
                <a:cs typeface="Calibri"/>
              </a:rPr>
              <a:t>EUR</a:t>
            </a:r>
            <a:r>
              <a:rPr sz="1150" spc="-25" dirty="0">
                <a:latin typeface="Calibri"/>
                <a:cs typeface="Calibri"/>
              </a:rPr>
              <a:t> </a:t>
            </a:r>
            <a:r>
              <a:rPr sz="1150" spc="10" dirty="0">
                <a:latin typeface="Calibri"/>
                <a:cs typeface="Calibri"/>
              </a:rPr>
              <a:t>million)</a:t>
            </a:r>
            <a:endParaRPr sz="1150">
              <a:latin typeface="Calibri"/>
              <a:cs typeface="Calibri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2007130" y="1825252"/>
          <a:ext cx="6756396" cy="1916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7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6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6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67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6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67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6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90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1612">
                <a:tc>
                  <a:txBody>
                    <a:bodyPr/>
                    <a:lstStyle/>
                    <a:p>
                      <a:pPr marL="2609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2021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2022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2023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2024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2025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2026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2027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marL="2819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5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TOTAL</a:t>
                      </a:r>
                      <a:endParaRPr sz="115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36779" y="2056174"/>
          <a:ext cx="8126728" cy="6341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0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9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6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67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6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67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67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2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02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00580">
                <a:tc>
                  <a:txBody>
                    <a:bodyPr/>
                    <a:lstStyle/>
                    <a:p>
                      <a:pPr marL="31750">
                        <a:lnSpc>
                          <a:spcPts val="1305"/>
                        </a:lnSpc>
                      </a:pPr>
                      <a:r>
                        <a:rPr sz="1350" spc="10" dirty="0">
                          <a:latin typeface="Calibri"/>
                          <a:cs typeface="Calibri"/>
                        </a:rPr>
                        <a:t>Pillar</a:t>
                      </a:r>
                      <a:r>
                        <a:rPr sz="13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3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3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5" dirty="0">
                          <a:latin typeface="Calibri"/>
                          <a:cs typeface="Calibri"/>
                        </a:rPr>
                        <a:t>EAGF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300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527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791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931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072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214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13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41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357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13664" algn="r">
                        <a:lnSpc>
                          <a:spcPts val="1305"/>
                        </a:lnSpc>
                      </a:pPr>
                      <a:r>
                        <a:rPr sz="1350" b="1" spc="10" dirty="0">
                          <a:latin typeface="Calibri"/>
                          <a:cs typeface="Calibri"/>
                        </a:rPr>
                        <a:t>286</a:t>
                      </a:r>
                      <a:r>
                        <a:rPr sz="135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b="1" spc="10" dirty="0">
                          <a:latin typeface="Calibri"/>
                          <a:cs typeface="Calibri"/>
                        </a:rPr>
                        <a:t>195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532">
                <a:tc>
                  <a:txBody>
                    <a:bodyPr/>
                    <a:lstStyle/>
                    <a:p>
                      <a:pPr marL="31750">
                        <a:lnSpc>
                          <a:spcPts val="1505"/>
                        </a:lnSpc>
                      </a:pPr>
                      <a:r>
                        <a:rPr sz="1350" spc="10" dirty="0">
                          <a:latin typeface="Calibri"/>
                          <a:cs typeface="Calibri"/>
                        </a:rPr>
                        <a:t>Pillar</a:t>
                      </a:r>
                      <a:r>
                        <a:rPr sz="13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3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3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5" dirty="0">
                          <a:latin typeface="Calibri"/>
                          <a:cs typeface="Calibri"/>
                        </a:rPr>
                        <a:t>EAFRD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1505"/>
                        </a:lnSpc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259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3664" algn="r">
                        <a:lnSpc>
                          <a:spcPts val="1505"/>
                        </a:lnSpc>
                      </a:pPr>
                      <a:r>
                        <a:rPr sz="1350" b="1" spc="15" dirty="0">
                          <a:latin typeface="Calibri"/>
                          <a:cs typeface="Calibri"/>
                        </a:rPr>
                        <a:t>78</a:t>
                      </a:r>
                      <a:r>
                        <a:rPr sz="135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b="1" spc="10" dirty="0">
                          <a:latin typeface="Calibri"/>
                          <a:cs typeface="Calibri"/>
                        </a:rPr>
                        <a:t>811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57">
                <a:tc>
                  <a:txBody>
                    <a:bodyPr/>
                    <a:lstStyle/>
                    <a:p>
                      <a:pPr marL="3175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0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5" dirty="0">
                          <a:latin typeface="Calibri"/>
                          <a:cs typeface="Calibri"/>
                        </a:rPr>
                        <a:t>CAP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 marL="52069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559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51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786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52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050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52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190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52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331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52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473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spc="15" dirty="0">
                          <a:latin typeface="Calibri"/>
                          <a:cs typeface="Calibri"/>
                        </a:rPr>
                        <a:t>52</a:t>
                      </a:r>
                      <a:r>
                        <a:rPr sz="13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spc="10" dirty="0">
                          <a:latin typeface="Calibri"/>
                          <a:cs typeface="Calibri"/>
                        </a:rPr>
                        <a:t>616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3664" algn="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350" b="1" spc="10" dirty="0">
                          <a:latin typeface="Calibri"/>
                          <a:cs typeface="Calibri"/>
                        </a:rPr>
                        <a:t>365</a:t>
                      </a:r>
                      <a:r>
                        <a:rPr sz="135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350" b="1" spc="10" dirty="0">
                          <a:latin typeface="Calibri"/>
                          <a:cs typeface="Calibri"/>
                        </a:rPr>
                        <a:t>006</a:t>
                      </a:r>
                      <a:endParaRPr sz="13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3163061" y="4300473"/>
            <a:ext cx="2497455" cy="396875"/>
            <a:chOff x="3163061" y="4300473"/>
            <a:chExt cx="2497455" cy="396875"/>
          </a:xfrm>
        </p:grpSpPr>
        <p:sp>
          <p:nvSpPr>
            <p:cNvPr id="12" name="object 12"/>
            <p:cNvSpPr/>
            <p:nvPr/>
          </p:nvSpPr>
          <p:spPr>
            <a:xfrm>
              <a:off x="3163061" y="4300473"/>
              <a:ext cx="427990" cy="316230"/>
            </a:xfrm>
            <a:custGeom>
              <a:avLst/>
              <a:gdLst/>
              <a:ahLst/>
              <a:cxnLst/>
              <a:rect l="l" t="t" r="r" b="b"/>
              <a:pathLst>
                <a:path w="427989" h="316229">
                  <a:moveTo>
                    <a:pt x="8889" y="245999"/>
                  </a:moveTo>
                  <a:lnTo>
                    <a:pt x="4699" y="245999"/>
                  </a:lnTo>
                  <a:lnTo>
                    <a:pt x="2920" y="247142"/>
                  </a:lnTo>
                  <a:lnTo>
                    <a:pt x="1650" y="249427"/>
                  </a:lnTo>
                  <a:lnTo>
                    <a:pt x="507" y="251713"/>
                  </a:lnTo>
                  <a:lnTo>
                    <a:pt x="43" y="255777"/>
                  </a:lnTo>
                  <a:lnTo>
                    <a:pt x="0" y="273557"/>
                  </a:lnTo>
                  <a:lnTo>
                    <a:pt x="507" y="281305"/>
                  </a:lnTo>
                  <a:lnTo>
                    <a:pt x="888" y="284606"/>
                  </a:lnTo>
                  <a:lnTo>
                    <a:pt x="1396" y="287274"/>
                  </a:lnTo>
                  <a:lnTo>
                    <a:pt x="1777" y="289813"/>
                  </a:lnTo>
                  <a:lnTo>
                    <a:pt x="2412" y="291845"/>
                  </a:lnTo>
                  <a:lnTo>
                    <a:pt x="3301" y="293243"/>
                  </a:lnTo>
                  <a:lnTo>
                    <a:pt x="4063" y="294639"/>
                  </a:lnTo>
                  <a:lnTo>
                    <a:pt x="5206" y="296037"/>
                  </a:lnTo>
                  <a:lnTo>
                    <a:pt x="8381" y="298703"/>
                  </a:lnTo>
                  <a:lnTo>
                    <a:pt x="11049" y="300355"/>
                  </a:lnTo>
                  <a:lnTo>
                    <a:pt x="14858" y="302387"/>
                  </a:lnTo>
                  <a:lnTo>
                    <a:pt x="18542" y="304419"/>
                  </a:lnTo>
                  <a:lnTo>
                    <a:pt x="58140" y="314924"/>
                  </a:lnTo>
                  <a:lnTo>
                    <a:pt x="79375" y="316102"/>
                  </a:lnTo>
                  <a:lnTo>
                    <a:pt x="92781" y="315743"/>
                  </a:lnTo>
                  <a:lnTo>
                    <a:pt x="140196" y="306927"/>
                  </a:lnTo>
                  <a:lnTo>
                    <a:pt x="175642" y="286089"/>
                  </a:lnTo>
                  <a:lnTo>
                    <a:pt x="191319" y="265683"/>
                  </a:lnTo>
                  <a:lnTo>
                    <a:pt x="74294" y="265683"/>
                  </a:lnTo>
                  <a:lnTo>
                    <a:pt x="66841" y="265491"/>
                  </a:lnTo>
                  <a:lnTo>
                    <a:pt x="28193" y="255777"/>
                  </a:lnTo>
                  <a:lnTo>
                    <a:pt x="11556" y="247014"/>
                  </a:lnTo>
                  <a:lnTo>
                    <a:pt x="8889" y="245999"/>
                  </a:lnTo>
                  <a:close/>
                </a:path>
                <a:path w="427989" h="316229">
                  <a:moveTo>
                    <a:pt x="188829" y="49783"/>
                  </a:moveTo>
                  <a:lnTo>
                    <a:pt x="87502" y="49783"/>
                  </a:lnTo>
                  <a:lnTo>
                    <a:pt x="94361" y="50673"/>
                  </a:lnTo>
                  <a:lnTo>
                    <a:pt x="100202" y="52450"/>
                  </a:lnTo>
                  <a:lnTo>
                    <a:pt x="106045" y="54356"/>
                  </a:lnTo>
                  <a:lnTo>
                    <a:pt x="110871" y="56768"/>
                  </a:lnTo>
                  <a:lnTo>
                    <a:pt x="114553" y="60070"/>
                  </a:lnTo>
                  <a:lnTo>
                    <a:pt x="118363" y="63245"/>
                  </a:lnTo>
                  <a:lnTo>
                    <a:pt x="121158" y="67309"/>
                  </a:lnTo>
                  <a:lnTo>
                    <a:pt x="124713" y="76707"/>
                  </a:lnTo>
                  <a:lnTo>
                    <a:pt x="125729" y="81914"/>
                  </a:lnTo>
                  <a:lnTo>
                    <a:pt x="125729" y="94361"/>
                  </a:lnTo>
                  <a:lnTo>
                    <a:pt x="99313" y="125475"/>
                  </a:lnTo>
                  <a:lnTo>
                    <a:pt x="66420" y="130175"/>
                  </a:lnTo>
                  <a:lnTo>
                    <a:pt x="31750" y="130175"/>
                  </a:lnTo>
                  <a:lnTo>
                    <a:pt x="30225" y="130556"/>
                  </a:lnTo>
                  <a:lnTo>
                    <a:pt x="28829" y="131318"/>
                  </a:lnTo>
                  <a:lnTo>
                    <a:pt x="27558" y="131952"/>
                  </a:lnTo>
                  <a:lnTo>
                    <a:pt x="26415" y="133223"/>
                  </a:lnTo>
                  <a:lnTo>
                    <a:pt x="25526" y="135000"/>
                  </a:lnTo>
                  <a:lnTo>
                    <a:pt x="24637" y="136651"/>
                  </a:lnTo>
                  <a:lnTo>
                    <a:pt x="24130" y="138937"/>
                  </a:lnTo>
                  <a:lnTo>
                    <a:pt x="23749" y="141858"/>
                  </a:lnTo>
                  <a:lnTo>
                    <a:pt x="23494" y="144780"/>
                  </a:lnTo>
                  <a:lnTo>
                    <a:pt x="23317" y="147446"/>
                  </a:lnTo>
                  <a:lnTo>
                    <a:pt x="23333" y="161071"/>
                  </a:lnTo>
                  <a:lnTo>
                    <a:pt x="32004" y="176911"/>
                  </a:lnTo>
                  <a:lnTo>
                    <a:pt x="66675" y="176911"/>
                  </a:lnTo>
                  <a:lnTo>
                    <a:pt x="74749" y="177121"/>
                  </a:lnTo>
                  <a:lnTo>
                    <a:pt x="120268" y="193167"/>
                  </a:lnTo>
                  <a:lnTo>
                    <a:pt x="130175" y="229107"/>
                  </a:lnTo>
                  <a:lnTo>
                    <a:pt x="128777" y="234950"/>
                  </a:lnTo>
                  <a:lnTo>
                    <a:pt x="97409" y="262508"/>
                  </a:lnTo>
                  <a:lnTo>
                    <a:pt x="90424" y="264668"/>
                  </a:lnTo>
                  <a:lnTo>
                    <a:pt x="82676" y="265683"/>
                  </a:lnTo>
                  <a:lnTo>
                    <a:pt x="191319" y="265683"/>
                  </a:lnTo>
                  <a:lnTo>
                    <a:pt x="201675" y="222250"/>
                  </a:lnTo>
                  <a:lnTo>
                    <a:pt x="201368" y="215298"/>
                  </a:lnTo>
                  <a:lnTo>
                    <a:pt x="187688" y="178633"/>
                  </a:lnTo>
                  <a:lnTo>
                    <a:pt x="157178" y="154878"/>
                  </a:lnTo>
                  <a:lnTo>
                    <a:pt x="137033" y="149859"/>
                  </a:lnTo>
                  <a:lnTo>
                    <a:pt x="137033" y="149351"/>
                  </a:lnTo>
                  <a:lnTo>
                    <a:pt x="145287" y="147446"/>
                  </a:lnTo>
                  <a:lnTo>
                    <a:pt x="152908" y="144399"/>
                  </a:lnTo>
                  <a:lnTo>
                    <a:pt x="159765" y="140207"/>
                  </a:lnTo>
                  <a:lnTo>
                    <a:pt x="166624" y="136144"/>
                  </a:lnTo>
                  <a:lnTo>
                    <a:pt x="188849" y="103631"/>
                  </a:lnTo>
                  <a:lnTo>
                    <a:pt x="192912" y="76962"/>
                  </a:lnTo>
                  <a:lnTo>
                    <a:pt x="192589" y="69342"/>
                  </a:lnTo>
                  <a:lnTo>
                    <a:pt x="192509" y="67818"/>
                  </a:lnTo>
                  <a:lnTo>
                    <a:pt x="191366" y="59436"/>
                  </a:lnTo>
                  <a:lnTo>
                    <a:pt x="189446" y="51498"/>
                  </a:lnTo>
                  <a:lnTo>
                    <a:pt x="188829" y="49783"/>
                  </a:lnTo>
                  <a:close/>
                </a:path>
                <a:path w="427989" h="316229">
                  <a:moveTo>
                    <a:pt x="94996" y="0"/>
                  </a:moveTo>
                  <a:lnTo>
                    <a:pt x="52308" y="4540"/>
                  </a:lnTo>
                  <a:lnTo>
                    <a:pt x="13207" y="18923"/>
                  </a:lnTo>
                  <a:lnTo>
                    <a:pt x="11556" y="20574"/>
                  </a:lnTo>
                  <a:lnTo>
                    <a:pt x="9906" y="22098"/>
                  </a:lnTo>
                  <a:lnTo>
                    <a:pt x="8762" y="23749"/>
                  </a:lnTo>
                  <a:lnTo>
                    <a:pt x="8000" y="25400"/>
                  </a:lnTo>
                  <a:lnTo>
                    <a:pt x="7112" y="27050"/>
                  </a:lnTo>
                  <a:lnTo>
                    <a:pt x="5068" y="56768"/>
                  </a:lnTo>
                  <a:lnTo>
                    <a:pt x="5461" y="61087"/>
                  </a:lnTo>
                  <a:lnTo>
                    <a:pt x="5968" y="63373"/>
                  </a:lnTo>
                  <a:lnTo>
                    <a:pt x="6604" y="65024"/>
                  </a:lnTo>
                  <a:lnTo>
                    <a:pt x="7112" y="66675"/>
                  </a:lnTo>
                  <a:lnTo>
                    <a:pt x="7874" y="67818"/>
                  </a:lnTo>
                  <a:lnTo>
                    <a:pt x="9398" y="69087"/>
                  </a:lnTo>
                  <a:lnTo>
                    <a:pt x="10413" y="69342"/>
                  </a:lnTo>
                  <a:lnTo>
                    <a:pt x="13335" y="69342"/>
                  </a:lnTo>
                  <a:lnTo>
                    <a:pt x="16256" y="68325"/>
                  </a:lnTo>
                  <a:lnTo>
                    <a:pt x="20065" y="66167"/>
                  </a:lnTo>
                  <a:lnTo>
                    <a:pt x="24002" y="64007"/>
                  </a:lnTo>
                  <a:lnTo>
                    <a:pt x="65960" y="50546"/>
                  </a:lnTo>
                  <a:lnTo>
                    <a:pt x="79375" y="49783"/>
                  </a:lnTo>
                  <a:lnTo>
                    <a:pt x="188829" y="49783"/>
                  </a:lnTo>
                  <a:lnTo>
                    <a:pt x="186816" y="44195"/>
                  </a:lnTo>
                  <a:lnTo>
                    <a:pt x="154574" y="11556"/>
                  </a:lnTo>
                  <a:lnTo>
                    <a:pt x="106880" y="331"/>
                  </a:lnTo>
                  <a:lnTo>
                    <a:pt x="94996" y="0"/>
                  </a:lnTo>
                  <a:close/>
                </a:path>
                <a:path w="427989" h="316229">
                  <a:moveTo>
                    <a:pt x="422076" y="123825"/>
                  </a:moveTo>
                  <a:lnTo>
                    <a:pt x="336930" y="123825"/>
                  </a:lnTo>
                  <a:lnTo>
                    <a:pt x="343280" y="124587"/>
                  </a:lnTo>
                  <a:lnTo>
                    <a:pt x="348361" y="126237"/>
                  </a:lnTo>
                  <a:lnTo>
                    <a:pt x="353440" y="127762"/>
                  </a:lnTo>
                  <a:lnTo>
                    <a:pt x="357504" y="130175"/>
                  </a:lnTo>
                  <a:lnTo>
                    <a:pt x="360552" y="133476"/>
                  </a:lnTo>
                  <a:lnTo>
                    <a:pt x="363727" y="136778"/>
                  </a:lnTo>
                  <a:lnTo>
                    <a:pt x="365887" y="140969"/>
                  </a:lnTo>
                  <a:lnTo>
                    <a:pt x="367157" y="145923"/>
                  </a:lnTo>
                  <a:lnTo>
                    <a:pt x="368553" y="150875"/>
                  </a:lnTo>
                  <a:lnTo>
                    <a:pt x="369188" y="156590"/>
                  </a:lnTo>
                  <a:lnTo>
                    <a:pt x="369188" y="176021"/>
                  </a:lnTo>
                  <a:lnTo>
                    <a:pt x="348741" y="176021"/>
                  </a:lnTo>
                  <a:lnTo>
                    <a:pt x="335093" y="176283"/>
                  </a:lnTo>
                  <a:lnTo>
                    <a:pt x="289194" y="182667"/>
                  </a:lnTo>
                  <a:lnTo>
                    <a:pt x="251412" y="203390"/>
                  </a:lnTo>
                  <a:lnTo>
                    <a:pt x="235656" y="238793"/>
                  </a:lnTo>
                  <a:lnTo>
                    <a:pt x="235203" y="247650"/>
                  </a:lnTo>
                  <a:lnTo>
                    <a:pt x="235561" y="255936"/>
                  </a:lnTo>
                  <a:lnTo>
                    <a:pt x="251956" y="294209"/>
                  </a:lnTo>
                  <a:lnTo>
                    <a:pt x="288319" y="313691"/>
                  </a:lnTo>
                  <a:lnTo>
                    <a:pt x="311912" y="316102"/>
                  </a:lnTo>
                  <a:lnTo>
                    <a:pt x="321794" y="315624"/>
                  </a:lnTo>
                  <a:lnTo>
                    <a:pt x="364569" y="299021"/>
                  </a:lnTo>
                  <a:lnTo>
                    <a:pt x="378460" y="286638"/>
                  </a:lnTo>
                  <a:lnTo>
                    <a:pt x="427482" y="286638"/>
                  </a:lnTo>
                  <a:lnTo>
                    <a:pt x="427482" y="274065"/>
                  </a:lnTo>
                  <a:lnTo>
                    <a:pt x="314960" y="274065"/>
                  </a:lnTo>
                  <a:lnTo>
                    <a:pt x="307213" y="271652"/>
                  </a:lnTo>
                  <a:lnTo>
                    <a:pt x="296037" y="261493"/>
                  </a:lnTo>
                  <a:lnTo>
                    <a:pt x="293355" y="254910"/>
                  </a:lnTo>
                  <a:lnTo>
                    <a:pt x="293242" y="240664"/>
                  </a:lnTo>
                  <a:lnTo>
                    <a:pt x="294259" y="236093"/>
                  </a:lnTo>
                  <a:lnTo>
                    <a:pt x="296163" y="232028"/>
                  </a:lnTo>
                  <a:lnTo>
                    <a:pt x="298196" y="227964"/>
                  </a:lnTo>
                  <a:lnTo>
                    <a:pt x="301243" y="224536"/>
                  </a:lnTo>
                  <a:lnTo>
                    <a:pt x="305562" y="221742"/>
                  </a:lnTo>
                  <a:lnTo>
                    <a:pt x="309752" y="218948"/>
                  </a:lnTo>
                  <a:lnTo>
                    <a:pt x="315340" y="216788"/>
                  </a:lnTo>
                  <a:lnTo>
                    <a:pt x="328802" y="213994"/>
                  </a:lnTo>
                  <a:lnTo>
                    <a:pt x="336930" y="213232"/>
                  </a:lnTo>
                  <a:lnTo>
                    <a:pt x="427482" y="213232"/>
                  </a:lnTo>
                  <a:lnTo>
                    <a:pt x="427482" y="161798"/>
                  </a:lnTo>
                  <a:lnTo>
                    <a:pt x="427150" y="151318"/>
                  </a:lnTo>
                  <a:lnTo>
                    <a:pt x="426164" y="141589"/>
                  </a:lnTo>
                  <a:lnTo>
                    <a:pt x="424535" y="132597"/>
                  </a:lnTo>
                  <a:lnTo>
                    <a:pt x="422275" y="124332"/>
                  </a:lnTo>
                  <a:lnTo>
                    <a:pt x="422076" y="123825"/>
                  </a:lnTo>
                  <a:close/>
                </a:path>
                <a:path w="427989" h="316229">
                  <a:moveTo>
                    <a:pt x="427482" y="286638"/>
                  </a:moveTo>
                  <a:lnTo>
                    <a:pt x="378460" y="286638"/>
                  </a:lnTo>
                  <a:lnTo>
                    <a:pt x="378460" y="305562"/>
                  </a:lnTo>
                  <a:lnTo>
                    <a:pt x="395604" y="312165"/>
                  </a:lnTo>
                  <a:lnTo>
                    <a:pt x="409321" y="312165"/>
                  </a:lnTo>
                  <a:lnTo>
                    <a:pt x="414274" y="311784"/>
                  </a:lnTo>
                  <a:lnTo>
                    <a:pt x="421132" y="310769"/>
                  </a:lnTo>
                  <a:lnTo>
                    <a:pt x="423545" y="309880"/>
                  </a:lnTo>
                  <a:lnTo>
                    <a:pt x="425068" y="308609"/>
                  </a:lnTo>
                  <a:lnTo>
                    <a:pt x="426720" y="307339"/>
                  </a:lnTo>
                  <a:lnTo>
                    <a:pt x="427482" y="305562"/>
                  </a:lnTo>
                  <a:lnTo>
                    <a:pt x="427482" y="286638"/>
                  </a:lnTo>
                  <a:close/>
                </a:path>
                <a:path w="427989" h="316229">
                  <a:moveTo>
                    <a:pt x="427482" y="213232"/>
                  </a:moveTo>
                  <a:lnTo>
                    <a:pt x="369188" y="213232"/>
                  </a:lnTo>
                  <a:lnTo>
                    <a:pt x="369188" y="249174"/>
                  </a:lnTo>
                  <a:lnTo>
                    <a:pt x="363783" y="254910"/>
                  </a:lnTo>
                  <a:lnTo>
                    <a:pt x="333248" y="274065"/>
                  </a:lnTo>
                  <a:lnTo>
                    <a:pt x="427482" y="274065"/>
                  </a:lnTo>
                  <a:lnTo>
                    <a:pt x="427482" y="213232"/>
                  </a:lnTo>
                  <a:close/>
                </a:path>
                <a:path w="427989" h="316229">
                  <a:moveTo>
                    <a:pt x="334517" y="78867"/>
                  </a:moveTo>
                  <a:lnTo>
                    <a:pt x="290702" y="84455"/>
                  </a:lnTo>
                  <a:lnTo>
                    <a:pt x="283337" y="86868"/>
                  </a:lnTo>
                  <a:lnTo>
                    <a:pt x="275971" y="89153"/>
                  </a:lnTo>
                  <a:lnTo>
                    <a:pt x="247955" y="109966"/>
                  </a:lnTo>
                  <a:lnTo>
                    <a:pt x="247141" y="112521"/>
                  </a:lnTo>
                  <a:lnTo>
                    <a:pt x="246761" y="116331"/>
                  </a:lnTo>
                  <a:lnTo>
                    <a:pt x="246827" y="125700"/>
                  </a:lnTo>
                  <a:lnTo>
                    <a:pt x="247014" y="128143"/>
                  </a:lnTo>
                  <a:lnTo>
                    <a:pt x="248030" y="134112"/>
                  </a:lnTo>
                  <a:lnTo>
                    <a:pt x="248665" y="136651"/>
                  </a:lnTo>
                  <a:lnTo>
                    <a:pt x="249554" y="138683"/>
                  </a:lnTo>
                  <a:lnTo>
                    <a:pt x="250316" y="140715"/>
                  </a:lnTo>
                  <a:lnTo>
                    <a:pt x="251460" y="142367"/>
                  </a:lnTo>
                  <a:lnTo>
                    <a:pt x="252857" y="143382"/>
                  </a:lnTo>
                  <a:lnTo>
                    <a:pt x="254126" y="144525"/>
                  </a:lnTo>
                  <a:lnTo>
                    <a:pt x="255650" y="145033"/>
                  </a:lnTo>
                  <a:lnTo>
                    <a:pt x="259968" y="145033"/>
                  </a:lnTo>
                  <a:lnTo>
                    <a:pt x="263143" y="144018"/>
                  </a:lnTo>
                  <a:lnTo>
                    <a:pt x="267208" y="141731"/>
                  </a:lnTo>
                  <a:lnTo>
                    <a:pt x="271145" y="139573"/>
                  </a:lnTo>
                  <a:lnTo>
                    <a:pt x="308844" y="125700"/>
                  </a:lnTo>
                  <a:lnTo>
                    <a:pt x="329311" y="123825"/>
                  </a:lnTo>
                  <a:lnTo>
                    <a:pt x="422076" y="123825"/>
                  </a:lnTo>
                  <a:lnTo>
                    <a:pt x="419320" y="116786"/>
                  </a:lnTo>
                  <a:lnTo>
                    <a:pt x="385316" y="86407"/>
                  </a:lnTo>
                  <a:lnTo>
                    <a:pt x="346450" y="79156"/>
                  </a:lnTo>
                  <a:lnTo>
                    <a:pt x="334517" y="7886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62501" y="4305934"/>
              <a:ext cx="1897761" cy="390906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495096" y="3078432"/>
            <a:ext cx="8450580" cy="162687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9539" indent="-117475">
              <a:lnSpc>
                <a:spcPct val="100000"/>
              </a:lnSpc>
              <a:spcBef>
                <a:spcPts val="1295"/>
              </a:spcBef>
              <a:buClr>
                <a:srgbClr val="000000"/>
              </a:buClr>
              <a:buSzPct val="95000"/>
              <a:buFont typeface="Wingdings"/>
              <a:buChar char=""/>
              <a:tabLst>
                <a:tab pos="130175" algn="l"/>
              </a:tabLst>
            </a:pP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365</a:t>
            </a:r>
            <a:r>
              <a:rPr sz="2000" b="1" spc="-1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милиарда</a:t>
            </a:r>
            <a:r>
              <a:rPr sz="2000" b="1" spc="-3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€</a:t>
            </a:r>
            <a:r>
              <a:rPr sz="2000" b="1" spc="-1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Arial"/>
                <a:cs typeface="Arial"/>
              </a:rPr>
              <a:t>за</a:t>
            </a:r>
            <a:r>
              <a:rPr sz="2000" b="1" spc="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ОСП</a:t>
            </a:r>
            <a:r>
              <a:rPr sz="2000" b="1" spc="-1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Arial"/>
                <a:cs typeface="Arial"/>
              </a:rPr>
              <a:t>за</a:t>
            </a:r>
            <a:r>
              <a:rPr sz="2000" b="1" spc="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Arial"/>
                <a:cs typeface="Arial"/>
              </a:rPr>
              <a:t>ЕС-27,</a:t>
            </a:r>
            <a:r>
              <a:rPr sz="2000" b="1" spc="-3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5C5828"/>
                </a:solidFill>
                <a:latin typeface="Arial"/>
                <a:cs typeface="Arial"/>
              </a:rPr>
              <a:t>т.е.</a:t>
            </a:r>
            <a:r>
              <a:rPr sz="2000" b="1" spc="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около</a:t>
            </a:r>
            <a:r>
              <a:rPr sz="2000" b="1" spc="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5%</a:t>
            </a:r>
            <a:r>
              <a:rPr sz="2000" b="1" spc="-2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намаление</a:t>
            </a:r>
            <a:r>
              <a:rPr sz="2000" b="1" spc="-4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Arial"/>
                <a:cs typeface="Arial"/>
              </a:rPr>
              <a:t>за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 ОСП</a:t>
            </a:r>
            <a:endParaRPr sz="2000">
              <a:latin typeface="Arial"/>
              <a:cs typeface="Arial"/>
            </a:endParaRPr>
          </a:p>
          <a:p>
            <a:pPr marL="129539" indent="-117475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95000"/>
              <a:buFont typeface="Wingdings"/>
              <a:buChar char=""/>
              <a:tabLst>
                <a:tab pos="130175" algn="l"/>
              </a:tabLst>
            </a:pP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10</a:t>
            </a:r>
            <a:r>
              <a:rPr sz="2000" b="1" spc="-1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милиарда</a:t>
            </a:r>
            <a:r>
              <a:rPr sz="2000" b="1" spc="-3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€</a:t>
            </a:r>
            <a:r>
              <a:rPr sz="2000" b="1" spc="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от</a:t>
            </a:r>
            <a:r>
              <a:rPr sz="2000" b="1" spc="-1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«Хоризонт</a:t>
            </a:r>
            <a:r>
              <a:rPr sz="2000" b="1" spc="-1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Европа»</a:t>
            </a:r>
            <a:r>
              <a:rPr sz="2000" b="1" spc="-1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за</a:t>
            </a:r>
            <a:r>
              <a:rPr sz="2000" b="1" spc="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изследвания</a:t>
            </a:r>
            <a:r>
              <a:rPr sz="2000" b="1" spc="-40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и</a:t>
            </a:r>
            <a:r>
              <a:rPr sz="2000" b="1" spc="-5" dirty="0">
                <a:solidFill>
                  <a:srgbClr val="5C582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5C5828"/>
                </a:solidFill>
                <a:latin typeface="Arial"/>
                <a:cs typeface="Arial"/>
              </a:rPr>
              <a:t>иновации</a:t>
            </a:r>
            <a:endParaRPr sz="2000">
              <a:latin typeface="Arial"/>
              <a:cs typeface="Arial"/>
            </a:endParaRPr>
          </a:p>
          <a:p>
            <a:pPr marR="559435" algn="ctr">
              <a:lnSpc>
                <a:spcPct val="100000"/>
              </a:lnSpc>
              <a:spcBef>
                <a:spcPts val="850"/>
              </a:spcBef>
            </a:pPr>
            <a:r>
              <a:rPr sz="3800" b="1" dirty="0">
                <a:solidFill>
                  <a:srgbClr val="3B3639"/>
                </a:solidFill>
                <a:latin typeface="Calibri"/>
                <a:cs typeface="Calibri"/>
              </a:rPr>
              <a:t>За</a:t>
            </a:r>
            <a:r>
              <a:rPr sz="3800" b="1" spc="-45" dirty="0">
                <a:solidFill>
                  <a:srgbClr val="3B3639"/>
                </a:solidFill>
                <a:latin typeface="Calibri"/>
                <a:cs typeface="Calibri"/>
              </a:rPr>
              <a:t> </a:t>
            </a:r>
            <a:r>
              <a:rPr sz="3800" b="1" spc="-10" dirty="0">
                <a:solidFill>
                  <a:srgbClr val="3B3639"/>
                </a:solidFill>
                <a:latin typeface="Calibri"/>
                <a:cs typeface="Calibri"/>
              </a:rPr>
              <a:t>България</a:t>
            </a:r>
            <a:endParaRPr sz="3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546860" y="4796028"/>
            <a:ext cx="2604770" cy="1455420"/>
            <a:chOff x="1546860" y="4796028"/>
            <a:chExt cx="2604770" cy="145542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46860" y="4796028"/>
              <a:ext cx="2603754" cy="145465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7568" y="5141976"/>
              <a:ext cx="1940813" cy="83896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548384" y="4797552"/>
              <a:ext cx="2603500" cy="1454150"/>
            </a:xfrm>
            <a:custGeom>
              <a:avLst/>
              <a:gdLst/>
              <a:ahLst/>
              <a:cxnLst/>
              <a:rect l="l" t="t" r="r" b="b"/>
              <a:pathLst>
                <a:path w="2603500" h="1454150">
                  <a:moveTo>
                    <a:pt x="1301496" y="0"/>
                  </a:moveTo>
                  <a:lnTo>
                    <a:pt x="1240226" y="791"/>
                  </a:lnTo>
                  <a:lnTo>
                    <a:pt x="1179686" y="3142"/>
                  </a:lnTo>
                  <a:lnTo>
                    <a:pt x="1119938" y="7017"/>
                  </a:lnTo>
                  <a:lnTo>
                    <a:pt x="1061044" y="12381"/>
                  </a:lnTo>
                  <a:lnTo>
                    <a:pt x="1003067" y="19201"/>
                  </a:lnTo>
                  <a:lnTo>
                    <a:pt x="946069" y="27439"/>
                  </a:lnTo>
                  <a:lnTo>
                    <a:pt x="890113" y="37063"/>
                  </a:lnTo>
                  <a:lnTo>
                    <a:pt x="835261" y="48037"/>
                  </a:lnTo>
                  <a:lnTo>
                    <a:pt x="781576" y="60325"/>
                  </a:lnTo>
                  <a:lnTo>
                    <a:pt x="729120" y="73894"/>
                  </a:lnTo>
                  <a:lnTo>
                    <a:pt x="677956" y="88707"/>
                  </a:lnTo>
                  <a:lnTo>
                    <a:pt x="628146" y="104731"/>
                  </a:lnTo>
                  <a:lnTo>
                    <a:pt x="579753" y="121929"/>
                  </a:lnTo>
                  <a:lnTo>
                    <a:pt x="532839" y="140268"/>
                  </a:lnTo>
                  <a:lnTo>
                    <a:pt x="487466" y="159713"/>
                  </a:lnTo>
                  <a:lnTo>
                    <a:pt x="443698" y="180228"/>
                  </a:lnTo>
                  <a:lnTo>
                    <a:pt x="401596" y="201778"/>
                  </a:lnTo>
                  <a:lnTo>
                    <a:pt x="361224" y="224329"/>
                  </a:lnTo>
                  <a:lnTo>
                    <a:pt x="322643" y="247846"/>
                  </a:lnTo>
                  <a:lnTo>
                    <a:pt x="285916" y="272293"/>
                  </a:lnTo>
                  <a:lnTo>
                    <a:pt x="251106" y="297637"/>
                  </a:lnTo>
                  <a:lnTo>
                    <a:pt x="218275" y="323841"/>
                  </a:lnTo>
                  <a:lnTo>
                    <a:pt x="187485" y="350871"/>
                  </a:lnTo>
                  <a:lnTo>
                    <a:pt x="158800" y="378692"/>
                  </a:lnTo>
                  <a:lnTo>
                    <a:pt x="132281" y="407270"/>
                  </a:lnTo>
                  <a:lnTo>
                    <a:pt x="85993" y="466553"/>
                  </a:lnTo>
                  <a:lnTo>
                    <a:pt x="49121" y="528442"/>
                  </a:lnTo>
                  <a:lnTo>
                    <a:pt x="22164" y="592657"/>
                  </a:lnTo>
                  <a:lnTo>
                    <a:pt x="5624" y="658919"/>
                  </a:lnTo>
                  <a:lnTo>
                    <a:pt x="0" y="726948"/>
                  </a:lnTo>
                  <a:lnTo>
                    <a:pt x="1416" y="761169"/>
                  </a:lnTo>
                  <a:lnTo>
                    <a:pt x="12561" y="828354"/>
                  </a:lnTo>
                  <a:lnTo>
                    <a:pt x="34372" y="893631"/>
                  </a:lnTo>
                  <a:lnTo>
                    <a:pt x="66348" y="956720"/>
                  </a:lnTo>
                  <a:lnTo>
                    <a:pt x="107991" y="1017343"/>
                  </a:lnTo>
                  <a:lnTo>
                    <a:pt x="158800" y="1075220"/>
                  </a:lnTo>
                  <a:lnTo>
                    <a:pt x="187485" y="1103041"/>
                  </a:lnTo>
                  <a:lnTo>
                    <a:pt x="218275" y="1130071"/>
                  </a:lnTo>
                  <a:lnTo>
                    <a:pt x="251106" y="1156275"/>
                  </a:lnTo>
                  <a:lnTo>
                    <a:pt x="285916" y="1181618"/>
                  </a:lnTo>
                  <a:lnTo>
                    <a:pt x="322643" y="1206064"/>
                  </a:lnTo>
                  <a:lnTo>
                    <a:pt x="361224" y="1229580"/>
                  </a:lnTo>
                  <a:lnTo>
                    <a:pt x="401596" y="1252131"/>
                  </a:lnTo>
                  <a:lnTo>
                    <a:pt x="443698" y="1273680"/>
                  </a:lnTo>
                  <a:lnTo>
                    <a:pt x="487466" y="1294194"/>
                  </a:lnTo>
                  <a:lnTo>
                    <a:pt x="532839" y="1313638"/>
                  </a:lnTo>
                  <a:lnTo>
                    <a:pt x="579753" y="1331976"/>
                  </a:lnTo>
                  <a:lnTo>
                    <a:pt x="628146" y="1349173"/>
                  </a:lnTo>
                  <a:lnTo>
                    <a:pt x="677956" y="1365196"/>
                  </a:lnTo>
                  <a:lnTo>
                    <a:pt x="729120" y="1380008"/>
                  </a:lnTo>
                  <a:lnTo>
                    <a:pt x="781576" y="1393576"/>
                  </a:lnTo>
                  <a:lnTo>
                    <a:pt x="835261" y="1405863"/>
                  </a:lnTo>
                  <a:lnTo>
                    <a:pt x="890113" y="1416835"/>
                  </a:lnTo>
                  <a:lnTo>
                    <a:pt x="946069" y="1426458"/>
                  </a:lnTo>
                  <a:lnTo>
                    <a:pt x="1003067" y="1434696"/>
                  </a:lnTo>
                  <a:lnTo>
                    <a:pt x="1061044" y="1441515"/>
                  </a:lnTo>
                  <a:lnTo>
                    <a:pt x="1119938" y="1446879"/>
                  </a:lnTo>
                  <a:lnTo>
                    <a:pt x="1179686" y="1450754"/>
                  </a:lnTo>
                  <a:lnTo>
                    <a:pt x="1240226" y="1453104"/>
                  </a:lnTo>
                  <a:lnTo>
                    <a:pt x="1301496" y="1453896"/>
                  </a:lnTo>
                  <a:lnTo>
                    <a:pt x="1362765" y="1453104"/>
                  </a:lnTo>
                  <a:lnTo>
                    <a:pt x="1423305" y="1450754"/>
                  </a:lnTo>
                  <a:lnTo>
                    <a:pt x="1483053" y="1446879"/>
                  </a:lnTo>
                  <a:lnTo>
                    <a:pt x="1541947" y="1441515"/>
                  </a:lnTo>
                  <a:lnTo>
                    <a:pt x="1599924" y="1434696"/>
                  </a:lnTo>
                  <a:lnTo>
                    <a:pt x="1656922" y="1426458"/>
                  </a:lnTo>
                  <a:lnTo>
                    <a:pt x="1712878" y="1416835"/>
                  </a:lnTo>
                  <a:lnTo>
                    <a:pt x="1767730" y="1405863"/>
                  </a:lnTo>
                  <a:lnTo>
                    <a:pt x="1821415" y="1393576"/>
                  </a:lnTo>
                  <a:lnTo>
                    <a:pt x="1873871" y="1380008"/>
                  </a:lnTo>
                  <a:lnTo>
                    <a:pt x="1925035" y="1365196"/>
                  </a:lnTo>
                  <a:lnTo>
                    <a:pt x="1974845" y="1349173"/>
                  </a:lnTo>
                  <a:lnTo>
                    <a:pt x="2023238" y="1331976"/>
                  </a:lnTo>
                  <a:lnTo>
                    <a:pt x="2070152" y="1313638"/>
                  </a:lnTo>
                  <a:lnTo>
                    <a:pt x="2115525" y="1294194"/>
                  </a:lnTo>
                  <a:lnTo>
                    <a:pt x="2159293" y="1273680"/>
                  </a:lnTo>
                  <a:lnTo>
                    <a:pt x="2201395" y="1252131"/>
                  </a:lnTo>
                  <a:lnTo>
                    <a:pt x="2241767" y="1229580"/>
                  </a:lnTo>
                  <a:lnTo>
                    <a:pt x="2280348" y="1206064"/>
                  </a:lnTo>
                  <a:lnTo>
                    <a:pt x="2317075" y="1181618"/>
                  </a:lnTo>
                  <a:lnTo>
                    <a:pt x="2351885" y="1156275"/>
                  </a:lnTo>
                  <a:lnTo>
                    <a:pt x="2384716" y="1130071"/>
                  </a:lnTo>
                  <a:lnTo>
                    <a:pt x="2415506" y="1103041"/>
                  </a:lnTo>
                  <a:lnTo>
                    <a:pt x="2444191" y="1075220"/>
                  </a:lnTo>
                  <a:lnTo>
                    <a:pt x="2470710" y="1046642"/>
                  </a:lnTo>
                  <a:lnTo>
                    <a:pt x="2516998" y="987358"/>
                  </a:lnTo>
                  <a:lnTo>
                    <a:pt x="2553870" y="925467"/>
                  </a:lnTo>
                  <a:lnTo>
                    <a:pt x="2580827" y="861248"/>
                  </a:lnTo>
                  <a:lnTo>
                    <a:pt x="2597367" y="794982"/>
                  </a:lnTo>
                  <a:lnTo>
                    <a:pt x="2602991" y="726948"/>
                  </a:lnTo>
                  <a:lnTo>
                    <a:pt x="2601575" y="692730"/>
                  </a:lnTo>
                  <a:lnTo>
                    <a:pt x="2590430" y="625549"/>
                  </a:lnTo>
                  <a:lnTo>
                    <a:pt x="2568619" y="560276"/>
                  </a:lnTo>
                  <a:lnTo>
                    <a:pt x="2536643" y="497189"/>
                  </a:lnTo>
                  <a:lnTo>
                    <a:pt x="2495000" y="436568"/>
                  </a:lnTo>
                  <a:lnTo>
                    <a:pt x="2444191" y="378692"/>
                  </a:lnTo>
                  <a:lnTo>
                    <a:pt x="2415506" y="350871"/>
                  </a:lnTo>
                  <a:lnTo>
                    <a:pt x="2384716" y="323841"/>
                  </a:lnTo>
                  <a:lnTo>
                    <a:pt x="2351885" y="297637"/>
                  </a:lnTo>
                  <a:lnTo>
                    <a:pt x="2317075" y="272293"/>
                  </a:lnTo>
                  <a:lnTo>
                    <a:pt x="2280348" y="247846"/>
                  </a:lnTo>
                  <a:lnTo>
                    <a:pt x="2241767" y="224329"/>
                  </a:lnTo>
                  <a:lnTo>
                    <a:pt x="2201395" y="201778"/>
                  </a:lnTo>
                  <a:lnTo>
                    <a:pt x="2159293" y="180228"/>
                  </a:lnTo>
                  <a:lnTo>
                    <a:pt x="2115525" y="159713"/>
                  </a:lnTo>
                  <a:lnTo>
                    <a:pt x="2070152" y="140268"/>
                  </a:lnTo>
                  <a:lnTo>
                    <a:pt x="2023238" y="121929"/>
                  </a:lnTo>
                  <a:lnTo>
                    <a:pt x="1974845" y="104731"/>
                  </a:lnTo>
                  <a:lnTo>
                    <a:pt x="1925035" y="88707"/>
                  </a:lnTo>
                  <a:lnTo>
                    <a:pt x="1873871" y="73894"/>
                  </a:lnTo>
                  <a:lnTo>
                    <a:pt x="1821415" y="60325"/>
                  </a:lnTo>
                  <a:lnTo>
                    <a:pt x="1767730" y="48037"/>
                  </a:lnTo>
                  <a:lnTo>
                    <a:pt x="1712878" y="37063"/>
                  </a:lnTo>
                  <a:lnTo>
                    <a:pt x="1656922" y="27439"/>
                  </a:lnTo>
                  <a:lnTo>
                    <a:pt x="1599924" y="19201"/>
                  </a:lnTo>
                  <a:lnTo>
                    <a:pt x="1541947" y="12381"/>
                  </a:lnTo>
                  <a:lnTo>
                    <a:pt x="1483053" y="7017"/>
                  </a:lnTo>
                  <a:lnTo>
                    <a:pt x="1423305" y="3142"/>
                  </a:lnTo>
                  <a:lnTo>
                    <a:pt x="1362765" y="791"/>
                  </a:lnTo>
                  <a:lnTo>
                    <a:pt x="1301496" y="0"/>
                  </a:lnTo>
                  <a:close/>
                </a:path>
              </a:pathLst>
            </a:custGeom>
            <a:solidFill>
              <a:srgbClr val="E0D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019045" y="5191125"/>
            <a:ext cx="165862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065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5C5828"/>
                </a:solidFill>
                <a:latin typeface="Calibri"/>
                <a:cs typeface="Calibri"/>
              </a:rPr>
              <a:t>I</a:t>
            </a:r>
            <a:r>
              <a:rPr sz="2000" b="1" spc="-25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стълб</a:t>
            </a:r>
            <a:r>
              <a:rPr sz="2000" b="1" spc="-30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5C5828"/>
                </a:solidFill>
                <a:latin typeface="Calibri"/>
                <a:cs typeface="Calibri"/>
              </a:rPr>
              <a:t>–</a:t>
            </a:r>
            <a:r>
              <a:rPr sz="2000" b="1" spc="-15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ДП: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solidFill>
                  <a:srgbClr val="5C5828"/>
                </a:solidFill>
                <a:latin typeface="Calibri"/>
                <a:cs typeface="Calibri"/>
              </a:rPr>
              <a:t>5.6</a:t>
            </a:r>
            <a:r>
              <a:rPr sz="2000" b="1" spc="-45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млрд.</a:t>
            </a:r>
            <a:r>
              <a:rPr sz="2000" b="1" spc="-45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евро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146547" y="4722876"/>
            <a:ext cx="2604770" cy="1457325"/>
            <a:chOff x="5146547" y="4722876"/>
            <a:chExt cx="2604770" cy="1457325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46547" y="4722876"/>
              <a:ext cx="2603754" cy="145618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77255" y="5070348"/>
              <a:ext cx="1940813" cy="8389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148071" y="4724400"/>
              <a:ext cx="2603500" cy="1455420"/>
            </a:xfrm>
            <a:custGeom>
              <a:avLst/>
              <a:gdLst/>
              <a:ahLst/>
              <a:cxnLst/>
              <a:rect l="l" t="t" r="r" b="b"/>
              <a:pathLst>
                <a:path w="2603500" h="1455420">
                  <a:moveTo>
                    <a:pt x="1301495" y="0"/>
                  </a:moveTo>
                  <a:lnTo>
                    <a:pt x="1240226" y="791"/>
                  </a:lnTo>
                  <a:lnTo>
                    <a:pt x="1179686" y="3144"/>
                  </a:lnTo>
                  <a:lnTo>
                    <a:pt x="1119938" y="7022"/>
                  </a:lnTo>
                  <a:lnTo>
                    <a:pt x="1061044" y="12391"/>
                  </a:lnTo>
                  <a:lnTo>
                    <a:pt x="1003067" y="19216"/>
                  </a:lnTo>
                  <a:lnTo>
                    <a:pt x="946069" y="27462"/>
                  </a:lnTo>
                  <a:lnTo>
                    <a:pt x="890113" y="37094"/>
                  </a:lnTo>
                  <a:lnTo>
                    <a:pt x="835261" y="48077"/>
                  </a:lnTo>
                  <a:lnTo>
                    <a:pt x="781576" y="60375"/>
                  </a:lnTo>
                  <a:lnTo>
                    <a:pt x="729120" y="73956"/>
                  </a:lnTo>
                  <a:lnTo>
                    <a:pt x="677956" y="88782"/>
                  </a:lnTo>
                  <a:lnTo>
                    <a:pt x="628146" y="104820"/>
                  </a:lnTo>
                  <a:lnTo>
                    <a:pt x="579753" y="122034"/>
                  </a:lnTo>
                  <a:lnTo>
                    <a:pt x="532839" y="140390"/>
                  </a:lnTo>
                  <a:lnTo>
                    <a:pt x="487466" y="159853"/>
                  </a:lnTo>
                  <a:lnTo>
                    <a:pt x="443698" y="180387"/>
                  </a:lnTo>
                  <a:lnTo>
                    <a:pt x="401596" y="201958"/>
                  </a:lnTo>
                  <a:lnTo>
                    <a:pt x="361224" y="224531"/>
                  </a:lnTo>
                  <a:lnTo>
                    <a:pt x="322643" y="248071"/>
                  </a:lnTo>
                  <a:lnTo>
                    <a:pt x="285916" y="272542"/>
                  </a:lnTo>
                  <a:lnTo>
                    <a:pt x="251106" y="297911"/>
                  </a:lnTo>
                  <a:lnTo>
                    <a:pt x="218275" y="324142"/>
                  </a:lnTo>
                  <a:lnTo>
                    <a:pt x="187485" y="351200"/>
                  </a:lnTo>
                  <a:lnTo>
                    <a:pt x="158800" y="379051"/>
                  </a:lnTo>
                  <a:lnTo>
                    <a:pt x="132281" y="407658"/>
                  </a:lnTo>
                  <a:lnTo>
                    <a:pt x="85993" y="467007"/>
                  </a:lnTo>
                  <a:lnTo>
                    <a:pt x="49121" y="528965"/>
                  </a:lnTo>
                  <a:lnTo>
                    <a:pt x="22164" y="593255"/>
                  </a:lnTo>
                  <a:lnTo>
                    <a:pt x="5624" y="659596"/>
                  </a:lnTo>
                  <a:lnTo>
                    <a:pt x="0" y="727710"/>
                  </a:lnTo>
                  <a:lnTo>
                    <a:pt x="1416" y="761966"/>
                  </a:lnTo>
                  <a:lnTo>
                    <a:pt x="12561" y="829222"/>
                  </a:lnTo>
                  <a:lnTo>
                    <a:pt x="34372" y="894567"/>
                  </a:lnTo>
                  <a:lnTo>
                    <a:pt x="66348" y="957723"/>
                  </a:lnTo>
                  <a:lnTo>
                    <a:pt x="107991" y="1018409"/>
                  </a:lnTo>
                  <a:lnTo>
                    <a:pt x="158800" y="1076346"/>
                  </a:lnTo>
                  <a:lnTo>
                    <a:pt x="187485" y="1104196"/>
                  </a:lnTo>
                  <a:lnTo>
                    <a:pt x="218275" y="1131255"/>
                  </a:lnTo>
                  <a:lnTo>
                    <a:pt x="251106" y="1157486"/>
                  </a:lnTo>
                  <a:lnTo>
                    <a:pt x="285916" y="1182855"/>
                  </a:lnTo>
                  <a:lnTo>
                    <a:pt x="322643" y="1207328"/>
                  </a:lnTo>
                  <a:lnTo>
                    <a:pt x="361224" y="1230869"/>
                  </a:lnTo>
                  <a:lnTo>
                    <a:pt x="401596" y="1253442"/>
                  </a:lnTo>
                  <a:lnTo>
                    <a:pt x="443698" y="1275015"/>
                  </a:lnTo>
                  <a:lnTo>
                    <a:pt x="487466" y="1295550"/>
                  </a:lnTo>
                  <a:lnTo>
                    <a:pt x="532839" y="1315014"/>
                  </a:lnTo>
                  <a:lnTo>
                    <a:pt x="579753" y="1333371"/>
                  </a:lnTo>
                  <a:lnTo>
                    <a:pt x="628146" y="1350587"/>
                  </a:lnTo>
                  <a:lnTo>
                    <a:pt x="677956" y="1366626"/>
                  </a:lnTo>
                  <a:lnTo>
                    <a:pt x="729120" y="1381454"/>
                  </a:lnTo>
                  <a:lnTo>
                    <a:pt x="781576" y="1395036"/>
                  </a:lnTo>
                  <a:lnTo>
                    <a:pt x="835261" y="1407336"/>
                  </a:lnTo>
                  <a:lnTo>
                    <a:pt x="890113" y="1418320"/>
                  </a:lnTo>
                  <a:lnTo>
                    <a:pt x="946069" y="1427953"/>
                  </a:lnTo>
                  <a:lnTo>
                    <a:pt x="1003067" y="1436200"/>
                  </a:lnTo>
                  <a:lnTo>
                    <a:pt x="1061044" y="1443026"/>
                  </a:lnTo>
                  <a:lnTo>
                    <a:pt x="1119938" y="1448396"/>
                  </a:lnTo>
                  <a:lnTo>
                    <a:pt x="1179686" y="1452275"/>
                  </a:lnTo>
                  <a:lnTo>
                    <a:pt x="1240226" y="1454627"/>
                  </a:lnTo>
                  <a:lnTo>
                    <a:pt x="1301495" y="1455420"/>
                  </a:lnTo>
                  <a:lnTo>
                    <a:pt x="1362765" y="1454627"/>
                  </a:lnTo>
                  <a:lnTo>
                    <a:pt x="1423305" y="1452275"/>
                  </a:lnTo>
                  <a:lnTo>
                    <a:pt x="1483053" y="1448396"/>
                  </a:lnTo>
                  <a:lnTo>
                    <a:pt x="1541947" y="1443026"/>
                  </a:lnTo>
                  <a:lnTo>
                    <a:pt x="1599924" y="1436200"/>
                  </a:lnTo>
                  <a:lnTo>
                    <a:pt x="1656922" y="1427953"/>
                  </a:lnTo>
                  <a:lnTo>
                    <a:pt x="1712878" y="1418320"/>
                  </a:lnTo>
                  <a:lnTo>
                    <a:pt x="1767730" y="1407336"/>
                  </a:lnTo>
                  <a:lnTo>
                    <a:pt x="1821415" y="1395036"/>
                  </a:lnTo>
                  <a:lnTo>
                    <a:pt x="1873871" y="1381454"/>
                  </a:lnTo>
                  <a:lnTo>
                    <a:pt x="1925035" y="1366626"/>
                  </a:lnTo>
                  <a:lnTo>
                    <a:pt x="1974845" y="1350587"/>
                  </a:lnTo>
                  <a:lnTo>
                    <a:pt x="2023238" y="1333371"/>
                  </a:lnTo>
                  <a:lnTo>
                    <a:pt x="2070152" y="1315014"/>
                  </a:lnTo>
                  <a:lnTo>
                    <a:pt x="2115525" y="1295550"/>
                  </a:lnTo>
                  <a:lnTo>
                    <a:pt x="2159293" y="1275015"/>
                  </a:lnTo>
                  <a:lnTo>
                    <a:pt x="2201395" y="1253442"/>
                  </a:lnTo>
                  <a:lnTo>
                    <a:pt x="2241767" y="1230869"/>
                  </a:lnTo>
                  <a:lnTo>
                    <a:pt x="2280348" y="1207328"/>
                  </a:lnTo>
                  <a:lnTo>
                    <a:pt x="2317075" y="1182855"/>
                  </a:lnTo>
                  <a:lnTo>
                    <a:pt x="2351885" y="1157486"/>
                  </a:lnTo>
                  <a:lnTo>
                    <a:pt x="2384716" y="1131255"/>
                  </a:lnTo>
                  <a:lnTo>
                    <a:pt x="2415506" y="1104196"/>
                  </a:lnTo>
                  <a:lnTo>
                    <a:pt x="2444191" y="1076346"/>
                  </a:lnTo>
                  <a:lnTo>
                    <a:pt x="2470710" y="1047738"/>
                  </a:lnTo>
                  <a:lnTo>
                    <a:pt x="2516998" y="988392"/>
                  </a:lnTo>
                  <a:lnTo>
                    <a:pt x="2553870" y="926436"/>
                  </a:lnTo>
                  <a:lnTo>
                    <a:pt x="2580827" y="862151"/>
                  </a:lnTo>
                  <a:lnTo>
                    <a:pt x="2597367" y="795815"/>
                  </a:lnTo>
                  <a:lnTo>
                    <a:pt x="2602992" y="727710"/>
                  </a:lnTo>
                  <a:lnTo>
                    <a:pt x="2601575" y="693449"/>
                  </a:lnTo>
                  <a:lnTo>
                    <a:pt x="2590430" y="626186"/>
                  </a:lnTo>
                  <a:lnTo>
                    <a:pt x="2568619" y="560836"/>
                  </a:lnTo>
                  <a:lnTo>
                    <a:pt x="2536643" y="497677"/>
                  </a:lnTo>
                  <a:lnTo>
                    <a:pt x="2495000" y="436989"/>
                  </a:lnTo>
                  <a:lnTo>
                    <a:pt x="2444191" y="379051"/>
                  </a:lnTo>
                  <a:lnTo>
                    <a:pt x="2415506" y="351200"/>
                  </a:lnTo>
                  <a:lnTo>
                    <a:pt x="2384716" y="324142"/>
                  </a:lnTo>
                  <a:lnTo>
                    <a:pt x="2351885" y="297911"/>
                  </a:lnTo>
                  <a:lnTo>
                    <a:pt x="2317075" y="272542"/>
                  </a:lnTo>
                  <a:lnTo>
                    <a:pt x="2280348" y="248071"/>
                  </a:lnTo>
                  <a:lnTo>
                    <a:pt x="2241767" y="224531"/>
                  </a:lnTo>
                  <a:lnTo>
                    <a:pt x="2201395" y="201958"/>
                  </a:lnTo>
                  <a:lnTo>
                    <a:pt x="2159293" y="180387"/>
                  </a:lnTo>
                  <a:lnTo>
                    <a:pt x="2115525" y="159853"/>
                  </a:lnTo>
                  <a:lnTo>
                    <a:pt x="2070152" y="140390"/>
                  </a:lnTo>
                  <a:lnTo>
                    <a:pt x="2023238" y="122034"/>
                  </a:lnTo>
                  <a:lnTo>
                    <a:pt x="1974845" y="104820"/>
                  </a:lnTo>
                  <a:lnTo>
                    <a:pt x="1925035" y="88782"/>
                  </a:lnTo>
                  <a:lnTo>
                    <a:pt x="1873871" y="73956"/>
                  </a:lnTo>
                  <a:lnTo>
                    <a:pt x="1821415" y="60375"/>
                  </a:lnTo>
                  <a:lnTo>
                    <a:pt x="1767730" y="48077"/>
                  </a:lnTo>
                  <a:lnTo>
                    <a:pt x="1712878" y="37094"/>
                  </a:lnTo>
                  <a:lnTo>
                    <a:pt x="1656922" y="27462"/>
                  </a:lnTo>
                  <a:lnTo>
                    <a:pt x="1599924" y="19216"/>
                  </a:lnTo>
                  <a:lnTo>
                    <a:pt x="1541947" y="12391"/>
                  </a:lnTo>
                  <a:lnTo>
                    <a:pt x="1483053" y="7022"/>
                  </a:lnTo>
                  <a:lnTo>
                    <a:pt x="1423305" y="3144"/>
                  </a:lnTo>
                  <a:lnTo>
                    <a:pt x="1362765" y="791"/>
                  </a:lnTo>
                  <a:lnTo>
                    <a:pt x="1301495" y="0"/>
                  </a:lnTo>
                  <a:close/>
                </a:path>
              </a:pathLst>
            </a:custGeom>
            <a:solidFill>
              <a:srgbClr val="C9C4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620003" y="5119242"/>
            <a:ext cx="165925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002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5C5828"/>
                </a:solidFill>
                <a:latin typeface="Calibri"/>
                <a:cs typeface="Calibri"/>
              </a:rPr>
              <a:t>II</a:t>
            </a:r>
            <a:r>
              <a:rPr sz="2000" b="1" spc="-30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стълб</a:t>
            </a:r>
            <a:r>
              <a:rPr sz="2000" b="1" spc="-40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РСР: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5C5828"/>
                </a:solidFill>
                <a:latin typeface="Calibri"/>
                <a:cs typeface="Calibri"/>
              </a:rPr>
              <a:t>2.0</a:t>
            </a:r>
            <a:r>
              <a:rPr sz="2000" b="1" spc="-50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5C5828"/>
                </a:solidFill>
                <a:latin typeface="Calibri"/>
                <a:cs typeface="Calibri"/>
              </a:rPr>
              <a:t>млрд.</a:t>
            </a:r>
            <a:r>
              <a:rPr sz="2000" b="1" spc="-45" dirty="0">
                <a:solidFill>
                  <a:srgbClr val="5C5828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5C5828"/>
                </a:solidFill>
                <a:latin typeface="Calibri"/>
                <a:cs typeface="Calibri"/>
              </a:rPr>
              <a:t>евро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56332" y="804671"/>
              <a:ext cx="4613021" cy="36677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836409" y="884301"/>
              <a:ext cx="62865" cy="213995"/>
            </a:xfrm>
            <a:custGeom>
              <a:avLst/>
              <a:gdLst/>
              <a:ahLst/>
              <a:cxnLst/>
              <a:rect l="l" t="t" r="r" b="b"/>
              <a:pathLst>
                <a:path w="62865" h="213994">
                  <a:moveTo>
                    <a:pt x="37338" y="0"/>
                  </a:moveTo>
                  <a:lnTo>
                    <a:pt x="25146" y="0"/>
                  </a:lnTo>
                  <a:lnTo>
                    <a:pt x="20066" y="635"/>
                  </a:lnTo>
                  <a:lnTo>
                    <a:pt x="16001" y="1777"/>
                  </a:lnTo>
                  <a:lnTo>
                    <a:pt x="12065" y="3048"/>
                  </a:lnTo>
                  <a:lnTo>
                    <a:pt x="8763" y="4952"/>
                  </a:lnTo>
                  <a:lnTo>
                    <a:pt x="6350" y="7620"/>
                  </a:lnTo>
                  <a:lnTo>
                    <a:pt x="3810" y="10287"/>
                  </a:lnTo>
                  <a:lnTo>
                    <a:pt x="2159" y="13843"/>
                  </a:lnTo>
                  <a:lnTo>
                    <a:pt x="381" y="22478"/>
                  </a:lnTo>
                  <a:lnTo>
                    <a:pt x="0" y="27812"/>
                  </a:lnTo>
                  <a:lnTo>
                    <a:pt x="0" y="40512"/>
                  </a:lnTo>
                  <a:lnTo>
                    <a:pt x="381" y="45720"/>
                  </a:lnTo>
                  <a:lnTo>
                    <a:pt x="1270" y="49784"/>
                  </a:lnTo>
                  <a:lnTo>
                    <a:pt x="2159" y="53975"/>
                  </a:lnTo>
                  <a:lnTo>
                    <a:pt x="3810" y="57403"/>
                  </a:lnTo>
                  <a:lnTo>
                    <a:pt x="6350" y="60071"/>
                  </a:lnTo>
                  <a:lnTo>
                    <a:pt x="8763" y="62737"/>
                  </a:lnTo>
                  <a:lnTo>
                    <a:pt x="12065" y="64643"/>
                  </a:lnTo>
                  <a:lnTo>
                    <a:pt x="20066" y="66928"/>
                  </a:lnTo>
                  <a:lnTo>
                    <a:pt x="25146" y="67437"/>
                  </a:lnTo>
                  <a:lnTo>
                    <a:pt x="37338" y="67437"/>
                  </a:lnTo>
                  <a:lnTo>
                    <a:pt x="61341" y="49784"/>
                  </a:lnTo>
                  <a:lnTo>
                    <a:pt x="62357" y="45720"/>
                  </a:lnTo>
                  <a:lnTo>
                    <a:pt x="62865" y="40512"/>
                  </a:lnTo>
                  <a:lnTo>
                    <a:pt x="62865" y="27812"/>
                  </a:lnTo>
                  <a:lnTo>
                    <a:pt x="42418" y="635"/>
                  </a:lnTo>
                  <a:lnTo>
                    <a:pt x="37338" y="0"/>
                  </a:lnTo>
                  <a:close/>
                </a:path>
                <a:path w="62865" h="213994">
                  <a:moveTo>
                    <a:pt x="37338" y="146050"/>
                  </a:moveTo>
                  <a:lnTo>
                    <a:pt x="25146" y="146050"/>
                  </a:lnTo>
                  <a:lnTo>
                    <a:pt x="20066" y="146558"/>
                  </a:lnTo>
                  <a:lnTo>
                    <a:pt x="12065" y="148844"/>
                  </a:lnTo>
                  <a:lnTo>
                    <a:pt x="8763" y="150749"/>
                  </a:lnTo>
                  <a:lnTo>
                    <a:pt x="6350" y="153415"/>
                  </a:lnTo>
                  <a:lnTo>
                    <a:pt x="3810" y="156083"/>
                  </a:lnTo>
                  <a:lnTo>
                    <a:pt x="2159" y="159638"/>
                  </a:lnTo>
                  <a:lnTo>
                    <a:pt x="381" y="168401"/>
                  </a:lnTo>
                  <a:lnTo>
                    <a:pt x="0" y="173736"/>
                  </a:lnTo>
                  <a:lnTo>
                    <a:pt x="0" y="186182"/>
                  </a:lnTo>
                  <a:lnTo>
                    <a:pt x="381" y="191515"/>
                  </a:lnTo>
                  <a:lnTo>
                    <a:pt x="2159" y="199898"/>
                  </a:lnTo>
                  <a:lnTo>
                    <a:pt x="3810" y="203453"/>
                  </a:lnTo>
                  <a:lnTo>
                    <a:pt x="6350" y="206121"/>
                  </a:lnTo>
                  <a:lnTo>
                    <a:pt x="8763" y="208787"/>
                  </a:lnTo>
                  <a:lnTo>
                    <a:pt x="12065" y="210693"/>
                  </a:lnTo>
                  <a:lnTo>
                    <a:pt x="16001" y="211836"/>
                  </a:lnTo>
                  <a:lnTo>
                    <a:pt x="20066" y="212851"/>
                  </a:lnTo>
                  <a:lnTo>
                    <a:pt x="25146" y="213487"/>
                  </a:lnTo>
                  <a:lnTo>
                    <a:pt x="37338" y="213487"/>
                  </a:lnTo>
                  <a:lnTo>
                    <a:pt x="62865" y="186182"/>
                  </a:lnTo>
                  <a:lnTo>
                    <a:pt x="62865" y="173736"/>
                  </a:lnTo>
                  <a:lnTo>
                    <a:pt x="42418" y="146558"/>
                  </a:lnTo>
                  <a:lnTo>
                    <a:pt x="37338" y="1460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4828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955"/>
              </a:spcBef>
            </a:pPr>
            <a:r>
              <a:rPr spc="-5" dirty="0">
                <a:solidFill>
                  <a:srgbClr val="9D9F3E"/>
                </a:solidFill>
                <a:latin typeface="Calibri"/>
                <a:cs typeface="Calibri"/>
              </a:rPr>
              <a:t>ДИРЕКТНИ</a:t>
            </a:r>
            <a:r>
              <a:rPr spc="-40" dirty="0">
                <a:solidFill>
                  <a:srgbClr val="9D9F3E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9D9F3E"/>
                </a:solidFill>
                <a:latin typeface="Calibri"/>
                <a:cs typeface="Calibri"/>
              </a:rPr>
              <a:t>ПЛАЩАНИЯ:</a:t>
            </a: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0" y="1605280"/>
          <a:ext cx="9042400" cy="52120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03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9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9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marL="75565" marR="106807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30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Запазване </a:t>
                      </a:r>
                      <a:r>
                        <a:rPr sz="1800" b="1" spc="5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на </a:t>
                      </a:r>
                      <a:r>
                        <a:rPr sz="1800" b="1" spc="10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архитектурата: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41275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2A199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94488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15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Същите</a:t>
                      </a:r>
                      <a:r>
                        <a:rPr sz="1800" b="1" spc="-90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основни </a:t>
                      </a:r>
                      <a:r>
                        <a:rPr sz="1800" b="1" spc="-515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800" b="1" spc="-75" dirty="0">
                          <a:solidFill>
                            <a:srgbClr val="5C5828"/>
                          </a:solidFill>
                          <a:latin typeface="Tahoma"/>
                          <a:cs typeface="Tahoma"/>
                        </a:rPr>
                        <a:t>принципи: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2A199"/>
                    </a:solidFill>
                  </a:tcPr>
                </a:tc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400" b="1" spc="-5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Нов</a:t>
                      </a:r>
                      <a:r>
                        <a:rPr sz="2400" b="1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и</a:t>
                      </a:r>
                      <a:r>
                        <a:rPr sz="2400" b="1" spc="-25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елементи:</a:t>
                      </a:r>
                      <a:endParaRPr sz="2400">
                        <a:latin typeface="Tahoma"/>
                        <a:cs typeface="Tahoma"/>
                      </a:endParaRPr>
                    </a:p>
                    <a:p>
                      <a:pPr marL="28448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(пред</a:t>
                      </a:r>
                      <a:r>
                        <a:rPr sz="1800" b="1" spc="5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л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ожени</a:t>
                      </a:r>
                      <a:r>
                        <a:rPr sz="1800" b="1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е</a:t>
                      </a:r>
                      <a:r>
                        <a:rPr sz="1800" b="1" spc="-60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н</a:t>
                      </a:r>
                      <a:r>
                        <a:rPr sz="1800" b="1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а</a:t>
                      </a:r>
                      <a:r>
                        <a:rPr sz="1800" b="1" spc="-40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800" b="1" dirty="0">
                          <a:solidFill>
                            <a:srgbClr val="C00000"/>
                          </a:solidFill>
                          <a:latin typeface="Tahoma"/>
                          <a:cs typeface="Tahoma"/>
                        </a:rPr>
                        <a:t>ЕК)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2A1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0565">
                <a:tc>
                  <a:txBody>
                    <a:bodyPr/>
                    <a:lstStyle/>
                    <a:p>
                      <a:pPr marL="287020" marR="215265" indent="-287020" algn="r">
                        <a:lnSpc>
                          <a:spcPct val="100000"/>
                        </a:lnSpc>
                        <a:spcBef>
                          <a:spcPts val="244"/>
                        </a:spcBef>
                        <a:buFont typeface="Wingdings"/>
                        <a:buChar char=""/>
                        <a:tabLst>
                          <a:tab pos="28702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Базисно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подпомагане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на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R="184785" algn="r">
                        <a:lnSpc>
                          <a:spcPct val="100000"/>
                        </a:lnSpc>
                      </a:pPr>
                      <a:r>
                        <a:rPr sz="1800" spc="-20" dirty="0">
                          <a:latin typeface="Calibri"/>
                          <a:cs typeface="Calibri"/>
                        </a:rPr>
                        <a:t>доходите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за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устойчивост;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indent="-287020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362585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Допълнително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marR="10223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подпомагане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доходите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за</a:t>
                      </a:r>
                      <a:r>
                        <a:rPr sz="18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устойчивост</a:t>
                      </a:r>
                      <a:r>
                        <a:rPr sz="1800" spc="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за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преразпределение;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indent="-287020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362585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Допълнително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marR="10223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подпомагане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доходите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младите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земеделски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стопани</a:t>
                      </a:r>
                      <a:r>
                        <a:rPr sz="18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(минимум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2%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от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националния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пакет);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indent="-287020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362585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Обвързано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с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marR="1059815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производството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подпомагане</a:t>
                      </a:r>
                      <a:r>
                        <a:rPr sz="18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доходите;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61950" indent="-287020" algn="just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362585" algn="l"/>
                        </a:tabLst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Плащане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за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памук.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CDFDE"/>
                    </a:solidFill>
                  </a:tcPr>
                </a:tc>
                <a:tc>
                  <a:txBody>
                    <a:bodyPr/>
                    <a:lstStyle/>
                    <a:p>
                      <a:pPr marL="377825" marR="541655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Wingdings"/>
                        <a:buChar char=""/>
                        <a:tabLst>
                          <a:tab pos="378460" algn="l"/>
                        </a:tabLst>
                      </a:pPr>
                      <a:r>
                        <a:rPr sz="1800" spc="90" dirty="0">
                          <a:latin typeface="Tahoma"/>
                          <a:cs typeface="Tahoma"/>
                        </a:rPr>
                        <a:t>Необвързани </a:t>
                      </a:r>
                      <a:r>
                        <a:rPr sz="1800" spc="330" dirty="0">
                          <a:latin typeface="Tahoma"/>
                          <a:cs typeface="Tahoma"/>
                        </a:rPr>
                        <a:t>с </a:t>
                      </a:r>
                      <a:r>
                        <a:rPr sz="1800" spc="3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-5" dirty="0">
                          <a:latin typeface="Tahoma"/>
                          <a:cs typeface="Tahoma"/>
                        </a:rPr>
                        <a:t>пр</a:t>
                      </a:r>
                      <a:r>
                        <a:rPr sz="1800" spc="-10" dirty="0">
                          <a:latin typeface="Tahoma"/>
                          <a:cs typeface="Tahoma"/>
                        </a:rPr>
                        <a:t>оиз</a:t>
                      </a:r>
                      <a:r>
                        <a:rPr sz="180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1800" spc="-10" dirty="0">
                          <a:latin typeface="Tahoma"/>
                          <a:cs typeface="Tahoma"/>
                        </a:rPr>
                        <a:t>о</a:t>
                      </a:r>
                      <a:r>
                        <a:rPr sz="1800" dirty="0">
                          <a:latin typeface="Tahoma"/>
                          <a:cs typeface="Tahoma"/>
                        </a:rPr>
                        <a:t>дс</a:t>
                      </a:r>
                      <a:r>
                        <a:rPr sz="1800" spc="-10" dirty="0">
                          <a:latin typeface="Tahoma"/>
                          <a:cs typeface="Tahoma"/>
                        </a:rPr>
                        <a:t>т</a:t>
                      </a:r>
                      <a:r>
                        <a:rPr sz="180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1800" spc="-10" dirty="0">
                          <a:latin typeface="Tahoma"/>
                          <a:cs typeface="Tahoma"/>
                        </a:rPr>
                        <a:t>от</a:t>
                      </a:r>
                      <a:r>
                        <a:rPr sz="1800" dirty="0">
                          <a:latin typeface="Tahoma"/>
                          <a:cs typeface="Tahoma"/>
                        </a:rPr>
                        <a:t>о</a:t>
                      </a:r>
                      <a:r>
                        <a:rPr sz="1800" spc="-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-45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1800" dirty="0">
                          <a:latin typeface="Tahoma"/>
                          <a:cs typeface="Tahoma"/>
                        </a:rPr>
                        <a:t>с  </a:t>
                      </a:r>
                      <a:r>
                        <a:rPr sz="1800" spc="55" dirty="0">
                          <a:latin typeface="Tahoma"/>
                          <a:cs typeface="Tahoma"/>
                        </a:rPr>
                        <a:t>изключение</a:t>
                      </a:r>
                      <a:r>
                        <a:rPr sz="1800" spc="-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65" dirty="0">
                          <a:latin typeface="Tahoma"/>
                          <a:cs typeface="Tahoma"/>
                        </a:rPr>
                        <a:t>на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782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75" dirty="0">
                          <a:latin typeface="Tahoma"/>
                          <a:cs typeface="Tahoma"/>
                        </a:rPr>
                        <a:t>обвързаните</a:t>
                      </a:r>
                      <a:r>
                        <a:rPr sz="1800" spc="-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20" dirty="0">
                          <a:latin typeface="Tahoma"/>
                          <a:cs typeface="Tahoma"/>
                        </a:rPr>
                        <a:t>схеми);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8460" indent="-287020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378460" algn="l"/>
                        </a:tabLst>
                      </a:pPr>
                      <a:r>
                        <a:rPr sz="1800" spc="140" dirty="0">
                          <a:latin typeface="Tahoma"/>
                          <a:cs typeface="Tahoma"/>
                        </a:rPr>
                        <a:t>Лимитирана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7825">
                        <a:lnSpc>
                          <a:spcPct val="100000"/>
                        </a:lnSpc>
                      </a:pPr>
                      <a:r>
                        <a:rPr sz="1800" spc="110" dirty="0">
                          <a:latin typeface="Tahoma"/>
                          <a:cs typeface="Tahoma"/>
                        </a:rPr>
                        <a:t>обвързана</a:t>
                      </a:r>
                      <a:r>
                        <a:rPr sz="1800" spc="-10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40" dirty="0">
                          <a:latin typeface="Tahoma"/>
                          <a:cs typeface="Tahoma"/>
                        </a:rPr>
                        <a:t>подкрепа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7825">
                        <a:lnSpc>
                          <a:spcPct val="100000"/>
                        </a:lnSpc>
                      </a:pPr>
                      <a:r>
                        <a:rPr sz="1800" spc="105" dirty="0">
                          <a:latin typeface="Tahoma"/>
                          <a:cs typeface="Tahoma"/>
                        </a:rPr>
                        <a:t>за</a:t>
                      </a:r>
                      <a:r>
                        <a:rPr sz="1800" spc="-1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30" dirty="0">
                          <a:latin typeface="Tahoma"/>
                          <a:cs typeface="Tahoma"/>
                        </a:rPr>
                        <a:t>сектори</a:t>
                      </a:r>
                      <a:r>
                        <a:rPr sz="1800" spc="-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-105" dirty="0">
                          <a:latin typeface="Tahoma"/>
                          <a:cs typeface="Tahoma"/>
                        </a:rPr>
                        <a:t>в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7825">
                        <a:lnSpc>
                          <a:spcPct val="100000"/>
                        </a:lnSpc>
                      </a:pPr>
                      <a:r>
                        <a:rPr sz="1800" spc="55" dirty="0">
                          <a:latin typeface="Tahoma"/>
                          <a:cs typeface="Tahoma"/>
                        </a:rPr>
                        <a:t>трудности;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8460" indent="-287020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378460" algn="l"/>
                        </a:tabLst>
                      </a:pPr>
                      <a:r>
                        <a:rPr sz="1800" spc="75" dirty="0">
                          <a:latin typeface="Tahoma"/>
                          <a:cs typeface="Tahoma"/>
                        </a:rPr>
                        <a:t>Като</a:t>
                      </a:r>
                      <a:r>
                        <a:rPr sz="1800" spc="-11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45" dirty="0">
                          <a:latin typeface="Tahoma"/>
                          <a:cs typeface="Tahoma"/>
                        </a:rPr>
                        <a:t>цяло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7825" marR="129539">
                        <a:lnSpc>
                          <a:spcPct val="100000"/>
                        </a:lnSpc>
                      </a:pPr>
                      <a:r>
                        <a:rPr sz="1800" spc="160" dirty="0">
                          <a:latin typeface="Tahoma"/>
                          <a:cs typeface="Tahoma"/>
                        </a:rPr>
                        <a:t>подпомагане </a:t>
                      </a:r>
                      <a:r>
                        <a:rPr sz="1800" spc="170" dirty="0">
                          <a:latin typeface="Tahoma"/>
                          <a:cs typeface="Tahoma"/>
                        </a:rPr>
                        <a:t>на </a:t>
                      </a:r>
                      <a:r>
                        <a:rPr sz="1800" spc="70" dirty="0">
                          <a:latin typeface="Tahoma"/>
                          <a:cs typeface="Tahoma"/>
                        </a:rPr>
                        <a:t>ха, </a:t>
                      </a:r>
                      <a:r>
                        <a:rPr sz="1800" spc="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5" dirty="0">
                          <a:latin typeface="Tahoma"/>
                          <a:cs typeface="Tahoma"/>
                        </a:rPr>
                        <a:t>за </a:t>
                      </a:r>
                      <a:r>
                        <a:rPr sz="1800" spc="150" dirty="0">
                          <a:latin typeface="Tahoma"/>
                          <a:cs typeface="Tahoma"/>
                        </a:rPr>
                        <a:t>допустима </a:t>
                      </a:r>
                      <a:r>
                        <a:rPr sz="1800" spc="110" dirty="0">
                          <a:latin typeface="Tahoma"/>
                          <a:cs typeface="Tahoma"/>
                        </a:rPr>
                        <a:t>площ, </a:t>
                      </a:r>
                      <a:r>
                        <a:rPr sz="1800" spc="11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70" dirty="0">
                          <a:latin typeface="Tahoma"/>
                          <a:cs typeface="Tahoma"/>
                        </a:rPr>
                        <a:t>на</a:t>
                      </a:r>
                      <a:r>
                        <a:rPr sz="1800" spc="-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5" dirty="0">
                          <a:latin typeface="Tahoma"/>
                          <a:cs typeface="Tahoma"/>
                        </a:rPr>
                        <a:t>която</a:t>
                      </a:r>
                      <a:r>
                        <a:rPr sz="1800" spc="-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275" dirty="0">
                          <a:latin typeface="Tahoma"/>
                          <a:cs typeface="Tahoma"/>
                        </a:rPr>
                        <a:t>се</a:t>
                      </a:r>
                      <a:r>
                        <a:rPr sz="1800" spc="-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60" dirty="0">
                          <a:latin typeface="Tahoma"/>
                          <a:cs typeface="Tahoma"/>
                        </a:rPr>
                        <a:t>извършва </a:t>
                      </a:r>
                      <a:r>
                        <a:rPr sz="1800" spc="-5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70" dirty="0">
                          <a:latin typeface="Tahoma"/>
                          <a:cs typeface="Tahoma"/>
                        </a:rPr>
                        <a:t>земеделска</a:t>
                      </a:r>
                      <a:r>
                        <a:rPr sz="1800" spc="-1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80" dirty="0">
                          <a:latin typeface="Tahoma"/>
                          <a:cs typeface="Tahoma"/>
                        </a:rPr>
                        <a:t>дейност;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7825" marR="106680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"/>
                        <a:tabLst>
                          <a:tab pos="378460" algn="l"/>
                        </a:tabLst>
                      </a:pPr>
                      <a:r>
                        <a:rPr sz="1800" spc="100" dirty="0">
                          <a:latin typeface="Tahoma"/>
                          <a:cs typeface="Tahoma"/>
                        </a:rPr>
                        <a:t>Плащанията</a:t>
                      </a:r>
                      <a:r>
                        <a:rPr sz="1800" spc="-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305" dirty="0">
                          <a:latin typeface="Tahoma"/>
                          <a:cs typeface="Tahoma"/>
                        </a:rPr>
                        <a:t>са</a:t>
                      </a:r>
                      <a:r>
                        <a:rPr sz="1800" spc="-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90" dirty="0">
                          <a:latin typeface="Tahoma"/>
                          <a:cs typeface="Tahoma"/>
                        </a:rPr>
                        <a:t>обект </a:t>
                      </a:r>
                      <a:r>
                        <a:rPr sz="1800" spc="-5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70" dirty="0">
                          <a:latin typeface="Tahoma"/>
                          <a:cs typeface="Tahoma"/>
                        </a:rPr>
                        <a:t>на</a:t>
                      </a:r>
                      <a:r>
                        <a:rPr sz="1800" spc="-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80" dirty="0">
                          <a:latin typeface="Tahoma"/>
                          <a:cs typeface="Tahoma"/>
                        </a:rPr>
                        <a:t>условността.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CDFDE"/>
                    </a:solidFill>
                  </a:tcPr>
                </a:tc>
                <a:tc>
                  <a:txBody>
                    <a:bodyPr/>
                    <a:lstStyle/>
                    <a:p>
                      <a:pPr marL="379095" marR="361315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Wingdings"/>
                        <a:buChar char=""/>
                        <a:tabLst>
                          <a:tab pos="379095" algn="l"/>
                        </a:tabLst>
                      </a:pPr>
                      <a:r>
                        <a:rPr sz="1800" spc="125" dirty="0">
                          <a:latin typeface="Tahoma"/>
                          <a:cs typeface="Tahoma"/>
                        </a:rPr>
                        <a:t>Намаляване </a:t>
                      </a:r>
                      <a:r>
                        <a:rPr sz="1800" spc="165" dirty="0">
                          <a:latin typeface="Tahoma"/>
                          <a:cs typeface="Tahoma"/>
                        </a:rPr>
                        <a:t>на </a:t>
                      </a:r>
                      <a:r>
                        <a:rPr sz="1800" spc="1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10" dirty="0">
                          <a:latin typeface="Tahoma"/>
                          <a:cs typeface="Tahoma"/>
                        </a:rPr>
                        <a:t>плащанията</a:t>
                      </a:r>
                      <a:r>
                        <a:rPr sz="1800" spc="-10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40" dirty="0">
                          <a:latin typeface="Tahoma"/>
                          <a:cs typeface="Tahoma"/>
                        </a:rPr>
                        <a:t>над</a:t>
                      </a:r>
                      <a:r>
                        <a:rPr sz="1800" spc="-1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" dirty="0">
                          <a:latin typeface="Tahoma"/>
                          <a:cs typeface="Tahoma"/>
                        </a:rPr>
                        <a:t>60 </a:t>
                      </a:r>
                      <a:r>
                        <a:rPr sz="1800" spc="-5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" dirty="0">
                          <a:latin typeface="Tahoma"/>
                          <a:cs typeface="Tahoma"/>
                        </a:rPr>
                        <a:t>000</a:t>
                      </a:r>
                      <a:r>
                        <a:rPr sz="1800" spc="-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30" dirty="0">
                          <a:latin typeface="Tahoma"/>
                          <a:cs typeface="Tahoma"/>
                        </a:rPr>
                        <a:t>евро</a:t>
                      </a:r>
                      <a:r>
                        <a:rPr sz="1800" spc="-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9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1800" spc="-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70" dirty="0">
                          <a:latin typeface="Tahoma"/>
                          <a:cs typeface="Tahoma"/>
                        </a:rPr>
                        <a:t>таван</a:t>
                      </a:r>
                      <a:r>
                        <a:rPr sz="1800" spc="-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65" dirty="0">
                          <a:latin typeface="Tahoma"/>
                          <a:cs typeface="Tahoma"/>
                        </a:rPr>
                        <a:t>на </a:t>
                      </a:r>
                      <a:r>
                        <a:rPr sz="1800" spc="-5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" dirty="0">
                          <a:latin typeface="Tahoma"/>
                          <a:cs typeface="Tahoma"/>
                        </a:rPr>
                        <a:t>100 000 </a:t>
                      </a:r>
                      <a:r>
                        <a:rPr sz="1800" spc="95" dirty="0">
                          <a:latin typeface="Tahoma"/>
                          <a:cs typeface="Tahoma"/>
                        </a:rPr>
                        <a:t>евро, </a:t>
                      </a:r>
                      <a:r>
                        <a:rPr sz="1800" spc="125" dirty="0">
                          <a:latin typeface="Tahoma"/>
                          <a:cs typeface="Tahoma"/>
                        </a:rPr>
                        <a:t>при </a:t>
                      </a:r>
                      <a:r>
                        <a:rPr sz="18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65" dirty="0">
                          <a:latin typeface="Tahoma"/>
                          <a:cs typeface="Tahoma"/>
                        </a:rPr>
                        <a:t>приспадане </a:t>
                      </a:r>
                      <a:r>
                        <a:rPr sz="1800" spc="175" dirty="0">
                          <a:latin typeface="Tahoma"/>
                          <a:cs typeface="Tahoma"/>
                        </a:rPr>
                        <a:t>на </a:t>
                      </a:r>
                      <a:r>
                        <a:rPr sz="1800" spc="1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90" dirty="0">
                          <a:latin typeface="Tahoma"/>
                          <a:cs typeface="Tahoma"/>
                        </a:rPr>
                        <a:t>разходите</a:t>
                      </a:r>
                      <a:r>
                        <a:rPr sz="1800" spc="-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5" dirty="0">
                          <a:latin typeface="Tahoma"/>
                          <a:cs typeface="Tahoma"/>
                        </a:rPr>
                        <a:t>за</a:t>
                      </a:r>
                      <a:r>
                        <a:rPr sz="1800" spc="-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5" dirty="0">
                          <a:latin typeface="Tahoma"/>
                          <a:cs typeface="Tahoma"/>
                        </a:rPr>
                        <a:t>труд;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9095" marR="316230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"/>
                        <a:tabLst>
                          <a:tab pos="379095" algn="l"/>
                        </a:tabLst>
                      </a:pPr>
                      <a:r>
                        <a:rPr sz="1800" spc="155" dirty="0">
                          <a:latin typeface="Tahoma"/>
                          <a:cs typeface="Tahoma"/>
                        </a:rPr>
                        <a:t>Подпомагане </a:t>
                      </a:r>
                      <a:r>
                        <a:rPr sz="1800" spc="105" dirty="0">
                          <a:latin typeface="Tahoma"/>
                          <a:cs typeface="Tahoma"/>
                        </a:rPr>
                        <a:t>за </a:t>
                      </a:r>
                      <a:r>
                        <a:rPr sz="1800" spc="1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0" dirty="0">
                          <a:latin typeface="Tahoma"/>
                          <a:cs typeface="Tahoma"/>
                        </a:rPr>
                        <a:t>истински</a:t>
                      </a:r>
                      <a:r>
                        <a:rPr sz="1800" spc="-1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280" dirty="0">
                          <a:latin typeface="Tahoma"/>
                          <a:cs typeface="Tahoma"/>
                        </a:rPr>
                        <a:t>фермери </a:t>
                      </a:r>
                      <a:r>
                        <a:rPr sz="1800" spc="-5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25" dirty="0">
                          <a:latin typeface="Tahoma"/>
                          <a:cs typeface="Tahoma"/>
                        </a:rPr>
                        <a:t>(замества </a:t>
                      </a:r>
                      <a:r>
                        <a:rPr sz="1800" spc="50" dirty="0">
                          <a:latin typeface="Tahoma"/>
                          <a:cs typeface="Tahoma"/>
                        </a:rPr>
                        <a:t>активен </a:t>
                      </a:r>
                      <a:r>
                        <a:rPr sz="1800" spc="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210" dirty="0">
                          <a:latin typeface="Tahoma"/>
                          <a:cs typeface="Tahoma"/>
                        </a:rPr>
                        <a:t>фермер);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9095" marR="180975" indent="-28702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79095" algn="l"/>
                        </a:tabLst>
                      </a:pPr>
                      <a:r>
                        <a:rPr sz="1800" spc="45" dirty="0">
                          <a:latin typeface="Tahoma"/>
                          <a:cs typeface="Tahoma"/>
                        </a:rPr>
                        <a:t>Еко</a:t>
                      </a:r>
                      <a:r>
                        <a:rPr sz="1800" spc="-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210" dirty="0">
                          <a:latin typeface="Tahoma"/>
                          <a:cs typeface="Tahoma"/>
                        </a:rPr>
                        <a:t>схеми</a:t>
                      </a:r>
                      <a:r>
                        <a:rPr sz="1800" spc="-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45" dirty="0">
                          <a:latin typeface="Tahoma"/>
                          <a:cs typeface="Tahoma"/>
                        </a:rPr>
                        <a:t>(практики, </a:t>
                      </a:r>
                      <a:r>
                        <a:rPr sz="1800" spc="-5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65" dirty="0">
                          <a:latin typeface="Tahoma"/>
                          <a:cs typeface="Tahoma"/>
                        </a:rPr>
                        <a:t>благоприятни</a:t>
                      </a:r>
                      <a:r>
                        <a:rPr sz="1800" spc="-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05" dirty="0">
                          <a:latin typeface="Tahoma"/>
                          <a:cs typeface="Tahoma"/>
                        </a:rPr>
                        <a:t>за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379095" marR="30353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130" dirty="0">
                          <a:latin typeface="Tahoma"/>
                          <a:cs typeface="Tahoma"/>
                        </a:rPr>
                        <a:t>климата</a:t>
                      </a:r>
                      <a:r>
                        <a:rPr sz="1800" spc="-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9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1800" spc="-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10" dirty="0">
                          <a:latin typeface="Tahoma"/>
                          <a:cs typeface="Tahoma"/>
                        </a:rPr>
                        <a:t>околната </a:t>
                      </a:r>
                      <a:r>
                        <a:rPr sz="1800" spc="-5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800" spc="145" dirty="0">
                          <a:latin typeface="Tahoma"/>
                          <a:cs typeface="Tahoma"/>
                        </a:rPr>
                        <a:t>среда).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CDF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41145" y="332358"/>
              <a:ext cx="5794629" cy="340741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15236" y="234441"/>
            <a:ext cx="58756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25" dirty="0">
                <a:solidFill>
                  <a:srgbClr val="538235"/>
                </a:solidFill>
                <a:latin typeface="Calibri"/>
                <a:cs typeface="Calibri"/>
              </a:rPr>
              <a:t>РАЗВИТИЕ</a:t>
            </a:r>
            <a:r>
              <a:rPr sz="3200" spc="-3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538235"/>
                </a:solidFill>
                <a:latin typeface="Calibri"/>
                <a:cs typeface="Calibri"/>
              </a:rPr>
              <a:t>НА</a:t>
            </a:r>
            <a:r>
              <a:rPr sz="3200" spc="-10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538235"/>
                </a:solidFill>
                <a:latin typeface="Calibri"/>
                <a:cs typeface="Calibri"/>
              </a:rPr>
              <a:t>СЕЛСКИТЕ</a:t>
            </a:r>
            <a:r>
              <a:rPr sz="3200" spc="-15" dirty="0">
                <a:solidFill>
                  <a:srgbClr val="538235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538235"/>
                </a:solidFill>
                <a:latin typeface="Calibri"/>
                <a:cs typeface="Calibri"/>
              </a:rPr>
              <a:t>РАЙОНИ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1853" y="732789"/>
            <a:ext cx="5916930" cy="6106160"/>
            <a:chOff x="101853" y="732789"/>
            <a:chExt cx="5916930" cy="610616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20368" y="2112263"/>
              <a:ext cx="3277361" cy="33809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7463" y="3134867"/>
              <a:ext cx="2507741" cy="135102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853" y="732789"/>
              <a:ext cx="5916677" cy="610565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880997" y="3146806"/>
            <a:ext cx="2357755" cy="1238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595"/>
              </a:lnSpc>
              <a:spcBef>
                <a:spcPts val="105"/>
              </a:spcBef>
            </a:pPr>
            <a:r>
              <a:rPr sz="1400" dirty="0">
                <a:solidFill>
                  <a:srgbClr val="FFE699"/>
                </a:solidFill>
                <a:latin typeface="Calibri"/>
                <a:cs typeface="Calibri"/>
              </a:rPr>
              <a:t>8</a:t>
            </a:r>
            <a:r>
              <a:rPr sz="1400" spc="-2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широки</a:t>
            </a:r>
            <a:r>
              <a:rPr sz="1400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FFE699"/>
                </a:solidFill>
                <a:latin typeface="Calibri"/>
                <a:cs typeface="Calibri"/>
              </a:rPr>
              <a:t>области</a:t>
            </a:r>
            <a:r>
              <a:rPr sz="1400" spc="-20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E699"/>
                </a:solidFill>
                <a:latin typeface="Calibri"/>
                <a:cs typeface="Calibri"/>
              </a:rPr>
              <a:t>на</a:t>
            </a:r>
            <a:endParaRPr sz="1400">
              <a:latin typeface="Calibri"/>
              <a:cs typeface="Calibri"/>
            </a:endParaRPr>
          </a:p>
          <a:p>
            <a:pPr marL="71755" marR="64769" algn="ctr">
              <a:lnSpc>
                <a:spcPts val="1510"/>
              </a:lnSpc>
              <a:spcBef>
                <a:spcPts val="105"/>
              </a:spcBef>
            </a:pP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интервенция, </a:t>
            </a:r>
            <a:r>
              <a:rPr sz="1400" spc="-10" dirty="0">
                <a:solidFill>
                  <a:srgbClr val="FFE699"/>
                </a:solidFill>
                <a:latin typeface="Calibri"/>
                <a:cs typeface="Calibri"/>
              </a:rPr>
              <a:t>които </a:t>
            </a: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да бъдат </a:t>
            </a:r>
            <a:r>
              <a:rPr sz="1400" spc="-30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адаптирани за нуждите </a:t>
            </a:r>
            <a:r>
              <a:rPr sz="1400" dirty="0">
                <a:solidFill>
                  <a:srgbClr val="FFE699"/>
                </a:solidFill>
                <a:latin typeface="Calibri"/>
                <a:cs typeface="Calibri"/>
              </a:rPr>
              <a:t>на и </a:t>
            </a:r>
            <a:r>
              <a:rPr sz="1400" spc="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дефинирани</a:t>
            </a:r>
            <a:r>
              <a:rPr sz="1400" spc="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от</a:t>
            </a:r>
            <a:r>
              <a:rPr sz="1400" spc="-1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FFE699"/>
                </a:solidFill>
                <a:latin typeface="Calibri"/>
                <a:cs typeface="Calibri"/>
              </a:rPr>
              <a:t>страните-</a:t>
            </a:r>
            <a:endParaRPr sz="1400">
              <a:latin typeface="Calibri"/>
              <a:cs typeface="Calibri"/>
            </a:endParaRPr>
          </a:p>
          <a:p>
            <a:pPr marL="1905" algn="ctr">
              <a:lnSpc>
                <a:spcPts val="1495"/>
              </a:lnSpc>
            </a:pPr>
            <a:r>
              <a:rPr sz="1400" dirty="0">
                <a:solidFill>
                  <a:srgbClr val="FFE699"/>
                </a:solidFill>
                <a:latin typeface="Calibri"/>
                <a:cs typeface="Calibri"/>
              </a:rPr>
              <a:t>членки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95"/>
              </a:spcBef>
            </a:pPr>
            <a:r>
              <a:rPr sz="1100" dirty="0">
                <a:solidFill>
                  <a:srgbClr val="FFE699"/>
                </a:solidFill>
                <a:latin typeface="Calibri"/>
                <a:cs typeface="Calibri"/>
              </a:rPr>
              <a:t>(заменят</a:t>
            </a:r>
            <a:r>
              <a:rPr sz="1100" spc="-1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E699"/>
                </a:solidFill>
                <a:latin typeface="Calibri"/>
                <a:cs typeface="Calibri"/>
              </a:rPr>
              <a:t>около</a:t>
            </a:r>
            <a:r>
              <a:rPr sz="1100" spc="-40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E699"/>
                </a:solidFill>
                <a:latin typeface="Calibri"/>
                <a:cs typeface="Calibri"/>
              </a:rPr>
              <a:t>70</a:t>
            </a:r>
            <a:r>
              <a:rPr sz="1100" spc="-10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FFE699"/>
                </a:solidFill>
                <a:latin typeface="Calibri"/>
                <a:cs typeface="Calibri"/>
              </a:rPr>
              <a:t>мерки</a:t>
            </a:r>
            <a:r>
              <a:rPr sz="1100" dirty="0">
                <a:solidFill>
                  <a:srgbClr val="FFE699"/>
                </a:solidFill>
                <a:latin typeface="Calibri"/>
                <a:cs typeface="Calibri"/>
              </a:rPr>
              <a:t> и</a:t>
            </a:r>
            <a:r>
              <a:rPr sz="1100" spc="-5" dirty="0">
                <a:solidFill>
                  <a:srgbClr val="FFE699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E699"/>
                </a:solidFill>
                <a:latin typeface="Calibri"/>
                <a:cs typeface="Calibri"/>
              </a:rPr>
              <a:t>под-мерки)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60142" y="976122"/>
            <a:ext cx="79946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Р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айон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</a:t>
            </a:r>
            <a:r>
              <a:rPr sz="1050" b="1" spc="-2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със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13838" y="1119378"/>
            <a:ext cx="1096645" cy="47498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02235" marR="97155" indent="-2540" algn="ctr">
              <a:lnSpc>
                <a:spcPts val="1140"/>
              </a:lnSpc>
              <a:spcBef>
                <a:spcPts val="240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специфични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 о</a:t>
            </a:r>
            <a:r>
              <a:rPr sz="1050" b="1" spc="5" dirty="0">
                <a:solidFill>
                  <a:srgbClr val="385622"/>
                </a:solidFill>
                <a:latin typeface="Arial"/>
                <a:cs typeface="Arial"/>
              </a:rPr>
              <a:t>г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ран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и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чен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ия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,</a:t>
            </a:r>
            <a:endParaRPr sz="1050">
              <a:latin typeface="Arial"/>
              <a:cs typeface="Arial"/>
            </a:endParaRPr>
          </a:p>
          <a:p>
            <a:pPr algn="ctr">
              <a:lnSpc>
                <a:spcPts val="1110"/>
              </a:lnSpc>
              <a:spcBef>
                <a:spcPts val="5"/>
              </a:spcBef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произтичащи</a:t>
            </a:r>
            <a:r>
              <a:rPr sz="1050" b="1" spc="-5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от</a:t>
            </a:r>
            <a:endParaRPr sz="10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61082" y="1551889"/>
            <a:ext cx="998219" cy="615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195"/>
              </a:lnSpc>
              <a:spcBef>
                <a:spcPts val="105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спазването</a:t>
            </a:r>
            <a:r>
              <a:rPr sz="1050" b="1" spc="-3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на</a:t>
            </a:r>
            <a:endParaRPr sz="1050">
              <a:latin typeface="Arial"/>
              <a:cs typeface="Arial"/>
            </a:endParaRPr>
          </a:p>
          <a:p>
            <a:pPr algn="ctr">
              <a:lnSpc>
                <a:spcPts val="1135"/>
              </a:lnSpc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някои</a:t>
            </a:r>
            <a:endParaRPr sz="1050">
              <a:latin typeface="Arial"/>
              <a:cs typeface="Arial"/>
            </a:endParaRPr>
          </a:p>
          <a:p>
            <a:pPr marL="12065" marR="5080" algn="ctr">
              <a:lnSpc>
                <a:spcPts val="1100"/>
              </a:lnSpc>
              <a:spcBef>
                <a:spcPts val="110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з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адъл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ж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</a:t>
            </a:r>
            <a:r>
              <a:rPr sz="1050" b="1" spc="-30" dirty="0">
                <a:solidFill>
                  <a:srgbClr val="385622"/>
                </a:solidFill>
                <a:latin typeface="Arial"/>
                <a:cs typeface="Arial"/>
              </a:rPr>
              <a:t>т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елни 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изисквания</a:t>
            </a:r>
            <a:endParaRPr sz="10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86605" y="1909064"/>
            <a:ext cx="966469" cy="61468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 indent="-1270" algn="ctr">
              <a:lnSpc>
                <a:spcPct val="90000"/>
              </a:lnSpc>
              <a:spcBef>
                <a:spcPts val="229"/>
              </a:spcBef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Райони с </a:t>
            </a:r>
            <a:r>
              <a:rPr sz="1050" b="1" spc="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природни</a:t>
            </a:r>
            <a:r>
              <a:rPr sz="1050" b="1" spc="-4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или 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други</a:t>
            </a:r>
            <a:endParaRPr sz="1050">
              <a:latin typeface="Arial"/>
              <a:cs typeface="Arial"/>
            </a:endParaRPr>
          </a:p>
          <a:p>
            <a:pPr marL="635" algn="ctr">
              <a:lnSpc>
                <a:spcPts val="1105"/>
              </a:lnSpc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ограничения</a:t>
            </a:r>
            <a:endParaRPr sz="10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04765" y="3250184"/>
            <a:ext cx="1177290" cy="105092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84785" marR="47625" indent="-128270">
              <a:lnSpc>
                <a:spcPts val="1130"/>
              </a:lnSpc>
              <a:spcBef>
                <a:spcPts val="250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Ангажименти за </a:t>
            </a:r>
            <a:r>
              <a:rPr sz="1050" b="1" spc="-28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опазване</a:t>
            </a:r>
            <a:r>
              <a:rPr sz="1050" b="1" spc="-3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на</a:t>
            </a:r>
            <a:endParaRPr sz="1050">
              <a:latin typeface="Arial"/>
              <a:cs typeface="Arial"/>
            </a:endParaRPr>
          </a:p>
          <a:p>
            <a:pPr marL="135890" marR="5080" indent="-123825">
              <a:lnSpc>
                <a:spcPts val="1130"/>
              </a:lnSpc>
              <a:spcBef>
                <a:spcPts val="10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околната</a:t>
            </a:r>
            <a:r>
              <a:rPr sz="1050" b="1" spc="-5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среда</a:t>
            </a:r>
            <a:r>
              <a:rPr sz="1050" b="1" spc="-6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 </a:t>
            </a:r>
            <a:r>
              <a:rPr sz="1050" b="1" spc="-28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климата</a:t>
            </a:r>
            <a:r>
              <a:rPr sz="1050" b="1" spc="-2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</a:t>
            </a:r>
            <a:r>
              <a:rPr sz="1050" b="1" spc="-2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др.</a:t>
            </a:r>
            <a:endParaRPr sz="1050">
              <a:latin typeface="Arial"/>
              <a:cs typeface="Arial"/>
            </a:endParaRPr>
          </a:p>
          <a:p>
            <a:pPr marL="192405" marR="112395" indent="-71755">
              <a:lnSpc>
                <a:spcPts val="1130"/>
              </a:lnSpc>
              <a:spcBef>
                <a:spcPts val="5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з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адъл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жени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я</a:t>
            </a:r>
            <a:r>
              <a:rPr sz="1050" b="1" spc="-3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в 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областта</a:t>
            </a:r>
            <a:r>
              <a:rPr sz="1050" b="1" spc="-1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на</a:t>
            </a:r>
            <a:endParaRPr sz="1050">
              <a:latin typeface="Arial"/>
              <a:cs typeface="Arial"/>
            </a:endParaRPr>
          </a:p>
          <a:p>
            <a:pPr marL="121920">
              <a:lnSpc>
                <a:spcPts val="1120"/>
              </a:lnSpc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управлението</a:t>
            </a:r>
            <a:endParaRPr sz="10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56709" y="5239258"/>
            <a:ext cx="82613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Инвестиции</a:t>
            </a:r>
            <a:endParaRPr sz="10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41854" y="5754115"/>
            <a:ext cx="837565" cy="412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700" marR="5080" indent="-254635">
              <a:lnSpc>
                <a:spcPct val="121000"/>
              </a:lnSpc>
              <a:spcBef>
                <a:spcPts val="95"/>
              </a:spcBef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Съ</a:t>
            </a:r>
            <a:r>
              <a:rPr sz="1050" b="1" spc="-30" dirty="0">
                <a:solidFill>
                  <a:srgbClr val="385622"/>
                </a:solidFill>
                <a:latin typeface="Arial"/>
                <a:cs typeface="Arial"/>
              </a:rPr>
              <a:t>т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р</a:t>
            </a:r>
            <a:r>
              <a:rPr sz="1050" b="1" spc="-20" dirty="0">
                <a:solidFill>
                  <a:srgbClr val="385622"/>
                </a:solidFill>
                <a:latin typeface="Arial"/>
                <a:cs typeface="Arial"/>
              </a:rPr>
              <a:t>у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дни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ч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е 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ство</a:t>
            </a:r>
            <a:endParaRPr sz="10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12647" y="5095113"/>
            <a:ext cx="1076960" cy="47498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065" marR="5080" algn="ctr">
              <a:lnSpc>
                <a:spcPct val="90000"/>
              </a:lnSpc>
              <a:spcBef>
                <a:spcPts val="229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Инструменти</a:t>
            </a:r>
            <a:r>
              <a:rPr sz="1050" b="1" spc="-4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за </a:t>
            </a:r>
            <a:r>
              <a:rPr sz="1050" b="1" spc="-27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управление на </a:t>
            </a:r>
            <a:r>
              <a:rPr sz="1050" b="1" spc="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риска</a:t>
            </a:r>
            <a:endParaRPr sz="10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18922" y="3394075"/>
            <a:ext cx="1214755" cy="75819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065" marR="5080" indent="635" algn="ctr">
              <a:lnSpc>
                <a:spcPct val="90000"/>
              </a:lnSpc>
              <a:spcBef>
                <a:spcPts val="229"/>
              </a:spcBef>
            </a:pP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Установяване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на </a:t>
            </a:r>
            <a:r>
              <a:rPr sz="1050" b="1" spc="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млади</a:t>
            </a:r>
            <a:r>
              <a:rPr sz="1050" b="1" spc="-5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фермери</a:t>
            </a:r>
            <a:r>
              <a:rPr sz="1050" b="1" spc="-5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 </a:t>
            </a:r>
            <a:r>
              <a:rPr sz="1050" b="1" spc="-27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започване</a:t>
            </a:r>
            <a:r>
              <a:rPr sz="1050" b="1" spc="-3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на</a:t>
            </a:r>
            <a:endParaRPr sz="1050">
              <a:latin typeface="Arial"/>
              <a:cs typeface="Arial"/>
            </a:endParaRPr>
          </a:p>
          <a:p>
            <a:pPr marL="47625" marR="40640" indent="1905" algn="ctr">
              <a:lnSpc>
                <a:spcPts val="1100"/>
              </a:lnSpc>
              <a:spcBef>
                <a:spcPts val="40"/>
              </a:spcBef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бизнес в </a:t>
            </a:r>
            <a:r>
              <a:rPr sz="1050" b="1" spc="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селските</a:t>
            </a:r>
            <a:r>
              <a:rPr sz="1050" b="1" spc="-5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райони</a:t>
            </a:r>
            <a:endParaRPr sz="10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73023" y="2053209"/>
            <a:ext cx="1158875" cy="32702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88900" marR="5080" indent="-76200">
              <a:lnSpc>
                <a:spcPts val="1100"/>
              </a:lnSpc>
              <a:spcBef>
                <a:spcPts val="275"/>
              </a:spcBef>
            </a:pP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Обмен</a:t>
            </a:r>
            <a:r>
              <a:rPr sz="1050" b="1" spc="-5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на</a:t>
            </a:r>
            <a:r>
              <a:rPr sz="1050" b="1" spc="-3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385622"/>
                </a:solidFill>
                <a:latin typeface="Arial"/>
                <a:cs typeface="Arial"/>
              </a:rPr>
              <a:t>знания </a:t>
            </a:r>
            <a:r>
              <a:rPr sz="1050" b="1" spc="-27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</a:t>
            </a:r>
            <a:r>
              <a:rPr sz="1050" b="1" spc="-3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385622"/>
                </a:solidFill>
                <a:latin typeface="Arial"/>
                <a:cs typeface="Arial"/>
              </a:rPr>
              <a:t>информация</a:t>
            </a:r>
            <a:endParaRPr sz="10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55281" y="988567"/>
            <a:ext cx="11906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538235"/>
                </a:solidFill>
                <a:latin typeface="Arial"/>
                <a:cs typeface="Arial"/>
              </a:rPr>
              <a:t>АКЦЕНТИ</a:t>
            </a:r>
            <a:r>
              <a:rPr sz="1800" b="1" spc="-10" dirty="0"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6718427" y="1674750"/>
          <a:ext cx="1804670" cy="40035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4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62505">
                <a:tc>
                  <a:txBody>
                    <a:bodyPr/>
                    <a:lstStyle/>
                    <a:p>
                      <a:pPr marL="83820" marR="14097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Мин.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5" dirty="0">
                          <a:latin typeface="Microsoft Sans Serif"/>
                          <a:cs typeface="Microsoft Sans Serif"/>
                        </a:rPr>
                        <a:t>бюджет,</a:t>
                      </a:r>
                      <a:r>
                        <a:rPr sz="1200" spc="-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заделен </a:t>
                      </a:r>
                      <a:r>
                        <a:rPr sz="1200" spc="-3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от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бюджета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 от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5" dirty="0">
                          <a:latin typeface="Microsoft Sans Serif"/>
                          <a:cs typeface="Microsoft Sans Serif"/>
                        </a:rPr>
                        <a:t>ЕЗФРСР: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255904" marR="83820" indent="-172720">
                        <a:lnSpc>
                          <a:spcPct val="100000"/>
                        </a:lnSpc>
                        <a:buChar char="•"/>
                        <a:tabLst>
                          <a:tab pos="256540" algn="l"/>
                        </a:tabLst>
                      </a:pPr>
                      <a:r>
                        <a:rPr sz="1200" u="sng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30%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 за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интервенции </a:t>
                      </a:r>
                      <a:r>
                        <a:rPr sz="1200" spc="-30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във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връзка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с</a:t>
                      </a:r>
                      <a:r>
                        <a:rPr sz="12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трите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цели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за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опазване</a:t>
                      </a:r>
                      <a:r>
                        <a:rPr sz="12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на </a:t>
                      </a:r>
                      <a:r>
                        <a:rPr sz="1200" spc="-30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околната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среда и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климата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255904" indent="-172720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•"/>
                        <a:tabLst>
                          <a:tab pos="256540" algn="l"/>
                        </a:tabLst>
                      </a:pPr>
                      <a:r>
                        <a:rPr sz="1200" u="sng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5%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за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40" dirty="0">
                          <a:latin typeface="Microsoft Sans Serif"/>
                          <a:cs typeface="Microsoft Sans Serif"/>
                        </a:rPr>
                        <a:t>ЛИДЕР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0640" marB="0">
                    <a:lnL w="53975">
                      <a:solidFill>
                        <a:srgbClr val="BAB830"/>
                      </a:solidFill>
                      <a:prstDash val="solid"/>
                    </a:lnL>
                    <a:lnR w="53975">
                      <a:solidFill>
                        <a:srgbClr val="BAB830"/>
                      </a:solidFill>
                      <a:prstDash val="solid"/>
                    </a:lnR>
                    <a:lnT w="53975">
                      <a:solidFill>
                        <a:srgbClr val="BAB830"/>
                      </a:solidFill>
                      <a:prstDash val="solid"/>
                    </a:lnT>
                    <a:lnB w="76200">
                      <a:solidFill>
                        <a:srgbClr val="FFD52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1748">
                <a:tc>
                  <a:txBody>
                    <a:bodyPr/>
                    <a:lstStyle/>
                    <a:p>
                      <a:pPr marL="295275" marR="288925" indent="8509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Задължително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пр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о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г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рамир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н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е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на 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инструменти </a:t>
                      </a:r>
                      <a:r>
                        <a:rPr sz="1200" spc="-25" dirty="0">
                          <a:latin typeface="Microsoft Sans Serif"/>
                          <a:cs typeface="Microsoft Sans Serif"/>
                        </a:rPr>
                        <a:t>за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1581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управление </a:t>
                      </a:r>
                      <a:r>
                        <a:rPr sz="1200" u="sng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на </a:t>
                      </a:r>
                      <a:r>
                        <a:rPr sz="1200" u="sng" spc="-15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риска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8895" marB="0">
                    <a:lnL w="53975">
                      <a:solidFill>
                        <a:srgbClr val="FFD523"/>
                      </a:solidFill>
                      <a:prstDash val="solid"/>
                    </a:lnL>
                    <a:lnR w="53975">
                      <a:solidFill>
                        <a:srgbClr val="FFD523"/>
                      </a:solidFill>
                      <a:prstDash val="solid"/>
                    </a:lnR>
                    <a:lnT w="76200">
                      <a:solidFill>
                        <a:srgbClr val="FFD523"/>
                      </a:solidFill>
                      <a:prstDash val="solid"/>
                    </a:lnT>
                    <a:lnB w="76200">
                      <a:solidFill>
                        <a:srgbClr val="FFD52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9294"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spc="-70" dirty="0">
                          <a:latin typeface="Microsoft Sans Serif"/>
                          <a:cs typeface="Microsoft Sans Serif"/>
                        </a:rPr>
                        <a:t>У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200" spc="-35" dirty="0">
                          <a:latin typeface="Microsoft Sans Serif"/>
                          <a:cs typeface="Microsoft Sans Serif"/>
                        </a:rPr>
                        <a:t>е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л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ича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н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е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на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156210" marR="134620" algn="ctr">
                        <a:lnSpc>
                          <a:spcPct val="100000"/>
                        </a:lnSpc>
                      </a:pP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максималния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размер </a:t>
                      </a:r>
                      <a:r>
                        <a:rPr sz="1200" spc="-30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на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помощта 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за </a:t>
                      </a:r>
                      <a:r>
                        <a:rPr sz="1200" spc="-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установяване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1200" u="sng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млади</a:t>
                      </a:r>
                      <a:r>
                        <a:rPr sz="1200" u="sng" spc="-60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Microsoft Sans Serif"/>
                          <a:cs typeface="Microsoft Sans Serif"/>
                        </a:rPr>
                        <a:t>фермери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  <a:p>
                      <a:pPr marL="15875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(до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EUR 100.000)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0165" marB="0">
                    <a:lnL w="53975">
                      <a:solidFill>
                        <a:srgbClr val="FFD523"/>
                      </a:solidFill>
                      <a:prstDash val="solid"/>
                    </a:lnL>
                    <a:lnR w="53975">
                      <a:solidFill>
                        <a:srgbClr val="FFD523"/>
                      </a:solidFill>
                      <a:prstDash val="solid"/>
                    </a:lnR>
                    <a:lnT w="76200">
                      <a:solidFill>
                        <a:srgbClr val="FFD523"/>
                      </a:solidFill>
                      <a:prstDash val="solid"/>
                    </a:lnT>
                    <a:lnB w="53975">
                      <a:solidFill>
                        <a:srgbClr val="FFD52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5418" y="485648"/>
              <a:ext cx="7197585" cy="42062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2280">
              <a:lnSpc>
                <a:spcPts val="3979"/>
              </a:lnSpc>
            </a:pPr>
            <a:r>
              <a:rPr spc="5" dirty="0"/>
              <a:t>НОВА</a:t>
            </a:r>
            <a:r>
              <a:rPr spc="-30" dirty="0"/>
              <a:t> </a:t>
            </a:r>
            <a:r>
              <a:rPr spc="30" dirty="0"/>
              <a:t>ЗЕЛЕНА</a:t>
            </a:r>
            <a:r>
              <a:rPr dirty="0"/>
              <a:t> </a:t>
            </a:r>
            <a:r>
              <a:rPr spc="30" dirty="0"/>
              <a:t>АРХИТЕКТУРА: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86334" y="1582673"/>
            <a:ext cx="8545195" cy="47732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1485265" indent="-342900">
              <a:lnSpc>
                <a:spcPct val="100000"/>
              </a:lnSpc>
              <a:spcBef>
                <a:spcPts val="95"/>
              </a:spcBef>
              <a:buClr>
                <a:srgbClr val="BAB830"/>
              </a:buClr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200" b="1" u="heavy" spc="-1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Условност</a:t>
            </a:r>
            <a:r>
              <a:rPr sz="2200" b="1" spc="3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385622"/>
                </a:solidFill>
                <a:latin typeface="Microsoft Sans Serif"/>
                <a:cs typeface="Microsoft Sans Serif"/>
              </a:rPr>
              <a:t>(подобрено</a:t>
            </a:r>
            <a:r>
              <a:rPr sz="2200" spc="5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20" dirty="0">
                <a:solidFill>
                  <a:srgbClr val="385622"/>
                </a:solidFill>
                <a:latin typeface="Microsoft Sans Serif"/>
                <a:cs typeface="Microsoft Sans Serif"/>
              </a:rPr>
              <a:t>кръстосано</a:t>
            </a:r>
            <a:r>
              <a:rPr sz="2200" spc="5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съответствие</a:t>
            </a:r>
            <a:r>
              <a:rPr sz="2200" spc="9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+ </a:t>
            </a:r>
            <a:r>
              <a:rPr sz="2200" spc="-57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385622"/>
                </a:solidFill>
                <a:latin typeface="Microsoft Sans Serif"/>
                <a:cs typeface="Microsoft Sans Serif"/>
              </a:rPr>
              <a:t>екологизация):</a:t>
            </a:r>
            <a:endParaRPr sz="2200">
              <a:latin typeface="Microsoft Sans Serif"/>
              <a:cs typeface="Microsoft Sans Serif"/>
            </a:endParaRPr>
          </a:p>
          <a:p>
            <a:pPr marL="756285" lvl="1" indent="-287020">
              <a:lnSpc>
                <a:spcPct val="100000"/>
              </a:lnSpc>
              <a:spcBef>
                <a:spcPts val="1405"/>
              </a:spcBef>
              <a:buClr>
                <a:srgbClr val="BAB830"/>
              </a:buClr>
              <a:buFont typeface="Wingdings"/>
              <a:buChar char=""/>
              <a:tabLst>
                <a:tab pos="756285" algn="l"/>
                <a:tab pos="756920" algn="l"/>
              </a:tabLst>
            </a:pP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Нови</a:t>
            </a:r>
            <a:r>
              <a:rPr sz="2200" spc="2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30" dirty="0">
                <a:solidFill>
                  <a:srgbClr val="385622"/>
                </a:solidFill>
                <a:latin typeface="Microsoft Sans Serif"/>
                <a:cs typeface="Microsoft Sans Serif"/>
              </a:rPr>
              <a:t>изисквания</a:t>
            </a:r>
            <a:r>
              <a:rPr sz="2200" spc="4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(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напр.</a:t>
            </a:r>
            <a:r>
              <a:rPr sz="2200" i="1" spc="1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защита</a:t>
            </a:r>
            <a:r>
              <a:rPr sz="2200" i="1" spc="3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на влажните</a:t>
            </a:r>
            <a:r>
              <a:rPr sz="2200" i="1" spc="1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dirty="0">
                <a:solidFill>
                  <a:srgbClr val="385622"/>
                </a:solidFill>
                <a:latin typeface="Arial"/>
                <a:cs typeface="Arial"/>
              </a:rPr>
              <a:t>зони</a:t>
            </a:r>
            <a:r>
              <a:rPr sz="2200" dirty="0">
                <a:solidFill>
                  <a:srgbClr val="385622"/>
                </a:solidFill>
                <a:latin typeface="Microsoft Sans Serif"/>
                <a:cs typeface="Microsoft Sans Serif"/>
              </a:rPr>
              <a:t>)</a:t>
            </a:r>
            <a:r>
              <a:rPr sz="2200" spc="4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&amp;</a:t>
            </a:r>
            <a:endParaRPr sz="2200">
              <a:latin typeface="Microsoft Sans Serif"/>
              <a:cs typeface="Microsoft Sans Serif"/>
            </a:endParaRPr>
          </a:p>
          <a:p>
            <a:pPr marL="756285" marR="9525">
              <a:lnSpc>
                <a:spcPct val="100000"/>
              </a:lnSpc>
            </a:pPr>
            <a:r>
              <a:rPr sz="2200" spc="-10" dirty="0">
                <a:solidFill>
                  <a:srgbClr val="385622"/>
                </a:solidFill>
                <a:latin typeface="Microsoft Sans Serif"/>
                <a:cs typeface="Microsoft Sans Serif"/>
              </a:rPr>
              <a:t>подобряване</a:t>
            </a:r>
            <a:r>
              <a:rPr sz="2200" spc="6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10" dirty="0">
                <a:solidFill>
                  <a:srgbClr val="385622"/>
                </a:solidFill>
                <a:latin typeface="Microsoft Sans Serif"/>
                <a:cs typeface="Microsoft Sans Serif"/>
              </a:rPr>
              <a:t>на</a:t>
            </a:r>
            <a:r>
              <a:rPr sz="2200" spc="4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съществуващи</a:t>
            </a:r>
            <a:r>
              <a:rPr sz="2200" spc="7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30" dirty="0">
                <a:solidFill>
                  <a:srgbClr val="385622"/>
                </a:solidFill>
                <a:latin typeface="Microsoft Sans Serif"/>
                <a:cs typeface="Microsoft Sans Serif"/>
              </a:rPr>
              <a:t>изисквания</a:t>
            </a:r>
            <a:r>
              <a:rPr sz="2200" spc="6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(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напр.</a:t>
            </a:r>
            <a:r>
              <a:rPr sz="2200" i="1" spc="2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10" dirty="0">
                <a:solidFill>
                  <a:srgbClr val="385622"/>
                </a:solidFill>
                <a:latin typeface="Arial"/>
                <a:cs typeface="Arial"/>
              </a:rPr>
              <a:t>ротация </a:t>
            </a:r>
            <a:r>
              <a:rPr sz="2200" i="1" spc="-59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на </a:t>
            </a:r>
            <a:r>
              <a:rPr sz="2200" i="1" spc="-10" dirty="0">
                <a:solidFill>
                  <a:srgbClr val="385622"/>
                </a:solidFill>
                <a:latin typeface="Arial"/>
                <a:cs typeface="Arial"/>
              </a:rPr>
              <a:t>културите</a:t>
            </a:r>
            <a:r>
              <a:rPr sz="2200" i="1" spc="6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вместо</a:t>
            </a:r>
            <a:r>
              <a:rPr sz="2200" i="1" spc="3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диверсификация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)</a:t>
            </a:r>
            <a:endParaRPr sz="22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BAB830"/>
              </a:buClr>
              <a:buFont typeface="Wingdings"/>
              <a:buChar char=""/>
              <a:tabLst>
                <a:tab pos="354965" algn="l"/>
                <a:tab pos="355600" algn="l"/>
                <a:tab pos="3469640" algn="l"/>
              </a:tabLst>
            </a:pPr>
            <a:r>
              <a:rPr sz="2200" b="1" u="heavy" spc="-1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Стълб</a:t>
            </a:r>
            <a:r>
              <a:rPr sz="2200" b="1" u="heavy" spc="5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 </a:t>
            </a:r>
            <a:r>
              <a:rPr sz="22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І</a:t>
            </a:r>
            <a:r>
              <a:rPr sz="2200" b="1" u="heavy" spc="2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 </a:t>
            </a:r>
            <a:r>
              <a:rPr sz="22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„еко</a:t>
            </a:r>
            <a:r>
              <a:rPr sz="2200" b="1" u="heavy" spc="1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 </a:t>
            </a:r>
            <a:r>
              <a:rPr sz="22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схеми"</a:t>
            </a:r>
            <a:r>
              <a:rPr sz="2200" b="1" u="heavy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-	</a:t>
            </a:r>
            <a:r>
              <a:rPr sz="2200" spc="-10" dirty="0">
                <a:solidFill>
                  <a:srgbClr val="385622"/>
                </a:solidFill>
                <a:latin typeface="Microsoft Sans Serif"/>
                <a:cs typeface="Microsoft Sans Serif"/>
              </a:rPr>
              <a:t>нови</a:t>
            </a:r>
            <a:r>
              <a:rPr sz="2200" spc="2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15" dirty="0">
                <a:solidFill>
                  <a:srgbClr val="385622"/>
                </a:solidFill>
                <a:latin typeface="Microsoft Sans Serif"/>
                <a:cs typeface="Microsoft Sans Serif"/>
              </a:rPr>
              <a:t>схеми</a:t>
            </a:r>
            <a:r>
              <a:rPr sz="2200" spc="1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5" dirty="0">
                <a:solidFill>
                  <a:srgbClr val="385622"/>
                </a:solidFill>
                <a:latin typeface="Microsoft Sans Serif"/>
                <a:cs typeface="Microsoft Sans Serif"/>
              </a:rPr>
              <a:t>за</a:t>
            </a:r>
            <a:r>
              <a:rPr sz="2200" spc="3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385622"/>
                </a:solidFill>
                <a:latin typeface="Microsoft Sans Serif"/>
                <a:cs typeface="Microsoft Sans Serif"/>
              </a:rPr>
              <a:t>околна</a:t>
            </a:r>
            <a:r>
              <a:rPr sz="2200" spc="3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20" dirty="0">
                <a:solidFill>
                  <a:srgbClr val="385622"/>
                </a:solidFill>
                <a:latin typeface="Microsoft Sans Serif"/>
                <a:cs typeface="Microsoft Sans Serif"/>
              </a:rPr>
              <a:t>среда/климат,</a:t>
            </a:r>
            <a:endParaRPr sz="2200">
              <a:latin typeface="Microsoft Sans Serif"/>
              <a:cs typeface="Microsoft Sans Serif"/>
            </a:endParaRPr>
          </a:p>
          <a:p>
            <a:pPr marL="354965" marR="5080">
              <a:lnSpc>
                <a:spcPct val="100000"/>
              </a:lnSpc>
            </a:pP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финансиране</a:t>
            </a:r>
            <a:r>
              <a:rPr sz="2200" spc="2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от</a:t>
            </a:r>
            <a:r>
              <a:rPr sz="2200" spc="3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15" dirty="0">
                <a:solidFill>
                  <a:srgbClr val="385622"/>
                </a:solidFill>
                <a:latin typeface="Microsoft Sans Serif"/>
                <a:cs typeface="Microsoft Sans Serif"/>
              </a:rPr>
              <a:t>бюджета</a:t>
            </a:r>
            <a:r>
              <a:rPr sz="2200" spc="5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0" dirty="0">
                <a:solidFill>
                  <a:srgbClr val="385622"/>
                </a:solidFill>
                <a:latin typeface="Microsoft Sans Serif"/>
                <a:cs typeface="Microsoft Sans Serif"/>
              </a:rPr>
              <a:t>за</a:t>
            </a:r>
            <a:r>
              <a:rPr sz="2200" spc="3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385622"/>
                </a:solidFill>
                <a:latin typeface="Microsoft Sans Serif"/>
                <a:cs typeface="Microsoft Sans Serif"/>
              </a:rPr>
              <a:t>директни</a:t>
            </a:r>
            <a:r>
              <a:rPr sz="2200" spc="3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плащания</a:t>
            </a:r>
            <a:r>
              <a:rPr sz="2200" spc="3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i="1" spc="-10" dirty="0">
                <a:solidFill>
                  <a:srgbClr val="385622"/>
                </a:solidFill>
                <a:latin typeface="Arial"/>
                <a:cs typeface="Arial"/>
              </a:rPr>
              <a:t>(годишен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10" dirty="0">
                <a:solidFill>
                  <a:srgbClr val="385622"/>
                </a:solidFill>
                <a:latin typeface="Arial"/>
                <a:cs typeface="Arial"/>
              </a:rPr>
              <a:t>ангажимент,</a:t>
            </a:r>
            <a:r>
              <a:rPr sz="2200" i="1" spc="4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без</a:t>
            </a:r>
            <a:r>
              <a:rPr sz="2200" i="1" spc="1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национално</a:t>
            </a:r>
            <a:r>
              <a:rPr sz="2200" i="1" spc="3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съфинансиране,</a:t>
            </a:r>
            <a:r>
              <a:rPr sz="2200" i="1" spc="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два</a:t>
            </a:r>
            <a:r>
              <a:rPr sz="2200" i="1" spc="1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10" dirty="0">
                <a:solidFill>
                  <a:srgbClr val="385622"/>
                </a:solidFill>
                <a:latin typeface="Arial"/>
                <a:cs typeface="Arial"/>
              </a:rPr>
              <a:t>метода</a:t>
            </a:r>
            <a:r>
              <a:rPr sz="2200" i="1" spc="3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за </a:t>
            </a:r>
            <a:r>
              <a:rPr sz="2200" i="1" spc="-59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5" dirty="0">
                <a:solidFill>
                  <a:srgbClr val="385622"/>
                </a:solidFill>
                <a:latin typeface="Arial"/>
                <a:cs typeface="Arial"/>
              </a:rPr>
              <a:t>изчисляване на</a:t>
            </a:r>
            <a:r>
              <a:rPr sz="2200" i="1" spc="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i="1" spc="-10" dirty="0">
                <a:solidFill>
                  <a:srgbClr val="385622"/>
                </a:solidFill>
                <a:latin typeface="Arial"/>
                <a:cs typeface="Arial"/>
              </a:rPr>
              <a:t>плащането)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410"/>
              </a:spcBef>
              <a:buClr>
                <a:srgbClr val="BAB830"/>
              </a:buClr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200" b="1" u="heavy" spc="-1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Стълб</a:t>
            </a:r>
            <a:r>
              <a:rPr sz="2200" b="1" u="heavy" spc="4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 </a:t>
            </a:r>
            <a:r>
              <a:rPr sz="22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ІІ</a:t>
            </a:r>
            <a:r>
              <a:rPr sz="2200" b="1" u="heavy" spc="1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385622"/>
                </a:solidFill>
                <a:latin typeface="Arial"/>
                <a:cs typeface="Arial"/>
              </a:rPr>
              <a:t>– </a:t>
            </a:r>
            <a:r>
              <a:rPr sz="2200" b="1" spc="-10" dirty="0">
                <a:solidFill>
                  <a:srgbClr val="385622"/>
                </a:solidFill>
                <a:latin typeface="Arial"/>
                <a:cs typeface="Arial"/>
              </a:rPr>
              <a:t>запазва</a:t>
            </a:r>
            <a:r>
              <a:rPr sz="2200" b="1" spc="-15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385622"/>
                </a:solidFill>
                <a:latin typeface="Arial"/>
                <a:cs typeface="Arial"/>
              </a:rPr>
              <a:t>се подкрепата</a:t>
            </a:r>
            <a:r>
              <a:rPr sz="2200" b="1" spc="30" dirty="0">
                <a:solidFill>
                  <a:srgbClr val="385622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385622"/>
                </a:solidFill>
                <a:latin typeface="Arial"/>
                <a:cs typeface="Arial"/>
              </a:rPr>
              <a:t>за:</a:t>
            </a:r>
            <a:endParaRPr sz="2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1405"/>
              </a:spcBef>
              <a:buClr>
                <a:srgbClr val="BAB830"/>
              </a:buClr>
              <a:buFont typeface="Wingdings"/>
              <a:buChar char=""/>
              <a:tabLst>
                <a:tab pos="756285" algn="l"/>
                <a:tab pos="756920" algn="l"/>
              </a:tabLst>
            </a:pPr>
            <a:r>
              <a:rPr sz="2200" spc="-35" dirty="0">
                <a:solidFill>
                  <a:srgbClr val="385622"/>
                </a:solidFill>
                <a:latin typeface="Microsoft Sans Serif"/>
                <a:cs typeface="Microsoft Sans Serif"/>
              </a:rPr>
              <a:t>Еко-климат</a:t>
            </a:r>
            <a:r>
              <a:rPr sz="2200" spc="3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10" dirty="0">
                <a:solidFill>
                  <a:srgbClr val="385622"/>
                </a:solidFill>
                <a:latin typeface="Microsoft Sans Serif"/>
                <a:cs typeface="Microsoft Sans Serif"/>
              </a:rPr>
              <a:t>плащания;</a:t>
            </a:r>
            <a:endParaRPr sz="2200">
              <a:latin typeface="Microsoft Sans Serif"/>
              <a:cs typeface="Microsoft Sans Serif"/>
            </a:endParaRPr>
          </a:p>
          <a:p>
            <a:pPr marL="756285" lvl="1" indent="-287020">
              <a:lnSpc>
                <a:spcPct val="100000"/>
              </a:lnSpc>
              <a:spcBef>
                <a:spcPts val="490"/>
              </a:spcBef>
              <a:buClr>
                <a:srgbClr val="BAB830"/>
              </a:buClr>
              <a:buFont typeface="Wingdings"/>
              <a:buChar char=""/>
              <a:tabLst>
                <a:tab pos="756285" algn="l"/>
                <a:tab pos="756920" algn="l"/>
              </a:tabLst>
            </a:pP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Трансфер</a:t>
            </a:r>
            <a:r>
              <a:rPr sz="2200" spc="3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10" dirty="0">
                <a:solidFill>
                  <a:srgbClr val="385622"/>
                </a:solidFill>
                <a:latin typeface="Microsoft Sans Serif"/>
                <a:cs typeface="Microsoft Sans Serif"/>
              </a:rPr>
              <a:t>на</a:t>
            </a:r>
            <a:r>
              <a:rPr sz="2200" spc="2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25" dirty="0">
                <a:solidFill>
                  <a:srgbClr val="385622"/>
                </a:solidFill>
                <a:latin typeface="Microsoft Sans Serif"/>
                <a:cs typeface="Microsoft Sans Serif"/>
              </a:rPr>
              <a:t>знания</a:t>
            </a:r>
            <a:r>
              <a:rPr sz="2200" spc="4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&amp;</a:t>
            </a:r>
            <a:r>
              <a:rPr sz="2200" spc="2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2200" spc="-5" dirty="0">
                <a:solidFill>
                  <a:srgbClr val="385622"/>
                </a:solidFill>
                <a:latin typeface="Microsoft Sans Serif"/>
                <a:cs typeface="Microsoft Sans Serif"/>
              </a:rPr>
              <a:t>иновации</a:t>
            </a:r>
            <a:r>
              <a:rPr sz="2200" spc="4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385622"/>
                </a:solidFill>
                <a:latin typeface="Microsoft Sans Serif"/>
                <a:cs typeface="Microsoft Sans Serif"/>
              </a:rPr>
              <a:t>(прецизно</a:t>
            </a:r>
            <a:r>
              <a:rPr sz="1800" spc="15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385622"/>
                </a:solidFill>
                <a:latin typeface="Microsoft Sans Serif"/>
                <a:cs typeface="Microsoft Sans Serif"/>
              </a:rPr>
              <a:t>земеделие,</a:t>
            </a:r>
            <a:r>
              <a:rPr sz="1800" spc="10" dirty="0">
                <a:solidFill>
                  <a:srgbClr val="385622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385622"/>
                </a:solidFill>
                <a:latin typeface="Microsoft Sans Serif"/>
                <a:cs typeface="Microsoft Sans Serif"/>
              </a:rPr>
              <a:t>др.).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62646" y="639191"/>
              <a:ext cx="6500101" cy="33032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49375" y="463422"/>
            <a:ext cx="6574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libri"/>
                <a:cs typeface="Calibri"/>
              </a:rPr>
              <a:t>Настояща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и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нова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зелена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архитектура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08175" y="1027938"/>
            <a:ext cx="102806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0E5393"/>
                </a:solidFill>
                <a:latin typeface="Calibri"/>
                <a:cs typeface="Calibri"/>
              </a:rPr>
              <a:t>Съвети</a:t>
            </a:r>
            <a:r>
              <a:rPr sz="1400" b="1" spc="-60" dirty="0">
                <a:solidFill>
                  <a:srgbClr val="0E5393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в</a:t>
            </a:r>
            <a:endParaRPr sz="1400">
              <a:latin typeface="Calibri"/>
              <a:cs typeface="Calibri"/>
            </a:endParaRPr>
          </a:p>
          <a:p>
            <a:pPr marR="5080" algn="ctr">
              <a:lnSpc>
                <a:spcPct val="100000"/>
              </a:lnSpc>
            </a:pP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з</a:t>
            </a:r>
            <a:r>
              <a:rPr sz="1400" b="1" spc="-10" dirty="0">
                <a:solidFill>
                  <a:srgbClr val="0E5393"/>
                </a:solidFill>
                <a:latin typeface="Calibri"/>
                <a:cs typeface="Calibri"/>
              </a:rPr>
              <a:t>ем</a:t>
            </a:r>
            <a:r>
              <a:rPr sz="1400" b="1" spc="-25" dirty="0">
                <a:solidFill>
                  <a:srgbClr val="0E5393"/>
                </a:solidFill>
                <a:latin typeface="Calibri"/>
                <a:cs typeface="Calibri"/>
              </a:rPr>
              <a:t>е</a:t>
            </a:r>
            <a:r>
              <a:rPr sz="1400" b="1" spc="-15" dirty="0">
                <a:solidFill>
                  <a:srgbClr val="0E5393"/>
                </a:solidFill>
                <a:latin typeface="Calibri"/>
                <a:cs typeface="Calibri"/>
              </a:rPr>
              <a:t>д</a:t>
            </a:r>
            <a:r>
              <a:rPr sz="1400" b="1" spc="-25" dirty="0">
                <a:solidFill>
                  <a:srgbClr val="0E5393"/>
                </a:solidFill>
                <a:latin typeface="Calibri"/>
                <a:cs typeface="Calibri"/>
              </a:rPr>
              <a:t>е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лие</a:t>
            </a:r>
            <a:r>
              <a:rPr sz="1400" b="1" spc="-10" dirty="0">
                <a:solidFill>
                  <a:srgbClr val="0E5393"/>
                </a:solidFill>
                <a:latin typeface="Calibri"/>
                <a:cs typeface="Calibri"/>
              </a:rPr>
              <a:t>т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о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30828" y="1039495"/>
            <a:ext cx="4340860" cy="44132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R="5080" indent="15240">
              <a:lnSpc>
                <a:spcPts val="1590"/>
              </a:lnSpc>
              <a:spcBef>
                <a:spcPts val="229"/>
              </a:spcBef>
              <a:tabLst>
                <a:tab pos="1650364" algn="l"/>
                <a:tab pos="3092450" algn="l"/>
              </a:tabLst>
            </a:pPr>
            <a:r>
              <a:rPr sz="2100" b="1" spc="-112" baseline="3968" dirty="0">
                <a:solidFill>
                  <a:srgbClr val="0E5393"/>
                </a:solidFill>
                <a:latin typeface="Calibri"/>
                <a:cs typeface="Calibri"/>
              </a:rPr>
              <a:t>Т</a:t>
            </a:r>
            <a:r>
              <a:rPr sz="2100" b="1" baseline="3968" dirty="0">
                <a:solidFill>
                  <a:srgbClr val="0E5393"/>
                </a:solidFill>
                <a:latin typeface="Calibri"/>
                <a:cs typeface="Calibri"/>
              </a:rPr>
              <a:t>ра</a:t>
            </a:r>
            <a:r>
              <a:rPr sz="2100" b="1" spc="-7" baseline="3968" dirty="0">
                <a:solidFill>
                  <a:srgbClr val="0E5393"/>
                </a:solidFill>
                <a:latin typeface="Calibri"/>
                <a:cs typeface="Calibri"/>
              </a:rPr>
              <a:t>нс</a:t>
            </a:r>
            <a:r>
              <a:rPr sz="2100" b="1" spc="7" baseline="3968" dirty="0">
                <a:solidFill>
                  <a:srgbClr val="0E5393"/>
                </a:solidFill>
                <a:latin typeface="Calibri"/>
                <a:cs typeface="Calibri"/>
              </a:rPr>
              <a:t>ф</a:t>
            </a:r>
            <a:r>
              <a:rPr sz="2100" b="1" spc="-7" baseline="3968" dirty="0">
                <a:solidFill>
                  <a:srgbClr val="0E5393"/>
                </a:solidFill>
                <a:latin typeface="Calibri"/>
                <a:cs typeface="Calibri"/>
              </a:rPr>
              <a:t>е</a:t>
            </a:r>
            <a:r>
              <a:rPr sz="2100" b="1" baseline="3968" dirty="0">
                <a:solidFill>
                  <a:srgbClr val="0E5393"/>
                </a:solidFill>
                <a:latin typeface="Calibri"/>
                <a:cs typeface="Calibri"/>
              </a:rPr>
              <a:t>р	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Инова</a:t>
            </a:r>
            <a:r>
              <a:rPr sz="1400" b="1" spc="5" dirty="0">
                <a:solidFill>
                  <a:srgbClr val="0E5393"/>
                </a:solidFill>
                <a:latin typeface="Calibri"/>
                <a:cs typeface="Calibri"/>
              </a:rPr>
              <a:t>ц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ии	</a:t>
            </a:r>
            <a:r>
              <a:rPr sz="1400" b="1" spc="-5" dirty="0">
                <a:solidFill>
                  <a:srgbClr val="0E5393"/>
                </a:solidFill>
                <a:latin typeface="Calibri"/>
                <a:cs typeface="Calibri"/>
              </a:rPr>
              <a:t>С</a:t>
            </a:r>
            <a:r>
              <a:rPr sz="1400" b="1" spc="-55" dirty="0">
                <a:solidFill>
                  <a:srgbClr val="0E5393"/>
                </a:solidFill>
                <a:latin typeface="Calibri"/>
                <a:cs typeface="Calibri"/>
              </a:rPr>
              <a:t>ъ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т</a:t>
            </a:r>
            <a:r>
              <a:rPr sz="1400" b="1" spc="-10" dirty="0">
                <a:solidFill>
                  <a:srgbClr val="0E5393"/>
                </a:solidFill>
                <a:latin typeface="Calibri"/>
                <a:cs typeface="Calibri"/>
              </a:rPr>
              <a:t>р</a:t>
            </a:r>
            <a:r>
              <a:rPr sz="1400" b="1" spc="-55" dirty="0">
                <a:solidFill>
                  <a:srgbClr val="0E5393"/>
                </a:solidFill>
                <a:latin typeface="Calibri"/>
                <a:cs typeface="Calibri"/>
              </a:rPr>
              <a:t>у</a:t>
            </a:r>
            <a:r>
              <a:rPr sz="1400" b="1" dirty="0">
                <a:solidFill>
                  <a:srgbClr val="0E5393"/>
                </a:solidFill>
                <a:latin typeface="Calibri"/>
                <a:cs typeface="Calibri"/>
              </a:rPr>
              <a:t>дничество  </a:t>
            </a:r>
            <a:r>
              <a:rPr sz="1400" b="1" spc="-5" dirty="0">
                <a:solidFill>
                  <a:srgbClr val="0E5393"/>
                </a:solidFill>
                <a:latin typeface="Calibri"/>
                <a:cs typeface="Calibri"/>
              </a:rPr>
              <a:t>на</a:t>
            </a:r>
            <a:r>
              <a:rPr sz="1400" b="1" spc="-20" dirty="0">
                <a:solidFill>
                  <a:srgbClr val="0E5393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0E5393"/>
                </a:solidFill>
                <a:latin typeface="Calibri"/>
                <a:cs typeface="Calibri"/>
              </a:rPr>
              <a:t>знания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720339" y="1106233"/>
            <a:ext cx="3585210" cy="199390"/>
            <a:chOff x="2720339" y="1106233"/>
            <a:chExt cx="3585210" cy="19939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20339" y="1150645"/>
              <a:ext cx="413765" cy="15466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755391" y="1136904"/>
              <a:ext cx="399415" cy="131445"/>
            </a:xfrm>
            <a:custGeom>
              <a:avLst/>
              <a:gdLst/>
              <a:ahLst/>
              <a:cxnLst/>
              <a:rect l="l" t="t" r="r" b="b"/>
              <a:pathLst>
                <a:path w="399414" h="131444">
                  <a:moveTo>
                    <a:pt x="333756" y="0"/>
                  </a:moveTo>
                  <a:lnTo>
                    <a:pt x="333756" y="32766"/>
                  </a:lnTo>
                  <a:lnTo>
                    <a:pt x="65531" y="32766"/>
                  </a:lnTo>
                  <a:lnTo>
                    <a:pt x="65531" y="0"/>
                  </a:lnTo>
                  <a:lnTo>
                    <a:pt x="0" y="65532"/>
                  </a:lnTo>
                  <a:lnTo>
                    <a:pt x="65531" y="131063"/>
                  </a:lnTo>
                  <a:lnTo>
                    <a:pt x="65531" y="98298"/>
                  </a:lnTo>
                  <a:lnTo>
                    <a:pt x="333756" y="98298"/>
                  </a:lnTo>
                  <a:lnTo>
                    <a:pt x="333756" y="131063"/>
                  </a:lnTo>
                  <a:lnTo>
                    <a:pt x="399288" y="65532"/>
                  </a:lnTo>
                  <a:lnTo>
                    <a:pt x="333756" y="0"/>
                  </a:lnTo>
                  <a:close/>
                </a:path>
              </a:pathLst>
            </a:custGeom>
            <a:solidFill>
              <a:srgbClr val="1230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755391" y="1136904"/>
              <a:ext cx="399415" cy="131445"/>
            </a:xfrm>
            <a:custGeom>
              <a:avLst/>
              <a:gdLst/>
              <a:ahLst/>
              <a:cxnLst/>
              <a:rect l="l" t="t" r="r" b="b"/>
              <a:pathLst>
                <a:path w="399414" h="131444">
                  <a:moveTo>
                    <a:pt x="0" y="65532"/>
                  </a:moveTo>
                  <a:lnTo>
                    <a:pt x="65531" y="0"/>
                  </a:lnTo>
                  <a:lnTo>
                    <a:pt x="65531" y="32766"/>
                  </a:lnTo>
                  <a:lnTo>
                    <a:pt x="333756" y="32766"/>
                  </a:lnTo>
                  <a:lnTo>
                    <a:pt x="333756" y="0"/>
                  </a:lnTo>
                  <a:lnTo>
                    <a:pt x="399288" y="65532"/>
                  </a:lnTo>
                  <a:lnTo>
                    <a:pt x="333756" y="131063"/>
                  </a:lnTo>
                  <a:lnTo>
                    <a:pt x="333756" y="98298"/>
                  </a:lnTo>
                  <a:lnTo>
                    <a:pt x="65531" y="98298"/>
                  </a:lnTo>
                  <a:lnTo>
                    <a:pt x="65531" y="131063"/>
                  </a:lnTo>
                  <a:lnTo>
                    <a:pt x="0" y="65532"/>
                  </a:lnTo>
                  <a:close/>
                </a:path>
              </a:pathLst>
            </a:custGeom>
            <a:ln w="9528">
              <a:solidFill>
                <a:srgbClr val="12307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20539" y="1124737"/>
              <a:ext cx="413765" cy="15466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355591" y="1110996"/>
              <a:ext cx="399415" cy="131445"/>
            </a:xfrm>
            <a:custGeom>
              <a:avLst/>
              <a:gdLst/>
              <a:ahLst/>
              <a:cxnLst/>
              <a:rect l="l" t="t" r="r" b="b"/>
              <a:pathLst>
                <a:path w="399414" h="131444">
                  <a:moveTo>
                    <a:pt x="333756" y="0"/>
                  </a:moveTo>
                  <a:lnTo>
                    <a:pt x="333756" y="32765"/>
                  </a:lnTo>
                  <a:lnTo>
                    <a:pt x="65532" y="32765"/>
                  </a:lnTo>
                  <a:lnTo>
                    <a:pt x="65532" y="0"/>
                  </a:lnTo>
                  <a:lnTo>
                    <a:pt x="0" y="65531"/>
                  </a:lnTo>
                  <a:lnTo>
                    <a:pt x="65532" y="131063"/>
                  </a:lnTo>
                  <a:lnTo>
                    <a:pt x="65532" y="98298"/>
                  </a:lnTo>
                  <a:lnTo>
                    <a:pt x="333756" y="98298"/>
                  </a:lnTo>
                  <a:lnTo>
                    <a:pt x="333756" y="131063"/>
                  </a:lnTo>
                  <a:lnTo>
                    <a:pt x="399288" y="65531"/>
                  </a:lnTo>
                  <a:lnTo>
                    <a:pt x="333756" y="0"/>
                  </a:lnTo>
                  <a:close/>
                </a:path>
              </a:pathLst>
            </a:custGeom>
            <a:solidFill>
              <a:srgbClr val="1230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355591" y="1110996"/>
              <a:ext cx="399415" cy="131445"/>
            </a:xfrm>
            <a:custGeom>
              <a:avLst/>
              <a:gdLst/>
              <a:ahLst/>
              <a:cxnLst/>
              <a:rect l="l" t="t" r="r" b="b"/>
              <a:pathLst>
                <a:path w="399414" h="131444">
                  <a:moveTo>
                    <a:pt x="0" y="65531"/>
                  </a:moveTo>
                  <a:lnTo>
                    <a:pt x="65532" y="0"/>
                  </a:lnTo>
                  <a:lnTo>
                    <a:pt x="65532" y="32765"/>
                  </a:lnTo>
                  <a:lnTo>
                    <a:pt x="333756" y="32765"/>
                  </a:lnTo>
                  <a:lnTo>
                    <a:pt x="333756" y="0"/>
                  </a:lnTo>
                  <a:lnTo>
                    <a:pt x="399288" y="65531"/>
                  </a:lnTo>
                  <a:lnTo>
                    <a:pt x="333756" y="131063"/>
                  </a:lnTo>
                  <a:lnTo>
                    <a:pt x="333756" y="98298"/>
                  </a:lnTo>
                  <a:lnTo>
                    <a:pt x="65532" y="98298"/>
                  </a:lnTo>
                  <a:lnTo>
                    <a:pt x="65532" y="131063"/>
                  </a:lnTo>
                  <a:lnTo>
                    <a:pt x="0" y="65531"/>
                  </a:lnTo>
                  <a:close/>
                </a:path>
              </a:pathLst>
            </a:custGeom>
            <a:ln w="9528">
              <a:solidFill>
                <a:srgbClr val="12307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5875" y="1124737"/>
              <a:ext cx="413765" cy="15466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900927" y="1110996"/>
              <a:ext cx="399415" cy="131445"/>
            </a:xfrm>
            <a:custGeom>
              <a:avLst/>
              <a:gdLst/>
              <a:ahLst/>
              <a:cxnLst/>
              <a:rect l="l" t="t" r="r" b="b"/>
              <a:pathLst>
                <a:path w="399414" h="131444">
                  <a:moveTo>
                    <a:pt x="333756" y="0"/>
                  </a:moveTo>
                  <a:lnTo>
                    <a:pt x="333756" y="32765"/>
                  </a:lnTo>
                  <a:lnTo>
                    <a:pt x="65532" y="32765"/>
                  </a:lnTo>
                  <a:lnTo>
                    <a:pt x="65532" y="0"/>
                  </a:lnTo>
                  <a:lnTo>
                    <a:pt x="0" y="65531"/>
                  </a:lnTo>
                  <a:lnTo>
                    <a:pt x="65532" y="131063"/>
                  </a:lnTo>
                  <a:lnTo>
                    <a:pt x="65532" y="98298"/>
                  </a:lnTo>
                  <a:lnTo>
                    <a:pt x="333756" y="98298"/>
                  </a:lnTo>
                  <a:lnTo>
                    <a:pt x="333756" y="131063"/>
                  </a:lnTo>
                  <a:lnTo>
                    <a:pt x="399288" y="65531"/>
                  </a:lnTo>
                  <a:lnTo>
                    <a:pt x="333756" y="0"/>
                  </a:lnTo>
                  <a:close/>
                </a:path>
              </a:pathLst>
            </a:custGeom>
            <a:solidFill>
              <a:srgbClr val="1230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900927" y="1110996"/>
              <a:ext cx="399415" cy="131445"/>
            </a:xfrm>
            <a:custGeom>
              <a:avLst/>
              <a:gdLst/>
              <a:ahLst/>
              <a:cxnLst/>
              <a:rect l="l" t="t" r="r" b="b"/>
              <a:pathLst>
                <a:path w="399414" h="131444">
                  <a:moveTo>
                    <a:pt x="0" y="65531"/>
                  </a:moveTo>
                  <a:lnTo>
                    <a:pt x="65532" y="0"/>
                  </a:lnTo>
                  <a:lnTo>
                    <a:pt x="65532" y="32765"/>
                  </a:lnTo>
                  <a:lnTo>
                    <a:pt x="333756" y="32765"/>
                  </a:lnTo>
                  <a:lnTo>
                    <a:pt x="333756" y="0"/>
                  </a:lnTo>
                  <a:lnTo>
                    <a:pt x="399288" y="65531"/>
                  </a:lnTo>
                  <a:lnTo>
                    <a:pt x="333756" y="131063"/>
                  </a:lnTo>
                  <a:lnTo>
                    <a:pt x="333756" y="98298"/>
                  </a:lnTo>
                  <a:lnTo>
                    <a:pt x="65532" y="98298"/>
                  </a:lnTo>
                  <a:lnTo>
                    <a:pt x="65532" y="131063"/>
                  </a:lnTo>
                  <a:lnTo>
                    <a:pt x="0" y="65531"/>
                  </a:lnTo>
                  <a:close/>
                </a:path>
              </a:pathLst>
            </a:custGeom>
            <a:ln w="9528">
              <a:solidFill>
                <a:srgbClr val="12307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783207" y="1902713"/>
            <a:ext cx="15709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10" dirty="0">
                <a:solidFill>
                  <a:srgbClr val="333333"/>
                </a:solidFill>
                <a:latin typeface="Calibri"/>
                <a:cs typeface="Calibri"/>
              </a:rPr>
              <a:t>Т</a:t>
            </a:r>
            <a:r>
              <a:rPr sz="1400" b="1" spc="-5" dirty="0">
                <a:solidFill>
                  <a:srgbClr val="333333"/>
                </a:solidFill>
                <a:latin typeface="Calibri"/>
                <a:cs typeface="Calibri"/>
              </a:rPr>
              <a:t>еку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щ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а</a:t>
            </a:r>
            <a:r>
              <a:rPr sz="1400" b="1" spc="-40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а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р</a:t>
            </a:r>
            <a:r>
              <a:rPr sz="1400" b="1" spc="-5" dirty="0">
                <a:solidFill>
                  <a:srgbClr val="333333"/>
                </a:solidFill>
                <a:latin typeface="Calibri"/>
                <a:cs typeface="Calibri"/>
              </a:rPr>
              <a:t>хи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т</a:t>
            </a:r>
            <a:r>
              <a:rPr sz="1400" b="1" spc="-15" dirty="0">
                <a:solidFill>
                  <a:srgbClr val="333333"/>
                </a:solidFill>
                <a:latin typeface="Calibri"/>
                <a:cs typeface="Calibri"/>
              </a:rPr>
              <a:t>ек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т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у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ра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35602" y="1759458"/>
            <a:ext cx="1057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8B8924"/>
                </a:solidFill>
                <a:latin typeface="Verdana"/>
                <a:cs typeface="Verdana"/>
              </a:rPr>
              <a:t>Ниво </a:t>
            </a:r>
            <a:r>
              <a:rPr sz="1200" b="1" dirty="0">
                <a:solidFill>
                  <a:srgbClr val="8B8924"/>
                </a:solidFill>
                <a:latin typeface="Verdana"/>
                <a:cs typeface="Verdana"/>
              </a:rPr>
              <a:t>на </a:t>
            </a:r>
            <a:r>
              <a:rPr sz="1200" b="1" spc="5" dirty="0">
                <a:solidFill>
                  <a:srgbClr val="8B8924"/>
                </a:solidFill>
                <a:latin typeface="Verdana"/>
                <a:cs typeface="Verdana"/>
              </a:rPr>
              <a:t> </a:t>
            </a:r>
            <a:r>
              <a:rPr sz="1200" b="1" spc="-5" dirty="0">
                <a:solidFill>
                  <a:srgbClr val="8B8924"/>
                </a:solidFill>
                <a:latin typeface="Verdana"/>
                <a:cs typeface="Verdana"/>
              </a:rPr>
              <a:t>изи</a:t>
            </a:r>
            <a:r>
              <a:rPr sz="1200" b="1" dirty="0">
                <a:solidFill>
                  <a:srgbClr val="8B8924"/>
                </a:solidFill>
                <a:latin typeface="Verdana"/>
                <a:cs typeface="Verdana"/>
              </a:rPr>
              <a:t>сквания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44792" y="1825498"/>
            <a:ext cx="13931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Нова</a:t>
            </a:r>
            <a:r>
              <a:rPr sz="1400" b="1" spc="-25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а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р</a:t>
            </a:r>
            <a:r>
              <a:rPr sz="1400" b="1" spc="-5" dirty="0">
                <a:solidFill>
                  <a:srgbClr val="333333"/>
                </a:solidFill>
                <a:latin typeface="Calibri"/>
                <a:cs typeface="Calibri"/>
              </a:rPr>
              <a:t>хи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т</a:t>
            </a:r>
            <a:r>
              <a:rPr sz="1400" b="1" spc="-5" dirty="0">
                <a:solidFill>
                  <a:srgbClr val="333333"/>
                </a:solidFill>
                <a:latin typeface="Calibri"/>
                <a:cs typeface="Calibri"/>
              </a:rPr>
              <a:t>е</a:t>
            </a:r>
            <a:r>
              <a:rPr sz="1400" b="1" spc="-15" dirty="0">
                <a:solidFill>
                  <a:srgbClr val="333333"/>
                </a:solidFill>
                <a:latin typeface="Calibri"/>
                <a:cs typeface="Calibri"/>
              </a:rPr>
              <a:t>к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т</a:t>
            </a:r>
            <a:r>
              <a:rPr sz="1400" b="1" spc="-10" dirty="0">
                <a:solidFill>
                  <a:srgbClr val="333333"/>
                </a:solidFill>
                <a:latin typeface="Calibri"/>
                <a:cs typeface="Calibri"/>
              </a:rPr>
              <a:t>ур</a:t>
            </a:r>
            <a:r>
              <a:rPr sz="1400" b="1" dirty="0">
                <a:solidFill>
                  <a:srgbClr val="333333"/>
                </a:solidFill>
                <a:latin typeface="Calibri"/>
                <a:cs typeface="Calibri"/>
              </a:rPr>
              <a:t>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17347" y="2518410"/>
            <a:ext cx="701675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alibri"/>
                <a:cs typeface="Calibri"/>
              </a:rPr>
              <a:t>Доброволни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000" spc="-5" dirty="0">
                <a:latin typeface="Calibri"/>
                <a:cs typeface="Calibri"/>
              </a:rPr>
              <a:t>за</a:t>
            </a:r>
            <a:endParaRPr sz="10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000" spc="-5" dirty="0">
                <a:latin typeface="Calibri"/>
                <a:cs typeface="Calibri"/>
              </a:rPr>
              <a:t>фермерите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9323" y="4110354"/>
            <a:ext cx="629285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alibri"/>
                <a:cs typeface="Calibri"/>
              </a:rPr>
              <a:t>З</a:t>
            </a:r>
            <a:r>
              <a:rPr sz="1000" spc="-5" dirty="0">
                <a:latin typeface="Calibri"/>
                <a:cs typeface="Calibri"/>
              </a:rPr>
              <a:t>адъ</a:t>
            </a:r>
            <a:r>
              <a:rPr sz="1000" spc="-10" dirty="0">
                <a:latin typeface="Calibri"/>
                <a:cs typeface="Calibri"/>
              </a:rPr>
              <a:t>л</a:t>
            </a:r>
            <a:r>
              <a:rPr sz="1000" spc="-5" dirty="0">
                <a:latin typeface="Calibri"/>
                <a:cs typeface="Calibri"/>
              </a:rPr>
              <a:t>жите  </a:t>
            </a:r>
            <a:r>
              <a:rPr sz="1000" spc="-10" dirty="0">
                <a:latin typeface="Calibri"/>
                <a:cs typeface="Calibri"/>
              </a:rPr>
              <a:t>лни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за 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фер</a:t>
            </a:r>
            <a:r>
              <a:rPr sz="1000" spc="-10" dirty="0">
                <a:latin typeface="Calibri"/>
                <a:cs typeface="Calibri"/>
              </a:rPr>
              <a:t>м</a:t>
            </a:r>
            <a:r>
              <a:rPr sz="1000" spc="-15" dirty="0">
                <a:latin typeface="Calibri"/>
                <a:cs typeface="Calibri"/>
              </a:rPr>
              <a:t>е</a:t>
            </a:r>
            <a:r>
              <a:rPr sz="1000" spc="-5" dirty="0">
                <a:latin typeface="Calibri"/>
                <a:cs typeface="Calibri"/>
              </a:rPr>
              <a:t>рите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6146" y="5010403"/>
            <a:ext cx="629285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alibri"/>
                <a:cs typeface="Calibri"/>
              </a:rPr>
              <a:t>З</a:t>
            </a:r>
            <a:r>
              <a:rPr sz="1000" spc="-5" dirty="0">
                <a:latin typeface="Calibri"/>
                <a:cs typeface="Calibri"/>
              </a:rPr>
              <a:t>адъ</a:t>
            </a:r>
            <a:r>
              <a:rPr sz="1000" spc="-10" dirty="0">
                <a:latin typeface="Calibri"/>
                <a:cs typeface="Calibri"/>
              </a:rPr>
              <a:t>л</a:t>
            </a:r>
            <a:r>
              <a:rPr sz="1000" spc="-5" dirty="0">
                <a:latin typeface="Calibri"/>
                <a:cs typeface="Calibri"/>
              </a:rPr>
              <a:t>жите  </a:t>
            </a:r>
            <a:r>
              <a:rPr sz="1000" spc="-10" dirty="0">
                <a:latin typeface="Calibri"/>
                <a:cs typeface="Calibri"/>
              </a:rPr>
              <a:t>лни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за 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фер</a:t>
            </a:r>
            <a:r>
              <a:rPr sz="1000" spc="-10" dirty="0">
                <a:latin typeface="Calibri"/>
                <a:cs typeface="Calibri"/>
              </a:rPr>
              <a:t>м</a:t>
            </a:r>
            <a:r>
              <a:rPr sz="1000" spc="-15" dirty="0">
                <a:latin typeface="Calibri"/>
                <a:cs typeface="Calibri"/>
              </a:rPr>
              <a:t>е</a:t>
            </a:r>
            <a:r>
              <a:rPr sz="1000" spc="-5" dirty="0">
                <a:latin typeface="Calibri"/>
                <a:cs typeface="Calibri"/>
              </a:rPr>
              <a:t>рите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692846" y="2314638"/>
            <a:ext cx="1733550" cy="1463675"/>
            <a:chOff x="1692846" y="2314638"/>
            <a:chExt cx="1733550" cy="1463675"/>
          </a:xfrm>
        </p:grpSpPr>
        <p:sp>
          <p:nvSpPr>
            <p:cNvPr id="27" name="object 27"/>
            <p:cNvSpPr/>
            <p:nvPr/>
          </p:nvSpPr>
          <p:spPr>
            <a:xfrm>
              <a:off x="1700783" y="2322576"/>
              <a:ext cx="1717675" cy="1447800"/>
            </a:xfrm>
            <a:custGeom>
              <a:avLst/>
              <a:gdLst/>
              <a:ahLst/>
              <a:cxnLst/>
              <a:rect l="l" t="t" r="r" b="b"/>
              <a:pathLst>
                <a:path w="1717675" h="1447800">
                  <a:moveTo>
                    <a:pt x="1717547" y="0"/>
                  </a:moveTo>
                  <a:lnTo>
                    <a:pt x="0" y="0"/>
                  </a:lnTo>
                  <a:lnTo>
                    <a:pt x="0" y="1447800"/>
                  </a:lnTo>
                  <a:lnTo>
                    <a:pt x="1717547" y="1447800"/>
                  </a:lnTo>
                  <a:lnTo>
                    <a:pt x="1717547" y="0"/>
                  </a:lnTo>
                  <a:close/>
                </a:path>
              </a:pathLst>
            </a:custGeom>
            <a:solidFill>
              <a:srgbClr val="92D050">
                <a:alpha val="4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700783" y="2322576"/>
              <a:ext cx="1717675" cy="1447800"/>
            </a:xfrm>
            <a:custGeom>
              <a:avLst/>
              <a:gdLst/>
              <a:ahLst/>
              <a:cxnLst/>
              <a:rect l="l" t="t" r="r" b="b"/>
              <a:pathLst>
                <a:path w="1717675" h="1447800">
                  <a:moveTo>
                    <a:pt x="0" y="1447800"/>
                  </a:moveTo>
                  <a:lnTo>
                    <a:pt x="1717547" y="1447800"/>
                  </a:lnTo>
                  <a:lnTo>
                    <a:pt x="1717547" y="0"/>
                  </a:lnTo>
                  <a:lnTo>
                    <a:pt x="0" y="0"/>
                  </a:lnTo>
                  <a:lnTo>
                    <a:pt x="0" y="1447800"/>
                  </a:lnTo>
                  <a:close/>
                </a:path>
              </a:pathLst>
            </a:custGeom>
            <a:ln w="15872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826514" y="2452877"/>
            <a:ext cx="1468120" cy="1224280"/>
          </a:xfrm>
          <a:prstGeom prst="rect">
            <a:avLst/>
          </a:prstGeom>
          <a:solidFill>
            <a:srgbClr val="00AF50"/>
          </a:solidFill>
          <a:ln w="25402">
            <a:solidFill>
              <a:srgbClr val="000000"/>
            </a:solidFill>
          </a:ln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endParaRPr sz="1550">
              <a:latin typeface="Times New Roman"/>
              <a:cs typeface="Times New Roman"/>
            </a:endParaRPr>
          </a:p>
          <a:p>
            <a:pPr marL="205104" marR="200660" algn="ctr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Климат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/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Еко  схеми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по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Стълб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ІІ</a:t>
            </a:r>
            <a:endParaRPr sz="1600">
              <a:latin typeface="Calibri"/>
              <a:cs typeface="Calibri"/>
            </a:endParaRPr>
          </a:p>
        </p:txBody>
      </p:sp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1467295" y="4018756"/>
          <a:ext cx="2719704" cy="6596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96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DE9B0"/>
                    </a:solidFill>
                  </a:tcPr>
                </a:tc>
                <a:tc>
                  <a:txBody>
                    <a:bodyPr/>
                    <a:lstStyle/>
                    <a:p>
                      <a:pPr marL="611505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Екологизация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778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1" name="object 31"/>
          <p:cNvGrpSpPr/>
          <p:nvPr/>
        </p:nvGrpSpPr>
        <p:grpSpPr>
          <a:xfrm>
            <a:off x="1264729" y="2304097"/>
            <a:ext cx="363220" cy="2394585"/>
            <a:chOff x="1264729" y="2304097"/>
            <a:chExt cx="363220" cy="2394585"/>
          </a:xfrm>
        </p:grpSpPr>
        <p:sp>
          <p:nvSpPr>
            <p:cNvPr id="32" name="object 32"/>
            <p:cNvSpPr/>
            <p:nvPr/>
          </p:nvSpPr>
          <p:spPr>
            <a:xfrm>
              <a:off x="1475231" y="2308860"/>
              <a:ext cx="147955" cy="1454150"/>
            </a:xfrm>
            <a:custGeom>
              <a:avLst/>
              <a:gdLst/>
              <a:ahLst/>
              <a:cxnLst/>
              <a:rect l="l" t="t" r="r" b="b"/>
              <a:pathLst>
                <a:path w="147955" h="1454150">
                  <a:moveTo>
                    <a:pt x="147828" y="0"/>
                  </a:moveTo>
                  <a:lnTo>
                    <a:pt x="119080" y="960"/>
                  </a:lnTo>
                  <a:lnTo>
                    <a:pt x="95583" y="3587"/>
                  </a:lnTo>
                  <a:lnTo>
                    <a:pt x="79730" y="7500"/>
                  </a:lnTo>
                  <a:lnTo>
                    <a:pt x="73914" y="12318"/>
                  </a:lnTo>
                  <a:lnTo>
                    <a:pt x="73914" y="714628"/>
                  </a:lnTo>
                  <a:lnTo>
                    <a:pt x="68097" y="719447"/>
                  </a:lnTo>
                  <a:lnTo>
                    <a:pt x="52244" y="723360"/>
                  </a:lnTo>
                  <a:lnTo>
                    <a:pt x="28747" y="725987"/>
                  </a:lnTo>
                  <a:lnTo>
                    <a:pt x="0" y="726948"/>
                  </a:lnTo>
                  <a:lnTo>
                    <a:pt x="28747" y="727908"/>
                  </a:lnTo>
                  <a:lnTo>
                    <a:pt x="52244" y="730535"/>
                  </a:lnTo>
                  <a:lnTo>
                    <a:pt x="68097" y="734448"/>
                  </a:lnTo>
                  <a:lnTo>
                    <a:pt x="73914" y="739266"/>
                  </a:lnTo>
                  <a:lnTo>
                    <a:pt x="73914" y="1441577"/>
                  </a:lnTo>
                  <a:lnTo>
                    <a:pt x="79730" y="1446395"/>
                  </a:lnTo>
                  <a:lnTo>
                    <a:pt x="95583" y="1450308"/>
                  </a:lnTo>
                  <a:lnTo>
                    <a:pt x="119080" y="1452935"/>
                  </a:lnTo>
                  <a:lnTo>
                    <a:pt x="147828" y="1453895"/>
                  </a:lnTo>
                  <a:lnTo>
                    <a:pt x="1478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475231" y="2308860"/>
              <a:ext cx="147955" cy="1454150"/>
            </a:xfrm>
            <a:custGeom>
              <a:avLst/>
              <a:gdLst/>
              <a:ahLst/>
              <a:cxnLst/>
              <a:rect l="l" t="t" r="r" b="b"/>
              <a:pathLst>
                <a:path w="147955" h="1454150">
                  <a:moveTo>
                    <a:pt x="147828" y="1453895"/>
                  </a:moveTo>
                  <a:lnTo>
                    <a:pt x="119080" y="1452935"/>
                  </a:lnTo>
                  <a:lnTo>
                    <a:pt x="95583" y="1450308"/>
                  </a:lnTo>
                  <a:lnTo>
                    <a:pt x="79730" y="1446395"/>
                  </a:lnTo>
                  <a:lnTo>
                    <a:pt x="73914" y="1441577"/>
                  </a:lnTo>
                  <a:lnTo>
                    <a:pt x="73914" y="739266"/>
                  </a:lnTo>
                  <a:lnTo>
                    <a:pt x="68097" y="734448"/>
                  </a:lnTo>
                  <a:lnTo>
                    <a:pt x="52244" y="730535"/>
                  </a:lnTo>
                  <a:lnTo>
                    <a:pt x="28747" y="727908"/>
                  </a:lnTo>
                  <a:lnTo>
                    <a:pt x="0" y="726948"/>
                  </a:lnTo>
                  <a:lnTo>
                    <a:pt x="28747" y="725987"/>
                  </a:lnTo>
                  <a:lnTo>
                    <a:pt x="52244" y="723360"/>
                  </a:lnTo>
                  <a:lnTo>
                    <a:pt x="68097" y="719447"/>
                  </a:lnTo>
                  <a:lnTo>
                    <a:pt x="73914" y="714628"/>
                  </a:lnTo>
                  <a:lnTo>
                    <a:pt x="73914" y="12318"/>
                  </a:lnTo>
                  <a:lnTo>
                    <a:pt x="79730" y="7500"/>
                  </a:lnTo>
                  <a:lnTo>
                    <a:pt x="95583" y="3587"/>
                  </a:lnTo>
                  <a:lnTo>
                    <a:pt x="119080" y="960"/>
                  </a:lnTo>
                  <a:lnTo>
                    <a:pt x="147828" y="0"/>
                  </a:lnTo>
                </a:path>
              </a:pathLst>
            </a:custGeom>
            <a:ln w="9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69491" y="3974592"/>
              <a:ext cx="143510" cy="719455"/>
            </a:xfrm>
            <a:custGeom>
              <a:avLst/>
              <a:gdLst/>
              <a:ahLst/>
              <a:cxnLst/>
              <a:rect l="l" t="t" r="r" b="b"/>
              <a:pathLst>
                <a:path w="143509" h="719454">
                  <a:moveTo>
                    <a:pt x="143256" y="0"/>
                  </a:moveTo>
                  <a:lnTo>
                    <a:pt x="115401" y="936"/>
                  </a:lnTo>
                  <a:lnTo>
                    <a:pt x="92630" y="3492"/>
                  </a:lnTo>
                  <a:lnTo>
                    <a:pt x="77265" y="7286"/>
                  </a:lnTo>
                  <a:lnTo>
                    <a:pt x="71628" y="11937"/>
                  </a:lnTo>
                  <a:lnTo>
                    <a:pt x="71628" y="347725"/>
                  </a:lnTo>
                  <a:lnTo>
                    <a:pt x="65990" y="352377"/>
                  </a:lnTo>
                  <a:lnTo>
                    <a:pt x="50625" y="356171"/>
                  </a:lnTo>
                  <a:lnTo>
                    <a:pt x="27854" y="358727"/>
                  </a:lnTo>
                  <a:lnTo>
                    <a:pt x="0" y="359663"/>
                  </a:lnTo>
                  <a:lnTo>
                    <a:pt x="27854" y="360600"/>
                  </a:lnTo>
                  <a:lnTo>
                    <a:pt x="50625" y="363156"/>
                  </a:lnTo>
                  <a:lnTo>
                    <a:pt x="65990" y="366950"/>
                  </a:lnTo>
                  <a:lnTo>
                    <a:pt x="71628" y="371601"/>
                  </a:lnTo>
                  <a:lnTo>
                    <a:pt x="71628" y="707389"/>
                  </a:lnTo>
                  <a:lnTo>
                    <a:pt x="77265" y="712041"/>
                  </a:lnTo>
                  <a:lnTo>
                    <a:pt x="92630" y="715835"/>
                  </a:lnTo>
                  <a:lnTo>
                    <a:pt x="115401" y="718391"/>
                  </a:lnTo>
                  <a:lnTo>
                    <a:pt x="143256" y="719327"/>
                  </a:lnTo>
                  <a:lnTo>
                    <a:pt x="1432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269491" y="3974592"/>
              <a:ext cx="143510" cy="719455"/>
            </a:xfrm>
            <a:custGeom>
              <a:avLst/>
              <a:gdLst/>
              <a:ahLst/>
              <a:cxnLst/>
              <a:rect l="l" t="t" r="r" b="b"/>
              <a:pathLst>
                <a:path w="143509" h="719454">
                  <a:moveTo>
                    <a:pt x="143256" y="719327"/>
                  </a:moveTo>
                  <a:lnTo>
                    <a:pt x="115401" y="718391"/>
                  </a:lnTo>
                  <a:lnTo>
                    <a:pt x="92630" y="715835"/>
                  </a:lnTo>
                  <a:lnTo>
                    <a:pt x="77265" y="712041"/>
                  </a:lnTo>
                  <a:lnTo>
                    <a:pt x="71628" y="707389"/>
                  </a:lnTo>
                  <a:lnTo>
                    <a:pt x="71628" y="371601"/>
                  </a:lnTo>
                  <a:lnTo>
                    <a:pt x="65990" y="366950"/>
                  </a:lnTo>
                  <a:lnTo>
                    <a:pt x="50625" y="363156"/>
                  </a:lnTo>
                  <a:lnTo>
                    <a:pt x="27854" y="360600"/>
                  </a:lnTo>
                  <a:lnTo>
                    <a:pt x="0" y="359663"/>
                  </a:lnTo>
                  <a:lnTo>
                    <a:pt x="27854" y="358727"/>
                  </a:lnTo>
                  <a:lnTo>
                    <a:pt x="50625" y="356171"/>
                  </a:lnTo>
                  <a:lnTo>
                    <a:pt x="65990" y="352377"/>
                  </a:lnTo>
                  <a:lnTo>
                    <a:pt x="71628" y="347725"/>
                  </a:lnTo>
                  <a:lnTo>
                    <a:pt x="71628" y="11937"/>
                  </a:lnTo>
                  <a:lnTo>
                    <a:pt x="77265" y="7286"/>
                  </a:lnTo>
                  <a:lnTo>
                    <a:pt x="92630" y="3492"/>
                  </a:lnTo>
                  <a:lnTo>
                    <a:pt x="115401" y="936"/>
                  </a:lnTo>
                  <a:lnTo>
                    <a:pt x="143256" y="0"/>
                  </a:lnTo>
                </a:path>
              </a:pathLst>
            </a:custGeom>
            <a:ln w="9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1115251" y="4855147"/>
          <a:ext cx="3159760" cy="795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744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DE9B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4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DE9B0"/>
                    </a:solidFill>
                  </a:tcPr>
                </a:tc>
                <a:tc>
                  <a:txBody>
                    <a:bodyPr/>
                    <a:lstStyle/>
                    <a:p>
                      <a:pPr marL="288290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Кръстосано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съответствие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314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63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DE9B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7" name="object 37"/>
          <p:cNvGrpSpPr/>
          <p:nvPr/>
        </p:nvGrpSpPr>
        <p:grpSpPr>
          <a:xfrm>
            <a:off x="718502" y="1680210"/>
            <a:ext cx="7436484" cy="4365625"/>
            <a:chOff x="718502" y="1680210"/>
            <a:chExt cx="7436484" cy="4365625"/>
          </a:xfrm>
        </p:grpSpPr>
        <p:sp>
          <p:nvSpPr>
            <p:cNvPr id="38" name="object 38"/>
            <p:cNvSpPr/>
            <p:nvPr/>
          </p:nvSpPr>
          <p:spPr>
            <a:xfrm>
              <a:off x="886968" y="4853939"/>
              <a:ext cx="129539" cy="805180"/>
            </a:xfrm>
            <a:custGeom>
              <a:avLst/>
              <a:gdLst/>
              <a:ahLst/>
              <a:cxnLst/>
              <a:rect l="l" t="t" r="r" b="b"/>
              <a:pathLst>
                <a:path w="129540" h="805179">
                  <a:moveTo>
                    <a:pt x="129540" y="0"/>
                  </a:moveTo>
                  <a:lnTo>
                    <a:pt x="104326" y="847"/>
                  </a:lnTo>
                  <a:lnTo>
                    <a:pt x="83739" y="3159"/>
                  </a:lnTo>
                  <a:lnTo>
                    <a:pt x="69859" y="6590"/>
                  </a:lnTo>
                  <a:lnTo>
                    <a:pt x="64769" y="10795"/>
                  </a:lnTo>
                  <a:lnTo>
                    <a:pt x="64769" y="391541"/>
                  </a:lnTo>
                  <a:lnTo>
                    <a:pt x="59680" y="395745"/>
                  </a:lnTo>
                  <a:lnTo>
                    <a:pt x="45800" y="399176"/>
                  </a:lnTo>
                  <a:lnTo>
                    <a:pt x="25213" y="401488"/>
                  </a:lnTo>
                  <a:lnTo>
                    <a:pt x="0" y="402336"/>
                  </a:lnTo>
                  <a:lnTo>
                    <a:pt x="25213" y="403183"/>
                  </a:lnTo>
                  <a:lnTo>
                    <a:pt x="45800" y="405495"/>
                  </a:lnTo>
                  <a:lnTo>
                    <a:pt x="59680" y="408926"/>
                  </a:lnTo>
                  <a:lnTo>
                    <a:pt x="64769" y="413131"/>
                  </a:lnTo>
                  <a:lnTo>
                    <a:pt x="64769" y="793877"/>
                  </a:lnTo>
                  <a:lnTo>
                    <a:pt x="69859" y="798076"/>
                  </a:lnTo>
                  <a:lnTo>
                    <a:pt x="83739" y="801508"/>
                  </a:lnTo>
                  <a:lnTo>
                    <a:pt x="104326" y="803822"/>
                  </a:lnTo>
                  <a:lnTo>
                    <a:pt x="129540" y="804672"/>
                  </a:lnTo>
                  <a:lnTo>
                    <a:pt x="1295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86968" y="4853939"/>
              <a:ext cx="129539" cy="805180"/>
            </a:xfrm>
            <a:custGeom>
              <a:avLst/>
              <a:gdLst/>
              <a:ahLst/>
              <a:cxnLst/>
              <a:rect l="l" t="t" r="r" b="b"/>
              <a:pathLst>
                <a:path w="129540" h="805179">
                  <a:moveTo>
                    <a:pt x="129540" y="804672"/>
                  </a:moveTo>
                  <a:lnTo>
                    <a:pt x="104326" y="803822"/>
                  </a:lnTo>
                  <a:lnTo>
                    <a:pt x="83739" y="801508"/>
                  </a:lnTo>
                  <a:lnTo>
                    <a:pt x="69859" y="798076"/>
                  </a:lnTo>
                  <a:lnTo>
                    <a:pt x="64769" y="793877"/>
                  </a:lnTo>
                  <a:lnTo>
                    <a:pt x="64769" y="413131"/>
                  </a:lnTo>
                  <a:lnTo>
                    <a:pt x="59680" y="408926"/>
                  </a:lnTo>
                  <a:lnTo>
                    <a:pt x="45800" y="405495"/>
                  </a:lnTo>
                  <a:lnTo>
                    <a:pt x="25213" y="403183"/>
                  </a:lnTo>
                  <a:lnTo>
                    <a:pt x="0" y="402336"/>
                  </a:lnTo>
                  <a:lnTo>
                    <a:pt x="25213" y="401488"/>
                  </a:lnTo>
                  <a:lnTo>
                    <a:pt x="45800" y="399176"/>
                  </a:lnTo>
                  <a:lnTo>
                    <a:pt x="59680" y="395745"/>
                  </a:lnTo>
                  <a:lnTo>
                    <a:pt x="64769" y="391541"/>
                  </a:lnTo>
                  <a:lnTo>
                    <a:pt x="64769" y="10795"/>
                  </a:lnTo>
                  <a:lnTo>
                    <a:pt x="69859" y="6590"/>
                  </a:lnTo>
                  <a:lnTo>
                    <a:pt x="83739" y="3159"/>
                  </a:lnTo>
                  <a:lnTo>
                    <a:pt x="104326" y="847"/>
                  </a:lnTo>
                  <a:lnTo>
                    <a:pt x="129540" y="0"/>
                  </a:lnTo>
                </a:path>
              </a:pathLst>
            </a:custGeom>
            <a:ln w="9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18502" y="1680209"/>
              <a:ext cx="7436484" cy="4365625"/>
            </a:xfrm>
            <a:custGeom>
              <a:avLst/>
              <a:gdLst/>
              <a:ahLst/>
              <a:cxnLst/>
              <a:rect l="l" t="t" r="r" b="b"/>
              <a:pathLst>
                <a:path w="7436484" h="4365625">
                  <a:moveTo>
                    <a:pt x="3289744" y="4284980"/>
                  </a:moveTo>
                  <a:lnTo>
                    <a:pt x="72161" y="4293590"/>
                  </a:lnTo>
                  <a:lnTo>
                    <a:pt x="50419" y="4306341"/>
                  </a:lnTo>
                  <a:lnTo>
                    <a:pt x="69024" y="4295419"/>
                  </a:lnTo>
                  <a:lnTo>
                    <a:pt x="113779" y="4269156"/>
                  </a:lnTo>
                  <a:lnTo>
                    <a:pt x="100914" y="4247248"/>
                  </a:lnTo>
                  <a:lnTo>
                    <a:pt x="0" y="4306481"/>
                  </a:lnTo>
                  <a:lnTo>
                    <a:pt x="101231" y="4365168"/>
                  </a:lnTo>
                  <a:lnTo>
                    <a:pt x="109004" y="4363097"/>
                  </a:lnTo>
                  <a:lnTo>
                    <a:pt x="116039" y="4350956"/>
                  </a:lnTo>
                  <a:lnTo>
                    <a:pt x="113969" y="4343184"/>
                  </a:lnTo>
                  <a:lnTo>
                    <a:pt x="72428" y="4319105"/>
                  </a:lnTo>
                  <a:lnTo>
                    <a:pt x="72212" y="4318990"/>
                  </a:lnTo>
                  <a:lnTo>
                    <a:pt x="3289744" y="4310380"/>
                  </a:lnTo>
                  <a:lnTo>
                    <a:pt x="3289744" y="4284980"/>
                  </a:lnTo>
                  <a:close/>
                </a:path>
                <a:path w="7436484" h="4365625">
                  <a:moveTo>
                    <a:pt x="3734117" y="101346"/>
                  </a:moveTo>
                  <a:lnTo>
                    <a:pt x="3730561" y="95250"/>
                  </a:lnTo>
                  <a:lnTo>
                    <a:pt x="3690175" y="25146"/>
                  </a:lnTo>
                  <a:lnTo>
                    <a:pt x="3675697" y="0"/>
                  </a:lnTo>
                  <a:lnTo>
                    <a:pt x="3619690" y="94615"/>
                  </a:lnTo>
                  <a:lnTo>
                    <a:pt x="3616134" y="100711"/>
                  </a:lnTo>
                  <a:lnTo>
                    <a:pt x="3618166" y="108458"/>
                  </a:lnTo>
                  <a:lnTo>
                    <a:pt x="3624262" y="112014"/>
                  </a:lnTo>
                  <a:lnTo>
                    <a:pt x="3630231" y="115570"/>
                  </a:lnTo>
                  <a:lnTo>
                    <a:pt x="3637978" y="113665"/>
                  </a:lnTo>
                  <a:lnTo>
                    <a:pt x="3641661" y="107569"/>
                  </a:lnTo>
                  <a:lnTo>
                    <a:pt x="3662616" y="72072"/>
                  </a:lnTo>
                  <a:lnTo>
                    <a:pt x="3641915" y="3925087"/>
                  </a:lnTo>
                  <a:lnTo>
                    <a:pt x="3667315" y="3925214"/>
                  </a:lnTo>
                  <a:lnTo>
                    <a:pt x="3687889" y="94615"/>
                  </a:lnTo>
                  <a:lnTo>
                    <a:pt x="3687902" y="72072"/>
                  </a:lnTo>
                  <a:lnTo>
                    <a:pt x="3688016" y="72263"/>
                  </a:lnTo>
                  <a:lnTo>
                    <a:pt x="3708590" y="107950"/>
                  </a:lnTo>
                  <a:lnTo>
                    <a:pt x="3712019" y="114046"/>
                  </a:lnTo>
                  <a:lnTo>
                    <a:pt x="3719893" y="116078"/>
                  </a:lnTo>
                  <a:lnTo>
                    <a:pt x="3731958" y="109093"/>
                  </a:lnTo>
                  <a:lnTo>
                    <a:pt x="3734117" y="101346"/>
                  </a:lnTo>
                  <a:close/>
                </a:path>
                <a:path w="7436484" h="4365625">
                  <a:moveTo>
                    <a:pt x="7436167" y="4288536"/>
                  </a:moveTo>
                  <a:lnTo>
                    <a:pt x="7414336" y="4275899"/>
                  </a:lnTo>
                  <a:lnTo>
                    <a:pt x="7340917" y="4233380"/>
                  </a:lnTo>
                  <a:lnTo>
                    <a:pt x="7334948" y="4229862"/>
                  </a:lnTo>
                  <a:lnTo>
                    <a:pt x="7327074" y="4231919"/>
                  </a:lnTo>
                  <a:lnTo>
                    <a:pt x="7323645" y="4237990"/>
                  </a:lnTo>
                  <a:lnTo>
                    <a:pt x="7320089" y="4244060"/>
                  </a:lnTo>
                  <a:lnTo>
                    <a:pt x="7322121" y="4251833"/>
                  </a:lnTo>
                  <a:lnTo>
                    <a:pt x="7363879" y="4276039"/>
                  </a:lnTo>
                  <a:lnTo>
                    <a:pt x="4279455" y="4284624"/>
                  </a:lnTo>
                  <a:lnTo>
                    <a:pt x="4279455" y="4310037"/>
                  </a:lnTo>
                  <a:lnTo>
                    <a:pt x="7363968" y="4301439"/>
                  </a:lnTo>
                  <a:lnTo>
                    <a:pt x="7322375" y="4325874"/>
                  </a:lnTo>
                  <a:lnTo>
                    <a:pt x="7320343" y="4333646"/>
                  </a:lnTo>
                  <a:lnTo>
                    <a:pt x="7327455" y="4345749"/>
                  </a:lnTo>
                  <a:lnTo>
                    <a:pt x="7335202" y="4347781"/>
                  </a:lnTo>
                  <a:lnTo>
                    <a:pt x="7436167" y="42885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715255" y="3985260"/>
              <a:ext cx="3001010" cy="1524000"/>
            </a:xfrm>
            <a:custGeom>
              <a:avLst/>
              <a:gdLst/>
              <a:ahLst/>
              <a:cxnLst/>
              <a:rect l="l" t="t" r="r" b="b"/>
              <a:pathLst>
                <a:path w="3001009" h="1524000">
                  <a:moveTo>
                    <a:pt x="3000755" y="0"/>
                  </a:moveTo>
                  <a:lnTo>
                    <a:pt x="0" y="0"/>
                  </a:lnTo>
                  <a:lnTo>
                    <a:pt x="0" y="1523999"/>
                  </a:lnTo>
                  <a:lnTo>
                    <a:pt x="3000755" y="1523999"/>
                  </a:lnTo>
                  <a:lnTo>
                    <a:pt x="3000755" y="0"/>
                  </a:lnTo>
                  <a:close/>
                </a:path>
              </a:pathLst>
            </a:custGeom>
            <a:solidFill>
              <a:srgbClr val="92D050">
                <a:alpha val="4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715255" y="3985260"/>
              <a:ext cx="3001010" cy="1524000"/>
            </a:xfrm>
            <a:custGeom>
              <a:avLst/>
              <a:gdLst/>
              <a:ahLst/>
              <a:cxnLst/>
              <a:rect l="l" t="t" r="r" b="b"/>
              <a:pathLst>
                <a:path w="3001009" h="1524000">
                  <a:moveTo>
                    <a:pt x="0" y="1523999"/>
                  </a:moveTo>
                  <a:lnTo>
                    <a:pt x="3000755" y="1523999"/>
                  </a:lnTo>
                  <a:lnTo>
                    <a:pt x="3000755" y="0"/>
                  </a:lnTo>
                  <a:lnTo>
                    <a:pt x="0" y="0"/>
                  </a:lnTo>
                  <a:lnTo>
                    <a:pt x="0" y="1523999"/>
                  </a:lnTo>
                  <a:close/>
                </a:path>
              </a:pathLst>
            </a:custGeom>
            <a:ln w="15872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49901" y="4013454"/>
              <a:ext cx="2987040" cy="1416050"/>
            </a:xfrm>
            <a:custGeom>
              <a:avLst/>
              <a:gdLst/>
              <a:ahLst/>
              <a:cxnLst/>
              <a:rect l="l" t="t" r="r" b="b"/>
              <a:pathLst>
                <a:path w="2987040" h="1416050">
                  <a:moveTo>
                    <a:pt x="2987040" y="0"/>
                  </a:moveTo>
                  <a:lnTo>
                    <a:pt x="0" y="0"/>
                  </a:lnTo>
                  <a:lnTo>
                    <a:pt x="0" y="1415796"/>
                  </a:lnTo>
                  <a:lnTo>
                    <a:pt x="2987040" y="1415796"/>
                  </a:lnTo>
                  <a:lnTo>
                    <a:pt x="2987040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49901" y="4013454"/>
              <a:ext cx="2987040" cy="1416050"/>
            </a:xfrm>
            <a:custGeom>
              <a:avLst/>
              <a:gdLst/>
              <a:ahLst/>
              <a:cxnLst/>
              <a:rect l="l" t="t" r="r" b="b"/>
              <a:pathLst>
                <a:path w="2987040" h="1416050">
                  <a:moveTo>
                    <a:pt x="0" y="1415796"/>
                  </a:moveTo>
                  <a:lnTo>
                    <a:pt x="2987040" y="1415796"/>
                  </a:lnTo>
                  <a:lnTo>
                    <a:pt x="2987040" y="0"/>
                  </a:lnTo>
                  <a:lnTo>
                    <a:pt x="0" y="0"/>
                  </a:lnTo>
                  <a:lnTo>
                    <a:pt x="0" y="1415796"/>
                  </a:lnTo>
                  <a:close/>
                </a:path>
              </a:pathLst>
            </a:custGeom>
            <a:ln w="254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4140453" y="5732170"/>
            <a:ext cx="52133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8B8924"/>
                </a:solidFill>
                <a:latin typeface="Verdana"/>
                <a:cs typeface="Verdana"/>
              </a:rPr>
              <a:t>П</a:t>
            </a:r>
            <a:r>
              <a:rPr sz="1200" b="1" dirty="0">
                <a:solidFill>
                  <a:srgbClr val="8B8924"/>
                </a:solidFill>
                <a:latin typeface="Verdana"/>
                <a:cs typeface="Verdana"/>
              </a:rPr>
              <a:t>лощ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723192" y="4014440"/>
            <a:ext cx="2801620" cy="1402715"/>
          </a:xfrm>
          <a:prstGeom prst="rect">
            <a:avLst/>
          </a:prstGeom>
          <a:solidFill>
            <a:srgbClr val="00AF5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950">
              <a:latin typeface="Times New Roman"/>
              <a:cs typeface="Times New Roman"/>
            </a:endParaRPr>
          </a:p>
          <a:p>
            <a:pPr marL="635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Нова,</a:t>
            </a:r>
            <a:r>
              <a:rPr sz="18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завишена</a:t>
            </a:r>
            <a:r>
              <a:rPr sz="18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условност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268969" y="4496561"/>
            <a:ext cx="629920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alibri"/>
                <a:cs typeface="Calibri"/>
              </a:rPr>
              <a:t>З</a:t>
            </a:r>
            <a:r>
              <a:rPr sz="1000" spc="-5" dirty="0">
                <a:latin typeface="Calibri"/>
                <a:cs typeface="Calibri"/>
              </a:rPr>
              <a:t>адъ</a:t>
            </a:r>
            <a:r>
              <a:rPr sz="1000" spc="-10" dirty="0">
                <a:latin typeface="Calibri"/>
                <a:cs typeface="Calibri"/>
              </a:rPr>
              <a:t>л</a:t>
            </a:r>
            <a:r>
              <a:rPr sz="1000" spc="-5" dirty="0">
                <a:latin typeface="Calibri"/>
                <a:cs typeface="Calibri"/>
              </a:rPr>
              <a:t>жите  </a:t>
            </a:r>
            <a:r>
              <a:rPr sz="1000" spc="-10" dirty="0">
                <a:latin typeface="Calibri"/>
                <a:cs typeface="Calibri"/>
              </a:rPr>
              <a:t>лни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за 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ф</a:t>
            </a:r>
            <a:r>
              <a:rPr sz="1000" spc="-10" dirty="0">
                <a:latin typeface="Calibri"/>
                <a:cs typeface="Calibri"/>
              </a:rPr>
              <a:t>е</a:t>
            </a:r>
            <a:r>
              <a:rPr sz="1000" spc="-5" dirty="0">
                <a:latin typeface="Calibri"/>
                <a:cs typeface="Calibri"/>
              </a:rPr>
              <a:t>р</a:t>
            </a:r>
            <a:r>
              <a:rPr sz="1000" spc="-10" dirty="0">
                <a:latin typeface="Calibri"/>
                <a:cs typeface="Calibri"/>
              </a:rPr>
              <a:t>м</a:t>
            </a:r>
            <a:r>
              <a:rPr sz="1000" spc="-15" dirty="0">
                <a:latin typeface="Calibri"/>
                <a:cs typeface="Calibri"/>
              </a:rPr>
              <a:t>е</a:t>
            </a:r>
            <a:r>
              <a:rPr sz="1000" spc="-5" dirty="0">
                <a:latin typeface="Calibri"/>
                <a:cs typeface="Calibri"/>
              </a:rPr>
              <a:t>рите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230616" y="2803601"/>
            <a:ext cx="702310" cy="4832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alibri"/>
                <a:cs typeface="Calibri"/>
              </a:rPr>
              <a:t>Доброволни</a:t>
            </a:r>
            <a:endParaRPr sz="1000">
              <a:latin typeface="Calibri"/>
              <a:cs typeface="Calibri"/>
            </a:endParaRPr>
          </a:p>
          <a:p>
            <a:pPr marL="48895" marR="40640" indent="-2540" algn="ctr"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latin typeface="Calibri"/>
                <a:cs typeface="Calibri"/>
              </a:rPr>
              <a:t>за 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фер</a:t>
            </a:r>
            <a:r>
              <a:rPr sz="1000" spc="-10" dirty="0">
                <a:latin typeface="Calibri"/>
                <a:cs typeface="Calibri"/>
              </a:rPr>
              <a:t>м</a:t>
            </a:r>
            <a:r>
              <a:rPr sz="1000" spc="-15" dirty="0">
                <a:latin typeface="Calibri"/>
                <a:cs typeface="Calibri"/>
              </a:rPr>
              <a:t>е</a:t>
            </a:r>
            <a:r>
              <a:rPr sz="1000" spc="-5" dirty="0">
                <a:latin typeface="Calibri"/>
                <a:cs typeface="Calibri"/>
              </a:rPr>
              <a:t>рите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5190997" y="2354262"/>
            <a:ext cx="2787650" cy="1424305"/>
            <a:chOff x="5190997" y="2354262"/>
            <a:chExt cx="2787650" cy="1424305"/>
          </a:xfrm>
        </p:grpSpPr>
        <p:sp>
          <p:nvSpPr>
            <p:cNvPr id="50" name="object 50"/>
            <p:cNvSpPr/>
            <p:nvPr/>
          </p:nvSpPr>
          <p:spPr>
            <a:xfrm>
              <a:off x="5253227" y="2362200"/>
              <a:ext cx="2717800" cy="1408430"/>
            </a:xfrm>
            <a:custGeom>
              <a:avLst/>
              <a:gdLst/>
              <a:ahLst/>
              <a:cxnLst/>
              <a:rect l="l" t="t" r="r" b="b"/>
              <a:pathLst>
                <a:path w="2717800" h="1408429">
                  <a:moveTo>
                    <a:pt x="2717292" y="0"/>
                  </a:moveTo>
                  <a:lnTo>
                    <a:pt x="0" y="0"/>
                  </a:lnTo>
                  <a:lnTo>
                    <a:pt x="0" y="1408176"/>
                  </a:lnTo>
                  <a:lnTo>
                    <a:pt x="2717292" y="1408176"/>
                  </a:lnTo>
                  <a:lnTo>
                    <a:pt x="2717292" y="0"/>
                  </a:lnTo>
                  <a:close/>
                </a:path>
              </a:pathLst>
            </a:custGeom>
            <a:solidFill>
              <a:srgbClr val="92D050">
                <a:alpha val="4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253227" y="2362200"/>
              <a:ext cx="2717800" cy="1408430"/>
            </a:xfrm>
            <a:custGeom>
              <a:avLst/>
              <a:gdLst/>
              <a:ahLst/>
              <a:cxnLst/>
              <a:rect l="l" t="t" r="r" b="b"/>
              <a:pathLst>
                <a:path w="2717800" h="1408429">
                  <a:moveTo>
                    <a:pt x="0" y="1408176"/>
                  </a:moveTo>
                  <a:lnTo>
                    <a:pt x="2717292" y="1408176"/>
                  </a:lnTo>
                  <a:lnTo>
                    <a:pt x="2717292" y="0"/>
                  </a:lnTo>
                  <a:lnTo>
                    <a:pt x="0" y="0"/>
                  </a:lnTo>
                  <a:lnTo>
                    <a:pt x="0" y="1408176"/>
                  </a:lnTo>
                  <a:close/>
                </a:path>
              </a:pathLst>
            </a:custGeom>
            <a:ln w="15872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203697" y="2452877"/>
              <a:ext cx="2593975" cy="1309370"/>
            </a:xfrm>
            <a:custGeom>
              <a:avLst/>
              <a:gdLst/>
              <a:ahLst/>
              <a:cxnLst/>
              <a:rect l="l" t="t" r="r" b="b"/>
              <a:pathLst>
                <a:path w="2593975" h="1309370">
                  <a:moveTo>
                    <a:pt x="2593848" y="0"/>
                  </a:moveTo>
                  <a:lnTo>
                    <a:pt x="0" y="0"/>
                  </a:lnTo>
                  <a:lnTo>
                    <a:pt x="0" y="1309116"/>
                  </a:lnTo>
                  <a:lnTo>
                    <a:pt x="2593848" y="1309116"/>
                  </a:lnTo>
                  <a:lnTo>
                    <a:pt x="2593848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203697" y="2452877"/>
              <a:ext cx="2593975" cy="1309370"/>
            </a:xfrm>
            <a:custGeom>
              <a:avLst/>
              <a:gdLst/>
              <a:ahLst/>
              <a:cxnLst/>
              <a:rect l="l" t="t" r="r" b="b"/>
              <a:pathLst>
                <a:path w="2593975" h="1309370">
                  <a:moveTo>
                    <a:pt x="0" y="1309116"/>
                  </a:moveTo>
                  <a:lnTo>
                    <a:pt x="2593848" y="1309116"/>
                  </a:lnTo>
                  <a:lnTo>
                    <a:pt x="2593848" y="0"/>
                  </a:lnTo>
                  <a:lnTo>
                    <a:pt x="0" y="0"/>
                  </a:lnTo>
                  <a:lnTo>
                    <a:pt x="0" y="1309116"/>
                  </a:lnTo>
                  <a:close/>
                </a:path>
              </a:pathLst>
            </a:custGeom>
            <a:ln w="254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5308980" y="2885312"/>
            <a:ext cx="11677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1145" marR="5080" indent="-27178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Еко</a:t>
            </a:r>
            <a:r>
              <a:rPr sz="16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схеми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по </a:t>
            </a:r>
            <a:r>
              <a:rPr sz="1600" b="1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Стълб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І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688201" y="2799714"/>
            <a:ext cx="106680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Климат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/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Еко 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схеми по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Стълб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ІІ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7775764" y="2365182"/>
            <a:ext cx="367030" cy="3148330"/>
            <a:chOff x="7775764" y="2365182"/>
            <a:chExt cx="367030" cy="3148330"/>
          </a:xfrm>
        </p:grpSpPr>
        <p:sp>
          <p:nvSpPr>
            <p:cNvPr id="57" name="object 57"/>
            <p:cNvSpPr/>
            <p:nvPr/>
          </p:nvSpPr>
          <p:spPr>
            <a:xfrm>
              <a:off x="7780528" y="3972305"/>
              <a:ext cx="136525" cy="1536700"/>
            </a:xfrm>
            <a:custGeom>
              <a:avLst/>
              <a:gdLst/>
              <a:ahLst/>
              <a:cxnLst/>
              <a:rect l="l" t="t" r="r" b="b"/>
              <a:pathLst>
                <a:path w="136525" h="1536700">
                  <a:moveTo>
                    <a:pt x="0" y="0"/>
                  </a:moveTo>
                  <a:lnTo>
                    <a:pt x="0" y="1536446"/>
                  </a:lnTo>
                  <a:lnTo>
                    <a:pt x="26568" y="1535555"/>
                  </a:lnTo>
                  <a:lnTo>
                    <a:pt x="48244" y="1533128"/>
                  </a:lnTo>
                  <a:lnTo>
                    <a:pt x="62847" y="1529534"/>
                  </a:lnTo>
                  <a:lnTo>
                    <a:pt x="68199" y="1525143"/>
                  </a:lnTo>
                  <a:lnTo>
                    <a:pt x="68199" y="779526"/>
                  </a:lnTo>
                  <a:lnTo>
                    <a:pt x="73550" y="775134"/>
                  </a:lnTo>
                  <a:lnTo>
                    <a:pt x="88153" y="771540"/>
                  </a:lnTo>
                  <a:lnTo>
                    <a:pt x="109829" y="769113"/>
                  </a:lnTo>
                  <a:lnTo>
                    <a:pt x="136398" y="768223"/>
                  </a:lnTo>
                  <a:lnTo>
                    <a:pt x="109829" y="767330"/>
                  </a:lnTo>
                  <a:lnTo>
                    <a:pt x="88153" y="764889"/>
                  </a:lnTo>
                  <a:lnTo>
                    <a:pt x="73550" y="761257"/>
                  </a:lnTo>
                  <a:lnTo>
                    <a:pt x="68199" y="756793"/>
                  </a:lnTo>
                  <a:lnTo>
                    <a:pt x="68199" y="11303"/>
                  </a:lnTo>
                  <a:lnTo>
                    <a:pt x="62847" y="6911"/>
                  </a:lnTo>
                  <a:lnTo>
                    <a:pt x="48244" y="3317"/>
                  </a:lnTo>
                  <a:lnTo>
                    <a:pt x="26568" y="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780528" y="3972305"/>
              <a:ext cx="136525" cy="1536700"/>
            </a:xfrm>
            <a:custGeom>
              <a:avLst/>
              <a:gdLst/>
              <a:ahLst/>
              <a:cxnLst/>
              <a:rect l="l" t="t" r="r" b="b"/>
              <a:pathLst>
                <a:path w="136525" h="1536700">
                  <a:moveTo>
                    <a:pt x="0" y="0"/>
                  </a:moveTo>
                  <a:lnTo>
                    <a:pt x="26568" y="890"/>
                  </a:lnTo>
                  <a:lnTo>
                    <a:pt x="48244" y="3317"/>
                  </a:lnTo>
                  <a:lnTo>
                    <a:pt x="62847" y="6911"/>
                  </a:lnTo>
                  <a:lnTo>
                    <a:pt x="68199" y="11303"/>
                  </a:lnTo>
                  <a:lnTo>
                    <a:pt x="68199" y="756793"/>
                  </a:lnTo>
                  <a:lnTo>
                    <a:pt x="73550" y="761257"/>
                  </a:lnTo>
                  <a:lnTo>
                    <a:pt x="88153" y="764889"/>
                  </a:lnTo>
                  <a:lnTo>
                    <a:pt x="109829" y="767330"/>
                  </a:lnTo>
                  <a:lnTo>
                    <a:pt x="136398" y="768223"/>
                  </a:lnTo>
                  <a:lnTo>
                    <a:pt x="109829" y="769113"/>
                  </a:lnTo>
                  <a:lnTo>
                    <a:pt x="88153" y="771540"/>
                  </a:lnTo>
                  <a:lnTo>
                    <a:pt x="73550" y="775134"/>
                  </a:lnTo>
                  <a:lnTo>
                    <a:pt x="68199" y="779526"/>
                  </a:lnTo>
                  <a:lnTo>
                    <a:pt x="68199" y="1525143"/>
                  </a:lnTo>
                  <a:lnTo>
                    <a:pt x="62847" y="1529534"/>
                  </a:lnTo>
                  <a:lnTo>
                    <a:pt x="48244" y="1533128"/>
                  </a:lnTo>
                  <a:lnTo>
                    <a:pt x="26568" y="1535555"/>
                  </a:lnTo>
                  <a:lnTo>
                    <a:pt x="0" y="1536446"/>
                  </a:lnTo>
                </a:path>
              </a:pathLst>
            </a:custGeom>
            <a:ln w="9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7988300" y="2369946"/>
              <a:ext cx="149860" cy="1391285"/>
            </a:xfrm>
            <a:custGeom>
              <a:avLst/>
              <a:gdLst/>
              <a:ahLst/>
              <a:cxnLst/>
              <a:rect l="l" t="t" r="r" b="b"/>
              <a:pathLst>
                <a:path w="149859" h="1391285">
                  <a:moveTo>
                    <a:pt x="0" y="0"/>
                  </a:moveTo>
                  <a:lnTo>
                    <a:pt x="0" y="1390777"/>
                  </a:lnTo>
                  <a:lnTo>
                    <a:pt x="29174" y="1389796"/>
                  </a:lnTo>
                  <a:lnTo>
                    <a:pt x="52990" y="1387125"/>
                  </a:lnTo>
                  <a:lnTo>
                    <a:pt x="69044" y="1383168"/>
                  </a:lnTo>
                  <a:lnTo>
                    <a:pt x="74929" y="1378330"/>
                  </a:lnTo>
                  <a:lnTo>
                    <a:pt x="74929" y="707770"/>
                  </a:lnTo>
                  <a:lnTo>
                    <a:pt x="80795" y="702933"/>
                  </a:lnTo>
                  <a:lnTo>
                    <a:pt x="96805" y="698976"/>
                  </a:lnTo>
                  <a:lnTo>
                    <a:pt x="120578" y="696305"/>
                  </a:lnTo>
                  <a:lnTo>
                    <a:pt x="149732" y="695325"/>
                  </a:lnTo>
                  <a:lnTo>
                    <a:pt x="120578" y="694344"/>
                  </a:lnTo>
                  <a:lnTo>
                    <a:pt x="96805" y="691673"/>
                  </a:lnTo>
                  <a:lnTo>
                    <a:pt x="80795" y="687716"/>
                  </a:lnTo>
                  <a:lnTo>
                    <a:pt x="74929" y="682878"/>
                  </a:lnTo>
                  <a:lnTo>
                    <a:pt x="74929" y="12445"/>
                  </a:lnTo>
                  <a:lnTo>
                    <a:pt x="69044" y="7608"/>
                  </a:lnTo>
                  <a:lnTo>
                    <a:pt x="52990" y="3651"/>
                  </a:lnTo>
                  <a:lnTo>
                    <a:pt x="29174" y="9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988300" y="2369946"/>
              <a:ext cx="149860" cy="1391285"/>
            </a:xfrm>
            <a:custGeom>
              <a:avLst/>
              <a:gdLst/>
              <a:ahLst/>
              <a:cxnLst/>
              <a:rect l="l" t="t" r="r" b="b"/>
              <a:pathLst>
                <a:path w="149859" h="1391285">
                  <a:moveTo>
                    <a:pt x="0" y="0"/>
                  </a:moveTo>
                  <a:lnTo>
                    <a:pt x="29174" y="980"/>
                  </a:lnTo>
                  <a:lnTo>
                    <a:pt x="52990" y="3651"/>
                  </a:lnTo>
                  <a:lnTo>
                    <a:pt x="69044" y="7608"/>
                  </a:lnTo>
                  <a:lnTo>
                    <a:pt x="74929" y="12445"/>
                  </a:lnTo>
                  <a:lnTo>
                    <a:pt x="74929" y="682878"/>
                  </a:lnTo>
                  <a:lnTo>
                    <a:pt x="80795" y="687716"/>
                  </a:lnTo>
                  <a:lnTo>
                    <a:pt x="96805" y="691673"/>
                  </a:lnTo>
                  <a:lnTo>
                    <a:pt x="120578" y="694344"/>
                  </a:lnTo>
                  <a:lnTo>
                    <a:pt x="149732" y="695325"/>
                  </a:lnTo>
                  <a:lnTo>
                    <a:pt x="120578" y="696305"/>
                  </a:lnTo>
                  <a:lnTo>
                    <a:pt x="96805" y="698976"/>
                  </a:lnTo>
                  <a:lnTo>
                    <a:pt x="80795" y="702933"/>
                  </a:lnTo>
                  <a:lnTo>
                    <a:pt x="74929" y="707770"/>
                  </a:lnTo>
                  <a:lnTo>
                    <a:pt x="74929" y="1378330"/>
                  </a:lnTo>
                  <a:lnTo>
                    <a:pt x="69044" y="1383168"/>
                  </a:lnTo>
                  <a:lnTo>
                    <a:pt x="52990" y="1387125"/>
                  </a:lnTo>
                  <a:lnTo>
                    <a:pt x="29174" y="1389796"/>
                  </a:lnTo>
                  <a:lnTo>
                    <a:pt x="0" y="1390777"/>
                  </a:lnTo>
                </a:path>
              </a:pathLst>
            </a:custGeom>
            <a:ln w="9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052560" cy="6856095"/>
            <a:chOff x="0" y="0"/>
            <a:chExt cx="9052560" cy="68560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4424" y="2941320"/>
              <a:ext cx="7148322" cy="246506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1231" y="2942844"/>
              <a:ext cx="1191005" cy="246049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712964" y="3136392"/>
              <a:ext cx="909955" cy="2075814"/>
            </a:xfrm>
            <a:custGeom>
              <a:avLst/>
              <a:gdLst/>
              <a:ahLst/>
              <a:cxnLst/>
              <a:rect l="l" t="t" r="r" b="b"/>
              <a:pathLst>
                <a:path w="909954" h="2075814">
                  <a:moveTo>
                    <a:pt x="909827" y="0"/>
                  </a:moveTo>
                  <a:lnTo>
                    <a:pt x="0" y="0"/>
                  </a:lnTo>
                  <a:lnTo>
                    <a:pt x="0" y="2075687"/>
                  </a:lnTo>
                  <a:lnTo>
                    <a:pt x="909827" y="2075687"/>
                  </a:lnTo>
                  <a:lnTo>
                    <a:pt x="909827" y="0"/>
                  </a:lnTo>
                  <a:close/>
                </a:path>
              </a:pathLst>
            </a:custGeom>
            <a:solidFill>
              <a:srgbClr val="B5AD52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12964" y="3136392"/>
              <a:ext cx="909955" cy="2075814"/>
            </a:xfrm>
            <a:custGeom>
              <a:avLst/>
              <a:gdLst/>
              <a:ahLst/>
              <a:cxnLst/>
              <a:rect l="l" t="t" r="r" b="b"/>
              <a:pathLst>
                <a:path w="909954" h="2075814">
                  <a:moveTo>
                    <a:pt x="0" y="2075687"/>
                  </a:moveTo>
                  <a:lnTo>
                    <a:pt x="909827" y="2075687"/>
                  </a:lnTo>
                  <a:lnTo>
                    <a:pt x="909827" y="0"/>
                  </a:lnTo>
                  <a:lnTo>
                    <a:pt x="0" y="0"/>
                  </a:lnTo>
                  <a:lnTo>
                    <a:pt x="0" y="2075687"/>
                  </a:lnTo>
                  <a:close/>
                </a:path>
              </a:pathLst>
            </a:custGeom>
            <a:ln w="6349">
              <a:solidFill>
                <a:srgbClr val="6B7C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5008" y="3055620"/>
              <a:ext cx="6948170" cy="2245360"/>
            </a:xfrm>
            <a:custGeom>
              <a:avLst/>
              <a:gdLst/>
              <a:ahLst/>
              <a:cxnLst/>
              <a:rect l="l" t="t" r="r" b="b"/>
              <a:pathLst>
                <a:path w="6948170" h="2245360">
                  <a:moveTo>
                    <a:pt x="6947916" y="0"/>
                  </a:moveTo>
                  <a:lnTo>
                    <a:pt x="0" y="0"/>
                  </a:lnTo>
                  <a:lnTo>
                    <a:pt x="0" y="2244852"/>
                  </a:lnTo>
                  <a:lnTo>
                    <a:pt x="6947916" y="2244852"/>
                  </a:lnTo>
                  <a:lnTo>
                    <a:pt x="6947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2544" y="4559808"/>
              <a:ext cx="6754495" cy="664845"/>
            </a:xfrm>
            <a:custGeom>
              <a:avLst/>
              <a:gdLst/>
              <a:ahLst/>
              <a:cxnLst/>
              <a:rect l="l" t="t" r="r" b="b"/>
              <a:pathLst>
                <a:path w="6754495" h="664845">
                  <a:moveTo>
                    <a:pt x="6754368" y="0"/>
                  </a:moveTo>
                  <a:lnTo>
                    <a:pt x="0" y="0"/>
                  </a:lnTo>
                  <a:lnTo>
                    <a:pt x="0" y="664463"/>
                  </a:lnTo>
                  <a:lnTo>
                    <a:pt x="6754368" y="664463"/>
                  </a:lnTo>
                  <a:lnTo>
                    <a:pt x="6754368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6320" y="3136264"/>
              <a:ext cx="6767195" cy="2084070"/>
            </a:xfrm>
            <a:custGeom>
              <a:avLst/>
              <a:gdLst/>
              <a:ahLst/>
              <a:cxnLst/>
              <a:rect l="l" t="t" r="r" b="b"/>
              <a:pathLst>
                <a:path w="6767195" h="2084070">
                  <a:moveTo>
                    <a:pt x="6765417" y="0"/>
                  </a:moveTo>
                  <a:lnTo>
                    <a:pt x="1422" y="0"/>
                  </a:lnTo>
                  <a:lnTo>
                    <a:pt x="0" y="1397"/>
                  </a:lnTo>
                  <a:lnTo>
                    <a:pt x="0" y="2082165"/>
                  </a:lnTo>
                  <a:lnTo>
                    <a:pt x="1422" y="2083562"/>
                  </a:lnTo>
                  <a:lnTo>
                    <a:pt x="6765417" y="2083562"/>
                  </a:lnTo>
                  <a:lnTo>
                    <a:pt x="6766813" y="2082165"/>
                  </a:lnTo>
                  <a:lnTo>
                    <a:pt x="6766813" y="2081402"/>
                  </a:lnTo>
                  <a:lnTo>
                    <a:pt x="2590" y="2081403"/>
                  </a:lnTo>
                  <a:lnTo>
                    <a:pt x="2120" y="2081022"/>
                  </a:lnTo>
                  <a:lnTo>
                    <a:pt x="2120" y="2539"/>
                  </a:lnTo>
                  <a:lnTo>
                    <a:pt x="2590" y="2159"/>
                  </a:lnTo>
                  <a:lnTo>
                    <a:pt x="6766813" y="2159"/>
                  </a:lnTo>
                  <a:lnTo>
                    <a:pt x="6766813" y="1397"/>
                  </a:lnTo>
                  <a:lnTo>
                    <a:pt x="6765417" y="0"/>
                  </a:lnTo>
                  <a:close/>
                </a:path>
                <a:path w="6767195" h="2084070">
                  <a:moveTo>
                    <a:pt x="6766813" y="2159"/>
                  </a:moveTo>
                  <a:lnTo>
                    <a:pt x="6764274" y="2159"/>
                  </a:lnTo>
                  <a:lnTo>
                    <a:pt x="6764655" y="2539"/>
                  </a:lnTo>
                  <a:lnTo>
                    <a:pt x="6764655" y="2081022"/>
                  </a:lnTo>
                  <a:lnTo>
                    <a:pt x="6764274" y="2081403"/>
                  </a:lnTo>
                  <a:lnTo>
                    <a:pt x="6766813" y="2081402"/>
                  </a:lnTo>
                  <a:lnTo>
                    <a:pt x="6766813" y="2159"/>
                  </a:lnTo>
                  <a:close/>
                </a:path>
                <a:path w="6767195" h="2084070">
                  <a:moveTo>
                    <a:pt x="6762623" y="4190"/>
                  </a:moveTo>
                  <a:lnTo>
                    <a:pt x="4229" y="4190"/>
                  </a:lnTo>
                  <a:lnTo>
                    <a:pt x="4229" y="2079371"/>
                  </a:lnTo>
                  <a:lnTo>
                    <a:pt x="6762623" y="2079371"/>
                  </a:lnTo>
                  <a:lnTo>
                    <a:pt x="6762623" y="2077212"/>
                  </a:lnTo>
                  <a:lnTo>
                    <a:pt x="6350" y="2077212"/>
                  </a:lnTo>
                  <a:lnTo>
                    <a:pt x="6350" y="6350"/>
                  </a:lnTo>
                  <a:lnTo>
                    <a:pt x="6762623" y="6350"/>
                  </a:lnTo>
                  <a:lnTo>
                    <a:pt x="6762623" y="4190"/>
                  </a:lnTo>
                  <a:close/>
                </a:path>
                <a:path w="6767195" h="2084070">
                  <a:moveTo>
                    <a:pt x="6762623" y="6350"/>
                  </a:moveTo>
                  <a:lnTo>
                    <a:pt x="6760463" y="6350"/>
                  </a:lnTo>
                  <a:lnTo>
                    <a:pt x="6760463" y="2077212"/>
                  </a:lnTo>
                  <a:lnTo>
                    <a:pt x="6762623" y="2077212"/>
                  </a:lnTo>
                  <a:lnTo>
                    <a:pt x="6762623" y="6350"/>
                  </a:lnTo>
                  <a:close/>
                </a:path>
              </a:pathLst>
            </a:custGeom>
            <a:solidFill>
              <a:srgbClr val="6B7C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29374" cy="685571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5656" y="6393192"/>
              <a:ext cx="182879" cy="262115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632866" y="6424371"/>
            <a:ext cx="67341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75" dirty="0">
                <a:latin typeface="Tahoma"/>
                <a:cs typeface="Tahoma"/>
              </a:rPr>
              <a:t>Министерство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земеделието,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65" dirty="0">
                <a:latin typeface="Tahoma"/>
                <a:cs typeface="Tahoma"/>
              </a:rPr>
              <a:t>храните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35" dirty="0">
                <a:latin typeface="Tahoma"/>
                <a:cs typeface="Tahoma"/>
              </a:rPr>
              <a:t>горите,</a:t>
            </a:r>
            <a:r>
              <a:rPr sz="1200" spc="-10" dirty="0">
                <a:latin typeface="Tahoma"/>
                <a:cs typeface="Tahoma"/>
              </a:rPr>
              <a:t> </a:t>
            </a:r>
            <a:r>
              <a:rPr sz="1200" spc="135" dirty="0">
                <a:latin typeface="Tahoma"/>
                <a:cs typeface="Tahoma"/>
              </a:rPr>
              <a:t>„Информационна</a:t>
            </a:r>
            <a:r>
              <a:rPr sz="1200" spc="-20" dirty="0">
                <a:latin typeface="Tahoma"/>
                <a:cs typeface="Tahoma"/>
              </a:rPr>
              <a:t> </a:t>
            </a:r>
            <a:r>
              <a:rPr sz="1200" spc="85" dirty="0">
                <a:latin typeface="Tahoma"/>
                <a:cs typeface="Tahoma"/>
              </a:rPr>
              <a:t>кампания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2020г.“</a:t>
            </a:r>
            <a:endParaRPr sz="1200">
              <a:latin typeface="Tahoma"/>
              <a:cs typeface="Tahom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0124" y="1124711"/>
            <a:ext cx="8913876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6540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2020"/>
              </a:spcBef>
            </a:pPr>
            <a:r>
              <a:rPr sz="3500" b="0" spc="350" dirty="0">
                <a:solidFill>
                  <a:srgbClr val="6B7C71"/>
                </a:solidFill>
                <a:latin typeface="Cambria"/>
                <a:cs typeface="Cambria"/>
              </a:rPr>
              <a:t>НОВАТА</a:t>
            </a:r>
            <a:r>
              <a:rPr sz="3500" b="0" spc="5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484" dirty="0">
                <a:solidFill>
                  <a:srgbClr val="6B7C71"/>
                </a:solidFill>
                <a:latin typeface="Cambria"/>
                <a:cs typeface="Cambria"/>
              </a:rPr>
              <a:t>ОСП</a:t>
            </a:r>
            <a:endParaRPr sz="35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4500" y="1589023"/>
            <a:ext cx="8249920" cy="3762568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620"/>
              </a:spcBef>
            </a:pPr>
            <a:r>
              <a:rPr sz="2200" spc="135" dirty="0">
                <a:solidFill>
                  <a:srgbClr val="554A3B"/>
                </a:solidFill>
                <a:latin typeface="Tahoma"/>
                <a:cs typeface="Tahoma"/>
              </a:rPr>
              <a:t>Процесът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305" dirty="0">
                <a:solidFill>
                  <a:srgbClr val="554A3B"/>
                </a:solidFill>
                <a:latin typeface="Tahoma"/>
                <a:cs typeface="Tahoma"/>
              </a:rPr>
              <a:t>реформиране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70" dirty="0">
                <a:solidFill>
                  <a:srgbClr val="554A3B"/>
                </a:solidFill>
                <a:latin typeface="Tahoma"/>
                <a:cs typeface="Tahoma"/>
              </a:rPr>
              <a:t>ОСП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0" dirty="0">
                <a:solidFill>
                  <a:srgbClr val="554A3B"/>
                </a:solidFill>
                <a:latin typeface="Tahoma"/>
                <a:cs typeface="Tahoma"/>
              </a:rPr>
              <a:t>започна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през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554A3B"/>
                </a:solidFill>
                <a:latin typeface="Tahoma"/>
                <a:cs typeface="Tahoma"/>
              </a:rPr>
              <a:t>2018</a:t>
            </a:r>
            <a:r>
              <a:rPr sz="2200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г., </a:t>
            </a:r>
            <a:r>
              <a:rPr sz="2200" spc="-6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5" dirty="0">
                <a:solidFill>
                  <a:srgbClr val="554A3B"/>
                </a:solidFill>
                <a:latin typeface="Tahoma"/>
                <a:cs typeface="Tahoma"/>
              </a:rPr>
              <a:t>когато </a:t>
            </a:r>
            <a:r>
              <a:rPr sz="2200" spc="145" dirty="0">
                <a:solidFill>
                  <a:srgbClr val="554A3B"/>
                </a:solidFill>
                <a:latin typeface="Tahoma"/>
                <a:cs typeface="Tahoma"/>
              </a:rPr>
              <a:t>Комисията </a:t>
            </a:r>
            <a:r>
              <a:rPr sz="2200" spc="85" dirty="0">
                <a:solidFill>
                  <a:srgbClr val="554A3B"/>
                </a:solidFill>
                <a:latin typeface="Tahoma"/>
                <a:cs typeface="Tahoma"/>
              </a:rPr>
              <a:t>публикува първоначалното </a:t>
            </a:r>
            <a:r>
              <a:rPr sz="2200" spc="254" dirty="0">
                <a:solidFill>
                  <a:srgbClr val="554A3B"/>
                </a:solidFill>
                <a:latin typeface="Tahoma"/>
                <a:cs typeface="Tahoma"/>
              </a:rPr>
              <a:t>си </a:t>
            </a:r>
            <a:r>
              <a:rPr sz="2200" spc="2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0" dirty="0">
                <a:solidFill>
                  <a:srgbClr val="554A3B"/>
                </a:solidFill>
                <a:latin typeface="Tahoma"/>
                <a:cs typeface="Tahoma"/>
              </a:rPr>
              <a:t>предложение. </a:t>
            </a:r>
            <a:endParaRPr lang="bg-BG" sz="2200" spc="140" dirty="0" smtClean="0">
              <a:solidFill>
                <a:srgbClr val="554A3B"/>
              </a:solidFill>
              <a:latin typeface="Tahoma"/>
              <a:cs typeface="Tahoma"/>
            </a:endParaRPr>
          </a:p>
          <a:p>
            <a:pPr marL="12700" marR="5080">
              <a:lnSpc>
                <a:spcPct val="80000"/>
              </a:lnSpc>
              <a:spcBef>
                <a:spcPts val="620"/>
              </a:spcBef>
            </a:pPr>
            <a:r>
              <a:rPr sz="2200" dirty="0" err="1" smtClean="0">
                <a:solidFill>
                  <a:srgbClr val="554A3B"/>
                </a:solidFill>
                <a:latin typeface="Tahoma"/>
                <a:cs typeface="Tahoma"/>
              </a:rPr>
              <a:t>Съветът</a:t>
            </a:r>
            <a:r>
              <a:rPr sz="2200" spc="-110" dirty="0" smtClean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65" dirty="0">
                <a:solidFill>
                  <a:srgbClr val="554A3B"/>
                </a:solidFill>
                <a:latin typeface="Tahoma"/>
                <a:cs typeface="Tahoma"/>
              </a:rPr>
              <a:t>приема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20" dirty="0">
                <a:solidFill>
                  <a:srgbClr val="554A3B"/>
                </a:solidFill>
                <a:latin typeface="Tahoma"/>
                <a:cs typeface="Tahoma"/>
              </a:rPr>
              <a:t>по-справедлива,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90" dirty="0">
                <a:solidFill>
                  <a:srgbClr val="554A3B"/>
                </a:solidFill>
                <a:latin typeface="Tahoma"/>
                <a:cs typeface="Tahoma"/>
              </a:rPr>
              <a:t>по-екологична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4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endParaRPr lang="bg-BG" sz="2200" spc="-80" dirty="0" smtClean="0">
              <a:solidFill>
                <a:srgbClr val="554A3B"/>
              </a:solidFill>
              <a:latin typeface="Tahoma"/>
              <a:cs typeface="Tahoma"/>
            </a:endParaRPr>
          </a:p>
          <a:p>
            <a:pPr marL="12700" marR="5080">
              <a:lnSpc>
                <a:spcPct val="80000"/>
              </a:lnSpc>
              <a:spcBef>
                <a:spcPts val="620"/>
              </a:spcBef>
            </a:pPr>
            <a:r>
              <a:rPr sz="2200" spc="80" dirty="0" err="1" smtClean="0">
                <a:solidFill>
                  <a:srgbClr val="554A3B"/>
                </a:solidFill>
                <a:latin typeface="Tahoma"/>
                <a:cs typeface="Tahoma"/>
              </a:rPr>
              <a:t>по</a:t>
            </a:r>
            <a:r>
              <a:rPr sz="2200" spc="80" dirty="0" smtClean="0">
                <a:solidFill>
                  <a:srgbClr val="554A3B"/>
                </a:solidFill>
                <a:latin typeface="Tahoma"/>
                <a:cs typeface="Tahoma"/>
              </a:rPr>
              <a:t>- </a:t>
            </a:r>
            <a:r>
              <a:rPr sz="2200" spc="-675" dirty="0" smtClean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0" dirty="0">
                <a:solidFill>
                  <a:srgbClr val="554A3B"/>
                </a:solidFill>
                <a:latin typeface="Tahoma"/>
                <a:cs typeface="Tahoma"/>
              </a:rPr>
              <a:t>основана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554A3B"/>
                </a:solidFill>
                <a:latin typeface="Tahoma"/>
                <a:cs typeface="Tahoma"/>
              </a:rPr>
              <a:t>резултатите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0" dirty="0" err="1">
                <a:solidFill>
                  <a:srgbClr val="554A3B"/>
                </a:solidFill>
                <a:latin typeface="Tahoma"/>
                <a:cs typeface="Tahoma"/>
              </a:rPr>
              <a:t>селскостопанска</a:t>
            </a:r>
            <a:r>
              <a:rPr sz="2200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5" dirty="0" err="1" smtClean="0">
                <a:solidFill>
                  <a:srgbClr val="554A3B"/>
                </a:solidFill>
                <a:latin typeface="Tahoma"/>
                <a:cs typeface="Tahoma"/>
              </a:rPr>
              <a:t>политика</a:t>
            </a:r>
            <a:r>
              <a:rPr lang="bg-BG" sz="2200" spc="85" dirty="0" smtClean="0">
                <a:solidFill>
                  <a:srgbClr val="554A3B"/>
                </a:solidFill>
                <a:latin typeface="Tahoma"/>
                <a:cs typeface="Tahoma"/>
              </a:rPr>
              <a:t>.</a:t>
            </a:r>
          </a:p>
          <a:p>
            <a:pPr marL="12700" marR="5080">
              <a:lnSpc>
                <a:spcPct val="80000"/>
              </a:lnSpc>
              <a:spcBef>
                <a:spcPts val="620"/>
              </a:spcBef>
            </a:pPr>
            <a:r>
              <a:rPr sz="2200" spc="85" dirty="0" smtClean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-675" dirty="0" smtClean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5" dirty="0">
                <a:solidFill>
                  <a:srgbClr val="554A3B"/>
                </a:solidFill>
                <a:latin typeface="Tahoma"/>
                <a:cs typeface="Tahoma"/>
              </a:rPr>
              <a:t>Новата</a:t>
            </a:r>
            <a:r>
              <a:rPr sz="22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70" dirty="0">
                <a:solidFill>
                  <a:srgbClr val="554A3B"/>
                </a:solidFill>
                <a:latin typeface="Tahoma"/>
                <a:cs typeface="Tahoma"/>
              </a:rPr>
              <a:t>ОСП</a:t>
            </a:r>
            <a:r>
              <a:rPr sz="22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170" dirty="0">
                <a:solidFill>
                  <a:srgbClr val="554A3B"/>
                </a:solidFill>
                <a:latin typeface="Tahoma"/>
                <a:cs typeface="Tahoma"/>
              </a:rPr>
              <a:t>се</a:t>
            </a:r>
            <a:r>
              <a:rPr sz="22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60" dirty="0">
                <a:solidFill>
                  <a:srgbClr val="554A3B"/>
                </a:solidFill>
                <a:latin typeface="Tahoma"/>
                <a:cs typeface="Tahoma"/>
              </a:rPr>
              <a:t>стреми</a:t>
            </a:r>
            <a:r>
              <a:rPr sz="22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20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200" spc="-20" dirty="0">
                <a:solidFill>
                  <a:srgbClr val="554A3B"/>
                </a:solidFill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41300" marR="751840" indent="-229235">
              <a:lnSpc>
                <a:spcPct val="80000"/>
              </a:lnSpc>
              <a:spcBef>
                <a:spcPts val="525"/>
              </a:spcBef>
              <a:buClr>
                <a:srgbClr val="92A199"/>
              </a:buClr>
              <a:buFont typeface="Microsoft Sans Serif"/>
              <a:buChar char="•"/>
              <a:tabLst>
                <a:tab pos="241300" algn="l"/>
                <a:tab pos="241935" algn="l"/>
              </a:tabLst>
            </a:pPr>
            <a:r>
              <a:rPr sz="2200" spc="145" dirty="0">
                <a:solidFill>
                  <a:srgbClr val="554A3B"/>
                </a:solidFill>
                <a:latin typeface="Tahoma"/>
                <a:cs typeface="Tahoma"/>
              </a:rPr>
              <a:t>засили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10" dirty="0">
                <a:solidFill>
                  <a:srgbClr val="554A3B"/>
                </a:solidFill>
                <a:latin typeface="Tahoma"/>
                <a:cs typeface="Tahoma"/>
              </a:rPr>
              <a:t>приноса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70" dirty="0">
                <a:solidFill>
                  <a:srgbClr val="554A3B"/>
                </a:solidFill>
                <a:latin typeface="Tahoma"/>
                <a:cs typeface="Tahoma"/>
              </a:rPr>
              <a:t>селското</a:t>
            </a:r>
            <a:r>
              <a:rPr sz="2200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25" dirty="0">
                <a:solidFill>
                  <a:srgbClr val="554A3B"/>
                </a:solidFill>
                <a:latin typeface="Tahoma"/>
                <a:cs typeface="Tahoma"/>
              </a:rPr>
              <a:t>стопанство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00" dirty="0">
                <a:solidFill>
                  <a:srgbClr val="554A3B"/>
                </a:solidFill>
                <a:latin typeface="Tahoma"/>
                <a:cs typeface="Tahoma"/>
              </a:rPr>
              <a:t>целите </a:t>
            </a:r>
            <a:r>
              <a:rPr sz="2200" spc="-6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200" spc="200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1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200" b="1" spc="15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2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-13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45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200" spc="240" dirty="0">
                <a:solidFill>
                  <a:srgbClr val="554A3B"/>
                </a:solidFill>
                <a:latin typeface="Tahoma"/>
                <a:cs typeface="Tahoma"/>
              </a:rPr>
              <a:t>б</a:t>
            </a:r>
            <a:r>
              <a:rPr sz="2200" spc="254" dirty="0">
                <a:solidFill>
                  <a:srgbClr val="554A3B"/>
                </a:solidFill>
                <a:latin typeface="Tahoma"/>
                <a:cs typeface="Tahoma"/>
              </a:rPr>
              <a:t>ла</a:t>
            </a:r>
            <a:r>
              <a:rPr sz="2200" spc="210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200" spc="-10" dirty="0">
                <a:solidFill>
                  <a:srgbClr val="554A3B"/>
                </a:solidFill>
                <a:latin typeface="Tahoma"/>
                <a:cs typeface="Tahoma"/>
              </a:rPr>
              <a:t>тта</a:t>
            </a:r>
            <a:r>
              <a:rPr sz="2200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10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200" spc="200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20" dirty="0">
                <a:solidFill>
                  <a:srgbClr val="554A3B"/>
                </a:solidFill>
                <a:latin typeface="Tahoma"/>
                <a:cs typeface="Tahoma"/>
              </a:rPr>
              <a:t>околнат</a:t>
            </a:r>
            <a:r>
              <a:rPr sz="2200" b="1" spc="-1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2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100" dirty="0">
                <a:solidFill>
                  <a:srgbClr val="554A3B"/>
                </a:solidFill>
                <a:latin typeface="Tahoma"/>
                <a:cs typeface="Tahoma"/>
              </a:rPr>
              <a:t>сред</a:t>
            </a:r>
            <a:r>
              <a:rPr sz="2200" b="1" spc="10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2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12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2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50" dirty="0">
                <a:solidFill>
                  <a:srgbClr val="554A3B"/>
                </a:solidFill>
                <a:latin typeface="Tahoma"/>
                <a:cs typeface="Tahoma"/>
              </a:rPr>
              <a:t>климата;</a:t>
            </a:r>
            <a:endParaRPr sz="2200" dirty="0">
              <a:latin typeface="Tahoma"/>
              <a:cs typeface="Tahoma"/>
            </a:endParaRPr>
          </a:p>
          <a:p>
            <a:pPr marL="241300" indent="-229235">
              <a:lnSpc>
                <a:spcPts val="2375"/>
              </a:lnSpc>
              <a:buClr>
                <a:srgbClr val="92A199"/>
              </a:buClr>
              <a:buFont typeface="Microsoft Sans Serif"/>
              <a:buChar char="•"/>
              <a:tabLst>
                <a:tab pos="241300" algn="l"/>
                <a:tab pos="241935" algn="l"/>
              </a:tabLst>
            </a:pPr>
            <a:r>
              <a:rPr sz="2200" spc="145" dirty="0">
                <a:solidFill>
                  <a:srgbClr val="554A3B"/>
                </a:solidFill>
                <a:latin typeface="Tahoma"/>
                <a:cs typeface="Tahoma"/>
              </a:rPr>
              <a:t>предостави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10" dirty="0">
                <a:solidFill>
                  <a:srgbClr val="554A3B"/>
                </a:solidFill>
                <a:latin typeface="Tahoma"/>
                <a:cs typeface="Tahoma"/>
              </a:rPr>
              <a:t>по-целенасочена</a:t>
            </a:r>
            <a:r>
              <a:rPr sz="2200" b="1" spc="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5" dirty="0">
                <a:solidFill>
                  <a:srgbClr val="554A3B"/>
                </a:solidFill>
                <a:latin typeface="Tahoma"/>
                <a:cs typeface="Tahoma"/>
              </a:rPr>
              <a:t>подкрепа</a:t>
            </a:r>
            <a:r>
              <a:rPr sz="2200" b="1" spc="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по-малките</a:t>
            </a:r>
            <a:endParaRPr sz="2200" dirty="0">
              <a:latin typeface="Tahoma"/>
              <a:cs typeface="Tahoma"/>
            </a:endParaRPr>
          </a:p>
          <a:p>
            <a:pPr marL="241300">
              <a:lnSpc>
                <a:spcPts val="2375"/>
              </a:lnSpc>
            </a:pPr>
            <a:r>
              <a:rPr sz="2200" spc="185" dirty="0">
                <a:solidFill>
                  <a:srgbClr val="554A3B"/>
                </a:solidFill>
                <a:latin typeface="Tahoma"/>
                <a:cs typeface="Tahoma"/>
              </a:rPr>
              <a:t>земеделски</a:t>
            </a:r>
            <a:r>
              <a:rPr sz="22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05" dirty="0">
                <a:solidFill>
                  <a:srgbClr val="554A3B"/>
                </a:solidFill>
                <a:latin typeface="Tahoma"/>
                <a:cs typeface="Tahoma"/>
              </a:rPr>
              <a:t>стопанства;</a:t>
            </a:r>
            <a:endParaRPr sz="2200" dirty="0">
              <a:latin typeface="Tahoma"/>
              <a:cs typeface="Tahoma"/>
            </a:endParaRPr>
          </a:p>
          <a:p>
            <a:pPr marL="241300" marR="229870" indent="-229235">
              <a:lnSpc>
                <a:spcPct val="80000"/>
              </a:lnSpc>
              <a:spcBef>
                <a:spcPts val="530"/>
              </a:spcBef>
              <a:buClr>
                <a:srgbClr val="92A199"/>
              </a:buClr>
              <a:buFont typeface="Microsoft Sans Serif"/>
              <a:buChar char="•"/>
              <a:tabLst>
                <a:tab pos="241300" algn="l"/>
                <a:tab pos="241935" algn="l"/>
              </a:tabLst>
            </a:pPr>
            <a:r>
              <a:rPr sz="2200" spc="60" dirty="0">
                <a:solidFill>
                  <a:srgbClr val="554A3B"/>
                </a:solidFill>
                <a:latin typeface="Tahoma"/>
                <a:cs typeface="Tahoma"/>
              </a:rPr>
              <a:t>позволи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4" dirty="0">
                <a:solidFill>
                  <a:srgbClr val="554A3B"/>
                </a:solidFill>
                <a:latin typeface="Tahoma"/>
                <a:cs typeface="Tahoma"/>
              </a:rPr>
              <a:t>по-голяма</a:t>
            </a:r>
            <a:r>
              <a:rPr sz="2200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55" dirty="0">
                <a:solidFill>
                  <a:srgbClr val="554A3B"/>
                </a:solidFill>
                <a:latin typeface="Tahoma"/>
                <a:cs typeface="Tahoma"/>
              </a:rPr>
              <a:t>гъвкавост</a:t>
            </a:r>
            <a:r>
              <a:rPr sz="2200" b="1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55" dirty="0">
                <a:solidFill>
                  <a:srgbClr val="554A3B"/>
                </a:solidFill>
                <a:latin typeface="Tahoma"/>
                <a:cs typeface="Tahoma"/>
              </a:rPr>
              <a:t>държавите-членки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50" dirty="0">
                <a:solidFill>
                  <a:srgbClr val="554A3B"/>
                </a:solidFill>
                <a:latin typeface="Tahoma"/>
                <a:cs typeface="Tahoma"/>
              </a:rPr>
              <a:t>при </a:t>
            </a:r>
            <a:r>
              <a:rPr sz="2200" spc="-6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5" dirty="0">
                <a:solidFill>
                  <a:srgbClr val="554A3B"/>
                </a:solidFill>
                <a:latin typeface="Tahoma"/>
                <a:cs typeface="Tahoma"/>
              </a:rPr>
              <a:t>адаптирането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80" dirty="0">
                <a:solidFill>
                  <a:srgbClr val="554A3B"/>
                </a:solidFill>
                <a:latin typeface="Tahoma"/>
                <a:cs typeface="Tahoma"/>
              </a:rPr>
              <a:t>мерките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0" dirty="0">
                <a:solidFill>
                  <a:srgbClr val="554A3B"/>
                </a:solidFill>
                <a:latin typeface="Tahoma"/>
                <a:cs typeface="Tahoma"/>
              </a:rPr>
              <a:t>към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55" dirty="0">
                <a:solidFill>
                  <a:srgbClr val="554A3B"/>
                </a:solidFill>
                <a:latin typeface="Tahoma"/>
                <a:cs typeface="Tahoma"/>
              </a:rPr>
              <a:t>местните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50" dirty="0">
                <a:solidFill>
                  <a:srgbClr val="554A3B"/>
                </a:solidFill>
                <a:latin typeface="Tahoma"/>
                <a:cs typeface="Tahoma"/>
              </a:rPr>
              <a:t>условия.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72795" y="96393"/>
            <a:ext cx="9395460" cy="6664452"/>
            <a:chOff x="272795" y="96393"/>
            <a:chExt cx="9395460" cy="6664452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7136" y="96393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92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905243"/>
                  </a:lnTo>
                  <a:lnTo>
                    <a:pt x="0" y="1118603"/>
                  </a:lnTo>
                  <a:lnTo>
                    <a:pt x="8380476" y="1118603"/>
                  </a:lnTo>
                  <a:lnTo>
                    <a:pt x="8380476" y="905243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1853" y="1273810"/>
              <a:ext cx="11430" cy="52069"/>
            </a:xfrm>
            <a:custGeom>
              <a:avLst/>
              <a:gdLst/>
              <a:ahLst/>
              <a:cxnLst/>
              <a:rect l="l" t="t" r="r" b="b"/>
              <a:pathLst>
                <a:path w="11429" h="52069">
                  <a:moveTo>
                    <a:pt x="10998" y="0"/>
                  </a:moveTo>
                  <a:lnTo>
                    <a:pt x="25" y="0"/>
                  </a:lnTo>
                  <a:lnTo>
                    <a:pt x="0" y="51942"/>
                  </a:lnTo>
                  <a:lnTo>
                    <a:pt x="88" y="126"/>
                  </a:lnTo>
                  <a:lnTo>
                    <a:pt x="11023" y="126"/>
                  </a:lnTo>
                  <a:close/>
                </a:path>
                <a:path w="11429" h="52069">
                  <a:moveTo>
                    <a:pt x="11023" y="126"/>
                  </a:moveTo>
                  <a:lnTo>
                    <a:pt x="10922" y="4825"/>
                  </a:lnTo>
                  <a:lnTo>
                    <a:pt x="11023" y="126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56615" y="1278636"/>
            <a:ext cx="1092835" cy="5183505"/>
          </a:xfrm>
          <a:prstGeom prst="rect">
            <a:avLst/>
          </a:prstGeom>
          <a:solidFill>
            <a:srgbClr val="D2CE97"/>
          </a:solidFill>
          <a:ln w="9525">
            <a:solidFill>
              <a:srgbClr val="EBECD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289560" marR="83820" indent="-200025">
              <a:lnSpc>
                <a:spcPct val="100000"/>
              </a:lnSpc>
              <a:spcBef>
                <a:spcPts val="1170"/>
              </a:spcBef>
            </a:pPr>
            <a:r>
              <a:rPr sz="1200" b="1" spc="-25" dirty="0">
                <a:solidFill>
                  <a:srgbClr val="FFFFFF"/>
                </a:solidFill>
                <a:latin typeface="Palatino Linotype"/>
                <a:cs typeface="Palatino Linotype"/>
              </a:rPr>
              <a:t>Спе</a:t>
            </a:r>
            <a:r>
              <a:rPr sz="1200" b="1" spc="-15" dirty="0">
                <a:solidFill>
                  <a:srgbClr val="FFFFFF"/>
                </a:solidFill>
                <a:latin typeface="Palatino Linotype"/>
                <a:cs typeface="Palatino Linotype"/>
              </a:rPr>
              <a:t>цифичн  </a:t>
            </a:r>
            <a:r>
              <a:rPr sz="1200" b="1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</a:t>
            </a:r>
            <a:r>
              <a:rPr sz="1200" b="1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Palatino Linotype"/>
                <a:cs typeface="Palatino Linotype"/>
              </a:rPr>
              <a:t>цели</a:t>
            </a:r>
            <a:endParaRPr sz="1200">
              <a:latin typeface="Palatino Linotype"/>
              <a:cs typeface="Palatino Linotype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591055" y="2069592"/>
            <a:ext cx="2150110" cy="2426970"/>
            <a:chOff x="1591055" y="2069592"/>
            <a:chExt cx="2150110" cy="242697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1055" y="2069592"/>
              <a:ext cx="778001" cy="34518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91055" y="3970020"/>
              <a:ext cx="2149601" cy="34518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91055" y="4151376"/>
              <a:ext cx="351269" cy="345186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554606" y="3457194"/>
            <a:ext cx="2365884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240" marR="5080" indent="-129539">
              <a:lnSpc>
                <a:spcPct val="100000"/>
              </a:lnSpc>
              <a:spcBef>
                <a:spcPts val="100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70" dirty="0">
                <a:latin typeface="Tahoma"/>
                <a:cs typeface="Tahoma"/>
              </a:rPr>
              <a:t>Подобряване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114" dirty="0">
                <a:latin typeface="Tahoma"/>
                <a:cs typeface="Tahoma"/>
              </a:rPr>
              <a:t> </a:t>
            </a:r>
            <a:r>
              <a:rPr sz="1200" spc="90" dirty="0">
                <a:latin typeface="Tahoma"/>
                <a:cs typeface="Tahoma"/>
              </a:rPr>
              <a:t>пазарната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65" dirty="0">
                <a:latin typeface="Tahoma"/>
                <a:cs typeface="Tahoma"/>
              </a:rPr>
              <a:t>ориентация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85" dirty="0">
                <a:latin typeface="Tahoma"/>
                <a:cs typeface="Tahoma"/>
              </a:rPr>
              <a:t>повишаване </a:t>
            </a:r>
            <a:r>
              <a:rPr sz="1200" spc="110" dirty="0" err="1">
                <a:latin typeface="Tahoma"/>
                <a:cs typeface="Tahoma"/>
              </a:rPr>
              <a:t>на</a:t>
            </a:r>
            <a:r>
              <a:rPr sz="1200" spc="110" dirty="0">
                <a:latin typeface="Tahoma"/>
                <a:cs typeface="Tahoma"/>
              </a:rPr>
              <a:t> </a:t>
            </a:r>
            <a:r>
              <a:rPr sz="1200" spc="114" dirty="0">
                <a:latin typeface="Tahoma"/>
                <a:cs typeface="Tahoma"/>
              </a:rPr>
              <a:t> </a:t>
            </a:r>
            <a:r>
              <a:rPr sz="1200" b="1" spc="10" dirty="0" err="1" smtClean="0">
                <a:latin typeface="Tahoma"/>
                <a:cs typeface="Tahoma"/>
              </a:rPr>
              <a:t>конкурентоспособностт</a:t>
            </a:r>
            <a:r>
              <a:rPr sz="1200" b="1" spc="-340" dirty="0" smtClean="0">
                <a:latin typeface="Tahoma"/>
                <a:cs typeface="Tahoma"/>
              </a:rPr>
              <a:t> </a:t>
            </a:r>
            <a:r>
              <a:rPr sz="1200" b="1" spc="10" dirty="0">
                <a:latin typeface="Tahoma"/>
                <a:cs typeface="Tahoma"/>
              </a:rPr>
              <a:t>а, </a:t>
            </a:r>
            <a:r>
              <a:rPr sz="1200" spc="15" dirty="0">
                <a:latin typeface="Tahoma"/>
                <a:cs typeface="Tahoma"/>
              </a:rPr>
              <a:t>включително </a:t>
            </a:r>
            <a:r>
              <a:rPr sz="1200" spc="40" dirty="0">
                <a:latin typeface="Tahoma"/>
                <a:cs typeface="Tahoma"/>
              </a:rPr>
              <a:t>по-голям </a:t>
            </a:r>
            <a:r>
              <a:rPr sz="1200" spc="4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акцент </a:t>
            </a:r>
            <a:r>
              <a:rPr sz="1200" spc="5" dirty="0">
                <a:latin typeface="Tahoma"/>
                <a:cs typeface="Tahoma"/>
              </a:rPr>
              <a:t>върху </a:t>
            </a:r>
            <a:r>
              <a:rPr sz="1200" spc="35" dirty="0">
                <a:latin typeface="Tahoma"/>
                <a:cs typeface="Tahoma"/>
              </a:rPr>
              <a:t>научните </a:t>
            </a:r>
            <a:r>
              <a:rPr sz="1200" spc="40" dirty="0">
                <a:latin typeface="Tahoma"/>
                <a:cs typeface="Tahoma"/>
              </a:rPr>
              <a:t> изследвания,</a:t>
            </a:r>
            <a:endParaRPr sz="1200" dirty="0">
              <a:latin typeface="Tahoma"/>
              <a:cs typeface="Tahoma"/>
            </a:endParaRPr>
          </a:p>
          <a:p>
            <a:pPr marL="142240">
              <a:lnSpc>
                <a:spcPct val="100000"/>
              </a:lnSpc>
            </a:pPr>
            <a:r>
              <a:rPr sz="1200" spc="35" dirty="0">
                <a:latin typeface="Tahoma"/>
                <a:cs typeface="Tahoma"/>
              </a:rPr>
              <a:t>технологиите</a:t>
            </a:r>
            <a:r>
              <a:rPr sz="1200" spc="-9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endParaRPr sz="1200" dirty="0">
              <a:latin typeface="Tahoma"/>
              <a:cs typeface="Tahoma"/>
            </a:endParaRPr>
          </a:p>
          <a:p>
            <a:pPr marL="142240">
              <a:lnSpc>
                <a:spcPct val="100000"/>
              </a:lnSpc>
            </a:pPr>
            <a:r>
              <a:rPr sz="1200" spc="75" dirty="0">
                <a:latin typeface="Tahoma"/>
                <a:cs typeface="Tahoma"/>
              </a:rPr>
              <a:t>цифровизацията</a:t>
            </a:r>
            <a:endParaRPr sz="1200" dirty="0">
              <a:latin typeface="Tahoma"/>
              <a:cs typeface="Tahom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591055" y="6178296"/>
            <a:ext cx="2072005" cy="529590"/>
            <a:chOff x="1591055" y="6178296"/>
            <a:chExt cx="2072005" cy="529590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00527" y="6178296"/>
              <a:ext cx="962405" cy="34518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91055" y="6362700"/>
              <a:ext cx="1361694" cy="345186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554607" y="5850432"/>
            <a:ext cx="1981200" cy="9592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240" marR="558800" indent="-129539">
              <a:lnSpc>
                <a:spcPct val="100000"/>
              </a:lnSpc>
              <a:spcBef>
                <a:spcPts val="100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70" dirty="0">
                <a:latin typeface="Tahoma"/>
                <a:cs typeface="Tahoma"/>
              </a:rPr>
              <a:t>Подобряване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35" dirty="0">
                <a:latin typeface="Tahoma"/>
                <a:cs typeface="Tahoma"/>
              </a:rPr>
              <a:t>позицията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endParaRPr sz="1200" dirty="0">
              <a:latin typeface="Tahoma"/>
              <a:cs typeface="Tahoma"/>
            </a:endParaRPr>
          </a:p>
          <a:p>
            <a:pPr marL="142240" marR="5080">
              <a:lnSpc>
                <a:spcPts val="1450"/>
              </a:lnSpc>
              <a:spcBef>
                <a:spcPts val="40"/>
              </a:spcBef>
            </a:pPr>
            <a:r>
              <a:rPr sz="1200" spc="240" dirty="0" err="1">
                <a:latin typeface="Tahoma"/>
                <a:cs typeface="Tahoma"/>
              </a:rPr>
              <a:t>фе</a:t>
            </a:r>
            <a:r>
              <a:rPr sz="1200" spc="200" dirty="0" err="1">
                <a:latin typeface="Tahoma"/>
                <a:cs typeface="Tahoma"/>
              </a:rPr>
              <a:t>р</a:t>
            </a:r>
            <a:r>
              <a:rPr sz="1200" spc="160" dirty="0" err="1">
                <a:latin typeface="Tahoma"/>
                <a:cs typeface="Tahoma"/>
              </a:rPr>
              <a:t>мери</a:t>
            </a:r>
            <a:r>
              <a:rPr sz="1200" spc="20" dirty="0" err="1">
                <a:latin typeface="Tahoma"/>
                <a:cs typeface="Tahoma"/>
              </a:rPr>
              <a:t>те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70" dirty="0" smtClean="0">
                <a:latin typeface="Tahoma"/>
                <a:cs typeface="Tahoma"/>
              </a:rPr>
              <a:t>в</a:t>
            </a:r>
            <a:r>
              <a:rPr lang="bg-BG" sz="1200" spc="-70" dirty="0" err="1" smtClean="0">
                <a:latin typeface="Tahoma"/>
                <a:cs typeface="Tahoma"/>
              </a:rPr>
              <a:t>ъв</a:t>
            </a:r>
            <a:r>
              <a:rPr sz="1200" spc="-35" dirty="0" smtClean="0">
                <a:latin typeface="Tahoma"/>
                <a:cs typeface="Tahoma"/>
              </a:rPr>
              <a:t> </a:t>
            </a:r>
            <a:r>
              <a:rPr sz="1200" b="1" spc="-90" dirty="0">
                <a:latin typeface="Tahoma"/>
                <a:cs typeface="Tahoma"/>
              </a:rPr>
              <a:t>в</a:t>
            </a:r>
            <a:r>
              <a:rPr sz="1200" b="1" spc="-5" dirty="0">
                <a:latin typeface="Tahoma"/>
                <a:cs typeface="Tahoma"/>
              </a:rPr>
              <a:t>ерига</a:t>
            </a:r>
            <a:r>
              <a:rPr sz="1200" b="1" dirty="0">
                <a:latin typeface="Tahoma"/>
                <a:cs typeface="Tahoma"/>
              </a:rPr>
              <a:t>т</a:t>
            </a:r>
            <a:r>
              <a:rPr sz="1200" b="1" spc="45" dirty="0">
                <a:latin typeface="Tahoma"/>
                <a:cs typeface="Tahoma"/>
              </a:rPr>
              <a:t>а  </a:t>
            </a:r>
            <a:r>
              <a:rPr sz="1200" b="1" dirty="0">
                <a:latin typeface="Tahoma"/>
                <a:cs typeface="Tahoma"/>
              </a:rPr>
              <a:t>на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spc="30" dirty="0">
                <a:latin typeface="Tahoma"/>
                <a:cs typeface="Tahoma"/>
              </a:rPr>
              <a:t>стойността</a:t>
            </a:r>
            <a:endParaRPr sz="1200" dirty="0"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836420" y="1242034"/>
            <a:ext cx="1783842" cy="445795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2152650" y="1190371"/>
            <a:ext cx="1169670" cy="3733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1760" marR="5080" indent="-99060">
              <a:lnSpc>
                <a:spcPts val="1300"/>
              </a:lnSpc>
              <a:spcBef>
                <a:spcPts val="260"/>
              </a:spcBef>
            </a:pPr>
            <a:r>
              <a:rPr sz="1200" b="1" spc="-110" dirty="0">
                <a:latin typeface="Tahoma"/>
                <a:cs typeface="Tahoma"/>
              </a:rPr>
              <a:t>И</a:t>
            </a:r>
            <a:r>
              <a:rPr sz="1200" b="1" spc="-80" dirty="0">
                <a:latin typeface="Tahoma"/>
                <a:cs typeface="Tahoma"/>
              </a:rPr>
              <a:t>к</a:t>
            </a:r>
            <a:r>
              <a:rPr sz="1200" b="1" dirty="0">
                <a:latin typeface="Tahoma"/>
                <a:cs typeface="Tahoma"/>
              </a:rPr>
              <a:t>оном</a:t>
            </a:r>
            <a:r>
              <a:rPr sz="1200" b="1" spc="-75" dirty="0">
                <a:latin typeface="Tahoma"/>
                <a:cs typeface="Tahoma"/>
              </a:rPr>
              <a:t>и</a:t>
            </a:r>
            <a:r>
              <a:rPr sz="1200" b="1" spc="-65" dirty="0">
                <a:latin typeface="Tahoma"/>
                <a:cs typeface="Tahoma"/>
              </a:rPr>
              <a:t>ч</a:t>
            </a:r>
            <a:r>
              <a:rPr sz="1200" b="1" spc="30" dirty="0">
                <a:latin typeface="Tahoma"/>
                <a:cs typeface="Tahoma"/>
              </a:rPr>
              <a:t>ес</a:t>
            </a:r>
            <a:r>
              <a:rPr sz="1200" b="1" spc="35" dirty="0">
                <a:latin typeface="Tahoma"/>
                <a:cs typeface="Tahoma"/>
              </a:rPr>
              <a:t>к</a:t>
            </a:r>
            <a:r>
              <a:rPr sz="1200" b="1" spc="15" dirty="0">
                <a:latin typeface="Tahoma"/>
                <a:cs typeface="Tahoma"/>
              </a:rPr>
              <a:t>о  </a:t>
            </a:r>
            <a:r>
              <a:rPr sz="1200" b="1" spc="-20" dirty="0">
                <a:latin typeface="Tahoma"/>
                <a:cs typeface="Tahoma"/>
              </a:rPr>
              <a:t>развитие</a:t>
            </a:r>
            <a:r>
              <a:rPr sz="1200" b="1" spc="-6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54607" y="1482724"/>
            <a:ext cx="2014220" cy="156273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390"/>
              </a:spcBef>
            </a:pPr>
            <a:r>
              <a:rPr sz="1200" b="1" spc="25" dirty="0">
                <a:latin typeface="Tahoma"/>
                <a:cs typeface="Tahoma"/>
              </a:rPr>
              <a:t>стопанствата</a:t>
            </a:r>
            <a:endParaRPr sz="1200">
              <a:latin typeface="Tahoma"/>
              <a:cs typeface="Tahoma"/>
            </a:endParaRPr>
          </a:p>
          <a:p>
            <a:pPr marL="142240" marR="464820" indent="-129539">
              <a:lnSpc>
                <a:spcPct val="100000"/>
              </a:lnSpc>
              <a:spcBef>
                <a:spcPts val="290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85" dirty="0">
                <a:latin typeface="Tahoma"/>
                <a:cs typeface="Tahoma"/>
              </a:rPr>
              <a:t>Подкрепа </a:t>
            </a:r>
            <a:r>
              <a:rPr sz="1200" spc="70" dirty="0">
                <a:latin typeface="Tahoma"/>
                <a:cs typeface="Tahoma"/>
              </a:rPr>
              <a:t>за </a:t>
            </a:r>
            <a:r>
              <a:rPr sz="1200" spc="75" dirty="0">
                <a:latin typeface="Tahoma"/>
                <a:cs typeface="Tahoma"/>
              </a:rPr>
              <a:t> </a:t>
            </a:r>
            <a:r>
              <a:rPr sz="1200" spc="80" dirty="0">
                <a:latin typeface="Tahoma"/>
                <a:cs typeface="Tahoma"/>
              </a:rPr>
              <a:t>жизнеспособните</a:t>
            </a:r>
            <a:endParaRPr sz="1200">
              <a:latin typeface="Tahoma"/>
              <a:cs typeface="Tahoma"/>
            </a:endParaRPr>
          </a:p>
          <a:p>
            <a:pPr marL="142240" marR="5080">
              <a:lnSpc>
                <a:spcPct val="99700"/>
              </a:lnSpc>
              <a:spcBef>
                <a:spcPts val="15"/>
              </a:spcBef>
            </a:pPr>
            <a:r>
              <a:rPr sz="1200" b="1" spc="-10" dirty="0">
                <a:latin typeface="Tahoma"/>
                <a:cs typeface="Tahoma"/>
              </a:rPr>
              <a:t>доходи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150" dirty="0">
                <a:latin typeface="Tahoma"/>
                <a:cs typeface="Tahoma"/>
              </a:rPr>
              <a:t>фермите </a:t>
            </a:r>
            <a:r>
              <a:rPr sz="1200" spc="60" dirty="0">
                <a:latin typeface="Tahoma"/>
                <a:cs typeface="Tahoma"/>
              </a:rPr>
              <a:t>и </a:t>
            </a:r>
            <a:r>
              <a:rPr sz="1200" spc="65" dirty="0">
                <a:latin typeface="Tahoma"/>
                <a:cs typeface="Tahoma"/>
              </a:rPr>
              <a:t> </a:t>
            </a:r>
            <a:r>
              <a:rPr sz="1200" spc="35" dirty="0">
                <a:latin typeface="Tahoma"/>
                <a:cs typeface="Tahoma"/>
              </a:rPr>
              <a:t>у</a:t>
            </a:r>
            <a:r>
              <a:rPr sz="1200" spc="220" dirty="0">
                <a:latin typeface="Tahoma"/>
                <a:cs typeface="Tahoma"/>
              </a:rPr>
              <a:t>с</a:t>
            </a:r>
            <a:r>
              <a:rPr sz="1200" spc="15" dirty="0">
                <a:latin typeface="Tahoma"/>
                <a:cs typeface="Tahoma"/>
              </a:rPr>
              <a:t>т</a:t>
            </a:r>
            <a:r>
              <a:rPr sz="1200" spc="5" dirty="0">
                <a:latin typeface="Tahoma"/>
                <a:cs typeface="Tahoma"/>
              </a:rPr>
              <a:t>о</a:t>
            </a:r>
            <a:r>
              <a:rPr sz="1200" spc="60" dirty="0">
                <a:latin typeface="Tahoma"/>
                <a:cs typeface="Tahoma"/>
              </a:rPr>
              <a:t>й</a:t>
            </a:r>
            <a:r>
              <a:rPr sz="1200" spc="-20" dirty="0">
                <a:latin typeface="Tahoma"/>
                <a:cs typeface="Tahoma"/>
              </a:rPr>
              <a:t>ч</a:t>
            </a:r>
            <a:r>
              <a:rPr sz="1200" spc="-15" dirty="0">
                <a:latin typeface="Tahoma"/>
                <a:cs typeface="Tahoma"/>
              </a:rPr>
              <a:t>и</a:t>
            </a:r>
            <a:r>
              <a:rPr sz="1200" spc="15" dirty="0">
                <a:latin typeface="Tahoma"/>
                <a:cs typeface="Tahoma"/>
              </a:rPr>
              <a:t>вост</a:t>
            </a:r>
            <a:r>
              <a:rPr sz="1200" spc="5" dirty="0">
                <a:latin typeface="Tahoma"/>
                <a:cs typeface="Tahoma"/>
              </a:rPr>
              <a:t>т</a:t>
            </a:r>
            <a:r>
              <a:rPr sz="1200" spc="185" dirty="0">
                <a:latin typeface="Tahoma"/>
                <a:cs typeface="Tahoma"/>
              </a:rPr>
              <a:t>а</a:t>
            </a:r>
            <a:r>
              <a:rPr sz="1200" spc="-20" dirty="0">
                <a:latin typeface="Tahoma"/>
                <a:cs typeface="Tahoma"/>
              </a:rPr>
              <a:t> </a:t>
            </a:r>
            <a:r>
              <a:rPr sz="1200" spc="-70" dirty="0">
                <a:latin typeface="Tahoma"/>
                <a:cs typeface="Tahoma"/>
              </a:rPr>
              <a:t>в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80" dirty="0">
                <a:latin typeface="Tahoma"/>
                <a:cs typeface="Tahoma"/>
              </a:rPr>
              <a:t>це</a:t>
            </a:r>
            <a:r>
              <a:rPr sz="1200" spc="70" dirty="0">
                <a:latin typeface="Tahoma"/>
                <a:cs typeface="Tahoma"/>
              </a:rPr>
              <a:t>л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75" dirty="0">
                <a:latin typeface="Tahoma"/>
                <a:cs typeface="Tahoma"/>
              </a:rPr>
              <a:t>я  </a:t>
            </a:r>
            <a:r>
              <a:rPr sz="1200" spc="55" dirty="0">
                <a:latin typeface="Tahoma"/>
                <a:cs typeface="Tahoma"/>
              </a:rPr>
              <a:t>Съюз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70" dirty="0">
                <a:latin typeface="Tahoma"/>
                <a:cs typeface="Tahoma"/>
              </a:rPr>
              <a:t>за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85" dirty="0">
                <a:latin typeface="Tahoma"/>
                <a:cs typeface="Tahoma"/>
              </a:rPr>
              <a:t>повишаване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65" dirty="0">
                <a:latin typeface="Tahoma"/>
                <a:cs typeface="Tahoma"/>
              </a:rPr>
              <a:t>продоволствената</a:t>
            </a:r>
            <a:endParaRPr sz="1200">
              <a:latin typeface="Tahoma"/>
              <a:cs typeface="Tahoma"/>
            </a:endParaRPr>
          </a:p>
          <a:p>
            <a:pPr marL="142240">
              <a:lnSpc>
                <a:spcPct val="100000"/>
              </a:lnSpc>
              <a:spcBef>
                <a:spcPts val="5"/>
              </a:spcBef>
            </a:pPr>
            <a:r>
              <a:rPr sz="1200" spc="75" dirty="0">
                <a:latin typeface="Tahoma"/>
                <a:cs typeface="Tahoma"/>
              </a:rPr>
              <a:t>сигурност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0" y="114554"/>
            <a:ext cx="7131684" cy="5900420"/>
            <a:chOff x="0" y="114554"/>
            <a:chExt cx="7131684" cy="5900420"/>
          </a:xfrm>
        </p:grpSpPr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842772"/>
              <a:ext cx="229374" cy="517169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96709" y="114554"/>
              <a:ext cx="963930" cy="223520"/>
            </a:xfrm>
            <a:custGeom>
              <a:avLst/>
              <a:gdLst/>
              <a:ahLst/>
              <a:cxnLst/>
              <a:rect l="l" t="t" r="r" b="b"/>
              <a:pathLst>
                <a:path w="963930" h="223520">
                  <a:moveTo>
                    <a:pt x="18732" y="154686"/>
                  </a:moveTo>
                  <a:lnTo>
                    <a:pt x="5105" y="154686"/>
                  </a:lnTo>
                  <a:lnTo>
                    <a:pt x="4989" y="162633"/>
                  </a:lnTo>
                  <a:lnTo>
                    <a:pt x="4919" y="165862"/>
                  </a:lnTo>
                  <a:lnTo>
                    <a:pt x="0" y="207264"/>
                  </a:lnTo>
                  <a:lnTo>
                    <a:pt x="8370" y="211240"/>
                  </a:lnTo>
                  <a:lnTo>
                    <a:pt x="49337" y="222313"/>
                  </a:lnTo>
                  <a:lnTo>
                    <a:pt x="67792" y="223266"/>
                  </a:lnTo>
                  <a:lnTo>
                    <a:pt x="88387" y="221908"/>
                  </a:lnTo>
                  <a:lnTo>
                    <a:pt x="106681" y="217836"/>
                  </a:lnTo>
                  <a:lnTo>
                    <a:pt x="122672" y="211050"/>
                  </a:lnTo>
                  <a:lnTo>
                    <a:pt x="129407" y="206375"/>
                  </a:lnTo>
                  <a:lnTo>
                    <a:pt x="65062" y="206375"/>
                  </a:lnTo>
                  <a:lnTo>
                    <a:pt x="56807" y="204977"/>
                  </a:lnTo>
                  <a:lnTo>
                    <a:pt x="21082" y="184150"/>
                  </a:lnTo>
                  <a:lnTo>
                    <a:pt x="18848" y="162633"/>
                  </a:lnTo>
                  <a:lnTo>
                    <a:pt x="18732" y="154686"/>
                  </a:lnTo>
                  <a:close/>
                </a:path>
                <a:path w="963930" h="223520">
                  <a:moveTo>
                    <a:pt x="88595" y="0"/>
                  </a:moveTo>
                  <a:lnTo>
                    <a:pt x="49730" y="5048"/>
                  </a:lnTo>
                  <a:lnTo>
                    <a:pt x="14153" y="30859"/>
                  </a:lnTo>
                  <a:lnTo>
                    <a:pt x="2628" y="69596"/>
                  </a:lnTo>
                  <a:lnTo>
                    <a:pt x="3088" y="77954"/>
                  </a:lnTo>
                  <a:lnTo>
                    <a:pt x="24060" y="114405"/>
                  </a:lnTo>
                  <a:lnTo>
                    <a:pt x="62624" y="126642"/>
                  </a:lnTo>
                  <a:lnTo>
                    <a:pt x="79400" y="129286"/>
                  </a:lnTo>
                  <a:lnTo>
                    <a:pt x="90720" y="131403"/>
                  </a:lnTo>
                  <a:lnTo>
                    <a:pt x="120960" y="158335"/>
                  </a:lnTo>
                  <a:lnTo>
                    <a:pt x="121500" y="165862"/>
                  </a:lnTo>
                  <a:lnTo>
                    <a:pt x="120683" y="174170"/>
                  </a:lnTo>
                  <a:lnTo>
                    <a:pt x="93160" y="203438"/>
                  </a:lnTo>
                  <a:lnTo>
                    <a:pt x="73520" y="206375"/>
                  </a:lnTo>
                  <a:lnTo>
                    <a:pt x="129407" y="206375"/>
                  </a:lnTo>
                  <a:lnTo>
                    <a:pt x="155173" y="176958"/>
                  </a:lnTo>
                  <a:lnTo>
                    <a:pt x="161442" y="146939"/>
                  </a:lnTo>
                  <a:lnTo>
                    <a:pt x="160958" y="137914"/>
                  </a:lnTo>
                  <a:lnTo>
                    <a:pt x="138000" y="100712"/>
                  </a:lnTo>
                  <a:lnTo>
                    <a:pt x="96126" y="89789"/>
                  </a:lnTo>
                  <a:lnTo>
                    <a:pt x="83196" y="87574"/>
                  </a:lnTo>
                  <a:lnTo>
                    <a:pt x="45821" y="70993"/>
                  </a:lnTo>
                  <a:lnTo>
                    <a:pt x="41021" y="60325"/>
                  </a:lnTo>
                  <a:lnTo>
                    <a:pt x="41021" y="53721"/>
                  </a:lnTo>
                  <a:lnTo>
                    <a:pt x="66770" y="19462"/>
                  </a:lnTo>
                  <a:lnTo>
                    <a:pt x="85598" y="16891"/>
                  </a:lnTo>
                  <a:lnTo>
                    <a:pt x="148441" y="16891"/>
                  </a:lnTo>
                  <a:lnTo>
                    <a:pt x="148894" y="15113"/>
                  </a:lnTo>
                  <a:lnTo>
                    <a:pt x="112821" y="1500"/>
                  </a:lnTo>
                  <a:lnTo>
                    <a:pt x="97165" y="166"/>
                  </a:lnTo>
                  <a:lnTo>
                    <a:pt x="88595" y="0"/>
                  </a:lnTo>
                  <a:close/>
                </a:path>
                <a:path w="963930" h="223520">
                  <a:moveTo>
                    <a:pt x="148441" y="16891"/>
                  </a:moveTo>
                  <a:lnTo>
                    <a:pt x="85598" y="16891"/>
                  </a:lnTo>
                  <a:lnTo>
                    <a:pt x="93115" y="17246"/>
                  </a:lnTo>
                  <a:lnTo>
                    <a:pt x="100199" y="18303"/>
                  </a:lnTo>
                  <a:lnTo>
                    <a:pt x="129889" y="49401"/>
                  </a:lnTo>
                  <a:lnTo>
                    <a:pt x="130327" y="59944"/>
                  </a:lnTo>
                  <a:lnTo>
                    <a:pt x="143637" y="59944"/>
                  </a:lnTo>
                  <a:lnTo>
                    <a:pt x="147243" y="21590"/>
                  </a:lnTo>
                  <a:lnTo>
                    <a:pt x="148441" y="16891"/>
                  </a:lnTo>
                  <a:close/>
                </a:path>
                <a:path w="963930" h="223520">
                  <a:moveTo>
                    <a:pt x="171411" y="2921"/>
                  </a:moveTo>
                  <a:lnTo>
                    <a:pt x="171411" y="16001"/>
                  </a:lnTo>
                  <a:lnTo>
                    <a:pt x="181419" y="16891"/>
                  </a:lnTo>
                  <a:lnTo>
                    <a:pt x="187413" y="18161"/>
                  </a:lnTo>
                  <a:lnTo>
                    <a:pt x="211188" y="105155"/>
                  </a:lnTo>
                  <a:lnTo>
                    <a:pt x="220991" y="148921"/>
                  </a:lnTo>
                  <a:lnTo>
                    <a:pt x="233921" y="206972"/>
                  </a:lnTo>
                  <a:lnTo>
                    <a:pt x="237045" y="221234"/>
                  </a:lnTo>
                  <a:lnTo>
                    <a:pt x="259181" y="221234"/>
                  </a:lnTo>
                  <a:lnTo>
                    <a:pt x="266636" y="204132"/>
                  </a:lnTo>
                  <a:lnTo>
                    <a:pt x="274618" y="186340"/>
                  </a:lnTo>
                  <a:lnTo>
                    <a:pt x="283123" y="167834"/>
                  </a:lnTo>
                  <a:lnTo>
                    <a:pt x="288636" y="156082"/>
                  </a:lnTo>
                  <a:lnTo>
                    <a:pt x="268465" y="156082"/>
                  </a:lnTo>
                  <a:lnTo>
                    <a:pt x="250977" y="75311"/>
                  </a:lnTo>
                  <a:lnTo>
                    <a:pt x="241833" y="29912"/>
                  </a:lnTo>
                  <a:lnTo>
                    <a:pt x="241223" y="21844"/>
                  </a:lnTo>
                  <a:lnTo>
                    <a:pt x="242379" y="19685"/>
                  </a:lnTo>
                  <a:lnTo>
                    <a:pt x="244703" y="18415"/>
                  </a:lnTo>
                  <a:lnTo>
                    <a:pt x="247027" y="17272"/>
                  </a:lnTo>
                  <a:lnTo>
                    <a:pt x="253657" y="16382"/>
                  </a:lnTo>
                  <a:lnTo>
                    <a:pt x="264591" y="16001"/>
                  </a:lnTo>
                  <a:lnTo>
                    <a:pt x="264591" y="4064"/>
                  </a:lnTo>
                  <a:lnTo>
                    <a:pt x="216763" y="4064"/>
                  </a:lnTo>
                  <a:lnTo>
                    <a:pt x="206557" y="3992"/>
                  </a:lnTo>
                  <a:lnTo>
                    <a:pt x="195597" y="3778"/>
                  </a:lnTo>
                  <a:lnTo>
                    <a:pt x="171411" y="2921"/>
                  </a:lnTo>
                  <a:close/>
                </a:path>
                <a:path w="963930" h="223520">
                  <a:moveTo>
                    <a:pt x="379982" y="64897"/>
                  </a:moveTo>
                  <a:lnTo>
                    <a:pt x="331927" y="64897"/>
                  </a:lnTo>
                  <a:lnTo>
                    <a:pt x="393839" y="221234"/>
                  </a:lnTo>
                  <a:lnTo>
                    <a:pt x="423240" y="221234"/>
                  </a:lnTo>
                  <a:lnTo>
                    <a:pt x="438739" y="163575"/>
                  </a:lnTo>
                  <a:lnTo>
                    <a:pt x="419531" y="163575"/>
                  </a:lnTo>
                  <a:lnTo>
                    <a:pt x="379982" y="64897"/>
                  </a:lnTo>
                  <a:close/>
                </a:path>
                <a:path w="963930" h="223520">
                  <a:moveTo>
                    <a:pt x="428815" y="2921"/>
                  </a:moveTo>
                  <a:lnTo>
                    <a:pt x="428815" y="16001"/>
                  </a:lnTo>
                  <a:lnTo>
                    <a:pt x="441198" y="16255"/>
                  </a:lnTo>
                  <a:lnTo>
                    <a:pt x="448475" y="17018"/>
                  </a:lnTo>
                  <a:lnTo>
                    <a:pt x="450646" y="18034"/>
                  </a:lnTo>
                  <a:lnTo>
                    <a:pt x="452805" y="19176"/>
                  </a:lnTo>
                  <a:lnTo>
                    <a:pt x="453758" y="21081"/>
                  </a:lnTo>
                  <a:lnTo>
                    <a:pt x="453875" y="24765"/>
                  </a:lnTo>
                  <a:lnTo>
                    <a:pt x="453363" y="31738"/>
                  </a:lnTo>
                  <a:lnTo>
                    <a:pt x="451797" y="41243"/>
                  </a:lnTo>
                  <a:lnTo>
                    <a:pt x="449186" y="53177"/>
                  </a:lnTo>
                  <a:lnTo>
                    <a:pt x="445528" y="67564"/>
                  </a:lnTo>
                  <a:lnTo>
                    <a:pt x="419531" y="163575"/>
                  </a:lnTo>
                  <a:lnTo>
                    <a:pt x="438739" y="163575"/>
                  </a:lnTo>
                  <a:lnTo>
                    <a:pt x="457580" y="94664"/>
                  </a:lnTo>
                  <a:lnTo>
                    <a:pt x="471429" y="46138"/>
                  </a:lnTo>
                  <a:lnTo>
                    <a:pt x="498627" y="16001"/>
                  </a:lnTo>
                  <a:lnTo>
                    <a:pt x="498627" y="4064"/>
                  </a:lnTo>
                  <a:lnTo>
                    <a:pt x="465188" y="4064"/>
                  </a:lnTo>
                  <a:lnTo>
                    <a:pt x="460014" y="3992"/>
                  </a:lnTo>
                  <a:lnTo>
                    <a:pt x="428815" y="2921"/>
                  </a:lnTo>
                  <a:close/>
                </a:path>
                <a:path w="963930" h="223520">
                  <a:moveTo>
                    <a:pt x="355142" y="2921"/>
                  </a:moveTo>
                  <a:lnTo>
                    <a:pt x="341363" y="2921"/>
                  </a:lnTo>
                  <a:lnTo>
                    <a:pt x="334391" y="18415"/>
                  </a:lnTo>
                  <a:lnTo>
                    <a:pt x="328017" y="32178"/>
                  </a:lnTo>
                  <a:lnTo>
                    <a:pt x="318876" y="51480"/>
                  </a:lnTo>
                  <a:lnTo>
                    <a:pt x="268465" y="156082"/>
                  </a:lnTo>
                  <a:lnTo>
                    <a:pt x="288636" y="156082"/>
                  </a:lnTo>
                  <a:lnTo>
                    <a:pt x="292150" y="148590"/>
                  </a:lnTo>
                  <a:lnTo>
                    <a:pt x="331927" y="64897"/>
                  </a:lnTo>
                  <a:lnTo>
                    <a:pt x="379982" y="64897"/>
                  </a:lnTo>
                  <a:lnTo>
                    <a:pt x="355142" y="2921"/>
                  </a:lnTo>
                  <a:close/>
                </a:path>
                <a:path w="963930" h="223520">
                  <a:moveTo>
                    <a:pt x="264591" y="2921"/>
                  </a:moveTo>
                  <a:lnTo>
                    <a:pt x="239091" y="3778"/>
                  </a:lnTo>
                  <a:lnTo>
                    <a:pt x="227531" y="3992"/>
                  </a:lnTo>
                  <a:lnTo>
                    <a:pt x="216763" y="4064"/>
                  </a:lnTo>
                  <a:lnTo>
                    <a:pt x="264591" y="4064"/>
                  </a:lnTo>
                  <a:lnTo>
                    <a:pt x="264591" y="2921"/>
                  </a:lnTo>
                  <a:close/>
                </a:path>
                <a:path w="963930" h="223520">
                  <a:moveTo>
                    <a:pt x="498627" y="2921"/>
                  </a:moveTo>
                  <a:lnTo>
                    <a:pt x="487537" y="3421"/>
                  </a:lnTo>
                  <a:lnTo>
                    <a:pt x="470820" y="3992"/>
                  </a:lnTo>
                  <a:lnTo>
                    <a:pt x="465188" y="4064"/>
                  </a:lnTo>
                  <a:lnTo>
                    <a:pt x="498627" y="4064"/>
                  </a:lnTo>
                  <a:lnTo>
                    <a:pt x="498627" y="2921"/>
                  </a:lnTo>
                  <a:close/>
                </a:path>
                <a:path w="963930" h="223520">
                  <a:moveTo>
                    <a:pt x="628484" y="0"/>
                  </a:moveTo>
                  <a:lnTo>
                    <a:pt x="575363" y="7608"/>
                  </a:lnTo>
                  <a:lnTo>
                    <a:pt x="538151" y="29860"/>
                  </a:lnTo>
                  <a:lnTo>
                    <a:pt x="514164" y="65329"/>
                  </a:lnTo>
                  <a:lnTo>
                    <a:pt x="505891" y="113156"/>
                  </a:lnTo>
                  <a:lnTo>
                    <a:pt x="507789" y="137493"/>
                  </a:lnTo>
                  <a:lnTo>
                    <a:pt x="522961" y="177879"/>
                  </a:lnTo>
                  <a:lnTo>
                    <a:pt x="553077" y="206763"/>
                  </a:lnTo>
                  <a:lnTo>
                    <a:pt x="596802" y="221432"/>
                  </a:lnTo>
                  <a:lnTo>
                    <a:pt x="623684" y="223266"/>
                  </a:lnTo>
                  <a:lnTo>
                    <a:pt x="641898" y="222361"/>
                  </a:lnTo>
                  <a:lnTo>
                    <a:pt x="658766" y="219646"/>
                  </a:lnTo>
                  <a:lnTo>
                    <a:pt x="674288" y="215122"/>
                  </a:lnTo>
                  <a:lnTo>
                    <a:pt x="688467" y="208788"/>
                  </a:lnTo>
                  <a:lnTo>
                    <a:pt x="692108" y="206501"/>
                  </a:lnTo>
                  <a:lnTo>
                    <a:pt x="629564" y="206501"/>
                  </a:lnTo>
                  <a:lnTo>
                    <a:pt x="617691" y="205861"/>
                  </a:lnTo>
                  <a:lnTo>
                    <a:pt x="581658" y="190484"/>
                  </a:lnTo>
                  <a:lnTo>
                    <a:pt x="559073" y="151048"/>
                  </a:lnTo>
                  <a:lnTo>
                    <a:pt x="553415" y="107061"/>
                  </a:lnTo>
                  <a:lnTo>
                    <a:pt x="554560" y="85528"/>
                  </a:lnTo>
                  <a:lnTo>
                    <a:pt x="571754" y="38862"/>
                  </a:lnTo>
                  <a:lnTo>
                    <a:pt x="607758" y="18145"/>
                  </a:lnTo>
                  <a:lnTo>
                    <a:pt x="623531" y="16764"/>
                  </a:lnTo>
                  <a:lnTo>
                    <a:pt x="699368" y="16764"/>
                  </a:lnTo>
                  <a:lnTo>
                    <a:pt x="693026" y="12953"/>
                  </a:lnTo>
                  <a:lnTo>
                    <a:pt x="679591" y="7286"/>
                  </a:lnTo>
                  <a:lnTo>
                    <a:pt x="664356" y="3238"/>
                  </a:lnTo>
                  <a:lnTo>
                    <a:pt x="647320" y="809"/>
                  </a:lnTo>
                  <a:lnTo>
                    <a:pt x="628484" y="0"/>
                  </a:lnTo>
                  <a:close/>
                </a:path>
                <a:path w="963930" h="223520">
                  <a:moveTo>
                    <a:pt x="699368" y="16764"/>
                  </a:moveTo>
                  <a:lnTo>
                    <a:pt x="623531" y="16764"/>
                  </a:lnTo>
                  <a:lnTo>
                    <a:pt x="640248" y="18095"/>
                  </a:lnTo>
                  <a:lnTo>
                    <a:pt x="654642" y="22082"/>
                  </a:lnTo>
                  <a:lnTo>
                    <a:pt x="685742" y="52566"/>
                  </a:lnTo>
                  <a:lnTo>
                    <a:pt x="696348" y="90372"/>
                  </a:lnTo>
                  <a:lnTo>
                    <a:pt x="697674" y="113538"/>
                  </a:lnTo>
                  <a:lnTo>
                    <a:pt x="696517" y="135544"/>
                  </a:lnTo>
                  <a:lnTo>
                    <a:pt x="679170" y="183515"/>
                  </a:lnTo>
                  <a:lnTo>
                    <a:pt x="644330" y="205071"/>
                  </a:lnTo>
                  <a:lnTo>
                    <a:pt x="629564" y="206501"/>
                  </a:lnTo>
                  <a:lnTo>
                    <a:pt x="692108" y="206501"/>
                  </a:lnTo>
                  <a:lnTo>
                    <a:pt x="722137" y="180320"/>
                  </a:lnTo>
                  <a:lnTo>
                    <a:pt x="741470" y="139017"/>
                  </a:lnTo>
                  <a:lnTo>
                    <a:pt x="745185" y="105282"/>
                  </a:lnTo>
                  <a:lnTo>
                    <a:pt x="744339" y="89185"/>
                  </a:lnTo>
                  <a:lnTo>
                    <a:pt x="731647" y="48895"/>
                  </a:lnTo>
                  <a:lnTo>
                    <a:pt x="704841" y="20052"/>
                  </a:lnTo>
                  <a:lnTo>
                    <a:pt x="699368" y="16764"/>
                  </a:lnTo>
                  <a:close/>
                </a:path>
                <a:path w="963930" h="223520">
                  <a:moveTo>
                    <a:pt x="887463" y="22605"/>
                  </a:moveTo>
                  <a:lnTo>
                    <a:pt x="835774" y="22605"/>
                  </a:lnTo>
                  <a:lnTo>
                    <a:pt x="839457" y="22987"/>
                  </a:lnTo>
                  <a:lnTo>
                    <a:pt x="839705" y="23731"/>
                  </a:lnTo>
                  <a:lnTo>
                    <a:pt x="839876" y="28067"/>
                  </a:lnTo>
                  <a:lnTo>
                    <a:pt x="839997" y="117300"/>
                  </a:lnTo>
                  <a:lnTo>
                    <a:pt x="839840" y="135890"/>
                  </a:lnTo>
                  <a:lnTo>
                    <a:pt x="838854" y="180927"/>
                  </a:lnTo>
                  <a:lnTo>
                    <a:pt x="816089" y="207137"/>
                  </a:lnTo>
                  <a:lnTo>
                    <a:pt x="810247" y="207137"/>
                  </a:lnTo>
                  <a:lnTo>
                    <a:pt x="810247" y="220091"/>
                  </a:lnTo>
                  <a:lnTo>
                    <a:pt x="821512" y="219664"/>
                  </a:lnTo>
                  <a:lnTo>
                    <a:pt x="834361" y="219344"/>
                  </a:lnTo>
                  <a:lnTo>
                    <a:pt x="913244" y="219075"/>
                  </a:lnTo>
                  <a:lnTo>
                    <a:pt x="913244" y="207137"/>
                  </a:lnTo>
                  <a:lnTo>
                    <a:pt x="884478" y="172354"/>
                  </a:lnTo>
                  <a:lnTo>
                    <a:pt x="884315" y="147574"/>
                  </a:lnTo>
                  <a:lnTo>
                    <a:pt x="884317" y="132526"/>
                  </a:lnTo>
                  <a:lnTo>
                    <a:pt x="885098" y="40981"/>
                  </a:lnTo>
                  <a:lnTo>
                    <a:pt x="885200" y="26797"/>
                  </a:lnTo>
                  <a:lnTo>
                    <a:pt x="885431" y="24256"/>
                  </a:lnTo>
                  <a:lnTo>
                    <a:pt x="885812" y="23495"/>
                  </a:lnTo>
                  <a:lnTo>
                    <a:pt x="886193" y="22987"/>
                  </a:lnTo>
                  <a:lnTo>
                    <a:pt x="887463" y="22605"/>
                  </a:lnTo>
                  <a:close/>
                </a:path>
                <a:path w="963930" h="223520">
                  <a:moveTo>
                    <a:pt x="913244" y="219075"/>
                  </a:moveTo>
                  <a:lnTo>
                    <a:pt x="864857" y="219075"/>
                  </a:lnTo>
                  <a:lnTo>
                    <a:pt x="877454" y="219144"/>
                  </a:lnTo>
                  <a:lnTo>
                    <a:pt x="889717" y="219344"/>
                  </a:lnTo>
                  <a:lnTo>
                    <a:pt x="901647" y="219664"/>
                  </a:lnTo>
                  <a:lnTo>
                    <a:pt x="913244" y="220091"/>
                  </a:lnTo>
                  <a:lnTo>
                    <a:pt x="913244" y="219075"/>
                  </a:lnTo>
                  <a:close/>
                </a:path>
                <a:path w="963930" h="223520">
                  <a:moveTo>
                    <a:pt x="763981" y="2921"/>
                  </a:moveTo>
                  <a:lnTo>
                    <a:pt x="762279" y="4191"/>
                  </a:lnTo>
                  <a:lnTo>
                    <a:pt x="763069" y="15454"/>
                  </a:lnTo>
                  <a:lnTo>
                    <a:pt x="763515" y="25907"/>
                  </a:lnTo>
                  <a:lnTo>
                    <a:pt x="763608" y="28543"/>
                  </a:lnTo>
                  <a:lnTo>
                    <a:pt x="763734" y="35147"/>
                  </a:lnTo>
                  <a:lnTo>
                    <a:pt x="763828" y="55245"/>
                  </a:lnTo>
                  <a:lnTo>
                    <a:pt x="777100" y="55245"/>
                  </a:lnTo>
                  <a:lnTo>
                    <a:pt x="799874" y="23302"/>
                  </a:lnTo>
                  <a:lnTo>
                    <a:pt x="961542" y="22605"/>
                  </a:lnTo>
                  <a:lnTo>
                    <a:pt x="962131" y="16561"/>
                  </a:lnTo>
                  <a:lnTo>
                    <a:pt x="963536" y="5461"/>
                  </a:lnTo>
                  <a:lnTo>
                    <a:pt x="858888" y="5334"/>
                  </a:lnTo>
                  <a:lnTo>
                    <a:pt x="835670" y="5189"/>
                  </a:lnTo>
                  <a:lnTo>
                    <a:pt x="812115" y="4746"/>
                  </a:lnTo>
                  <a:lnTo>
                    <a:pt x="788220" y="3994"/>
                  </a:lnTo>
                  <a:lnTo>
                    <a:pt x="763981" y="2921"/>
                  </a:lnTo>
                  <a:close/>
                </a:path>
                <a:path w="963930" h="223520">
                  <a:moveTo>
                    <a:pt x="961542" y="22605"/>
                  </a:moveTo>
                  <a:lnTo>
                    <a:pt x="889495" y="22605"/>
                  </a:lnTo>
                  <a:lnTo>
                    <a:pt x="906374" y="22727"/>
                  </a:lnTo>
                  <a:lnTo>
                    <a:pt x="920229" y="23098"/>
                  </a:lnTo>
                  <a:lnTo>
                    <a:pt x="946518" y="55245"/>
                  </a:lnTo>
                  <a:lnTo>
                    <a:pt x="959345" y="55245"/>
                  </a:lnTo>
                  <a:lnTo>
                    <a:pt x="960035" y="41429"/>
                  </a:lnTo>
                  <a:lnTo>
                    <a:pt x="961010" y="28067"/>
                  </a:lnTo>
                  <a:lnTo>
                    <a:pt x="961542" y="22605"/>
                  </a:lnTo>
                  <a:close/>
                </a:path>
                <a:path w="963930" h="223520">
                  <a:moveTo>
                    <a:pt x="961758" y="2921"/>
                  </a:moveTo>
                  <a:lnTo>
                    <a:pt x="933969" y="3994"/>
                  </a:lnTo>
                  <a:lnTo>
                    <a:pt x="907561" y="4746"/>
                  </a:lnTo>
                  <a:lnTo>
                    <a:pt x="882534" y="5189"/>
                  </a:lnTo>
                  <a:lnTo>
                    <a:pt x="858888" y="5334"/>
                  </a:lnTo>
                  <a:lnTo>
                    <a:pt x="963447" y="5334"/>
                  </a:lnTo>
                  <a:lnTo>
                    <a:pt x="961758" y="292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56258" y="114554"/>
              <a:ext cx="1514602" cy="22466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81730" y="129794"/>
              <a:ext cx="3949573" cy="207390"/>
            </a:xfrm>
            <a:prstGeom prst="rect">
              <a:avLst/>
            </a:prstGeom>
          </p:spPr>
        </p:pic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479551" y="0"/>
            <a:ext cx="668909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89853B"/>
                </a:solidFill>
              </a:rPr>
              <a:t>SWOT</a:t>
            </a:r>
            <a:r>
              <a:rPr sz="2500" spc="-10" dirty="0">
                <a:solidFill>
                  <a:srgbClr val="89853B"/>
                </a:solidFill>
              </a:rPr>
              <a:t> </a:t>
            </a:r>
            <a:r>
              <a:rPr sz="2500" spc="20" dirty="0">
                <a:solidFill>
                  <a:srgbClr val="89853B"/>
                </a:solidFill>
              </a:rPr>
              <a:t>АНАЛИЗ:</a:t>
            </a:r>
            <a:r>
              <a:rPr sz="2500" spc="10" dirty="0">
                <a:solidFill>
                  <a:srgbClr val="89853B"/>
                </a:solidFill>
              </a:rPr>
              <a:t> </a:t>
            </a:r>
            <a:r>
              <a:rPr sz="2500" spc="-20" dirty="0">
                <a:solidFill>
                  <a:srgbClr val="89853B"/>
                </a:solidFill>
                <a:latin typeface="Calibri"/>
                <a:cs typeface="Calibri"/>
              </a:rPr>
              <a:t>СЪСТОЯНИЕТО</a:t>
            </a:r>
            <a:r>
              <a:rPr sz="2500" spc="2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89853B"/>
                </a:solidFill>
                <a:latin typeface="Calibri"/>
                <a:cs typeface="Calibri"/>
              </a:rPr>
              <a:t>НА</a:t>
            </a:r>
            <a:r>
              <a:rPr sz="2500" spc="-2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spc="-30" dirty="0">
                <a:solidFill>
                  <a:srgbClr val="89853B"/>
                </a:solidFill>
                <a:latin typeface="Calibri"/>
                <a:cs typeface="Calibri"/>
              </a:rPr>
              <a:t>СЕЛСКОТО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67447" y="512191"/>
            <a:ext cx="5697855" cy="587375"/>
            <a:chOff x="967447" y="512191"/>
            <a:chExt cx="5697855" cy="587375"/>
          </a:xfrm>
        </p:grpSpPr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7447" y="512191"/>
              <a:ext cx="4114330" cy="20739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13147" y="512191"/>
              <a:ext cx="1551940" cy="20739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494915" y="891667"/>
              <a:ext cx="2422271" cy="20739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4989067" y="991743"/>
              <a:ext cx="161290" cy="31750"/>
            </a:xfrm>
            <a:custGeom>
              <a:avLst/>
              <a:gdLst/>
              <a:ahLst/>
              <a:cxnLst/>
              <a:rect l="l" t="t" r="r" b="b"/>
              <a:pathLst>
                <a:path w="161289" h="31750">
                  <a:moveTo>
                    <a:pt x="154940" y="0"/>
                  </a:moveTo>
                  <a:lnTo>
                    <a:pt x="4572" y="0"/>
                  </a:lnTo>
                  <a:lnTo>
                    <a:pt x="2667" y="1143"/>
                  </a:lnTo>
                  <a:lnTo>
                    <a:pt x="508" y="5969"/>
                  </a:lnTo>
                  <a:lnTo>
                    <a:pt x="0" y="10160"/>
                  </a:lnTo>
                  <a:lnTo>
                    <a:pt x="0" y="21590"/>
                  </a:lnTo>
                  <a:lnTo>
                    <a:pt x="508" y="25654"/>
                  </a:lnTo>
                  <a:lnTo>
                    <a:pt x="2667" y="30480"/>
                  </a:lnTo>
                  <a:lnTo>
                    <a:pt x="4572" y="31623"/>
                  </a:lnTo>
                  <a:lnTo>
                    <a:pt x="156337" y="31623"/>
                  </a:lnTo>
                  <a:lnTo>
                    <a:pt x="158115" y="30480"/>
                  </a:lnTo>
                  <a:lnTo>
                    <a:pt x="160274" y="25654"/>
                  </a:lnTo>
                  <a:lnTo>
                    <a:pt x="160782" y="21590"/>
                  </a:lnTo>
                  <a:lnTo>
                    <a:pt x="160782" y="15875"/>
                  </a:lnTo>
                  <a:lnTo>
                    <a:pt x="1549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955039" y="374142"/>
            <a:ext cx="5739765" cy="78549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530350" marR="5080" indent="-1518285">
              <a:lnSpc>
                <a:spcPts val="2990"/>
              </a:lnSpc>
              <a:spcBef>
                <a:spcPts val="200"/>
              </a:spcBef>
            </a:pPr>
            <a:r>
              <a:rPr sz="2500" b="1" spc="-15" dirty="0">
                <a:solidFill>
                  <a:srgbClr val="89853B"/>
                </a:solidFill>
                <a:latin typeface="Calibri"/>
                <a:cs typeface="Calibri"/>
              </a:rPr>
              <a:t>СТОПАНСТВО</a:t>
            </a:r>
            <a:r>
              <a:rPr sz="2500" b="1" spc="5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89853B"/>
                </a:solidFill>
                <a:latin typeface="Calibri"/>
                <a:cs typeface="Calibri"/>
              </a:rPr>
              <a:t>И</a:t>
            </a:r>
            <a:r>
              <a:rPr sz="2500" b="1" spc="-2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b="1" spc="-35" dirty="0">
                <a:solidFill>
                  <a:srgbClr val="89853B"/>
                </a:solidFill>
                <a:latin typeface="Calibri"/>
                <a:cs typeface="Calibri"/>
              </a:rPr>
              <a:t>ХРАНИТЕЛНО-ВКУСОВАТА </a:t>
            </a:r>
            <a:r>
              <a:rPr sz="2500" b="1" spc="-55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89853B"/>
                </a:solidFill>
                <a:latin typeface="Calibri"/>
                <a:cs typeface="Calibri"/>
              </a:rPr>
              <a:t>ПРОМИШЛЕНОСТ –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907790" y="1955545"/>
            <a:ext cx="1066800" cy="4300220"/>
            <a:chOff x="3907790" y="1955545"/>
            <a:chExt cx="1066800" cy="4300220"/>
          </a:xfrm>
        </p:grpSpPr>
        <p:sp>
          <p:nvSpPr>
            <p:cNvPr id="33" name="object 33"/>
            <p:cNvSpPr/>
            <p:nvPr/>
          </p:nvSpPr>
          <p:spPr>
            <a:xfrm>
              <a:off x="4410710" y="1968499"/>
              <a:ext cx="531495" cy="484505"/>
            </a:xfrm>
            <a:custGeom>
              <a:avLst/>
              <a:gdLst/>
              <a:ahLst/>
              <a:cxnLst/>
              <a:rect l="l" t="t" r="r" b="b"/>
              <a:pathLst>
                <a:path w="531495" h="484505">
                  <a:moveTo>
                    <a:pt x="45584" y="0"/>
                  </a:moveTo>
                  <a:lnTo>
                    <a:pt x="0" y="4699"/>
                  </a:lnTo>
                  <a:lnTo>
                    <a:pt x="45246" y="15082"/>
                  </a:lnTo>
                  <a:lnTo>
                    <a:pt x="88662" y="30793"/>
                  </a:lnTo>
                  <a:lnTo>
                    <a:pt x="129957" y="51536"/>
                  </a:lnTo>
                  <a:lnTo>
                    <a:pt x="168844" y="77018"/>
                  </a:lnTo>
                  <a:lnTo>
                    <a:pt x="205034" y="106941"/>
                  </a:lnTo>
                  <a:lnTo>
                    <a:pt x="238238" y="141011"/>
                  </a:lnTo>
                  <a:lnTo>
                    <a:pt x="268168" y="178932"/>
                  </a:lnTo>
                  <a:lnTo>
                    <a:pt x="294536" y="220409"/>
                  </a:lnTo>
                  <a:lnTo>
                    <a:pt x="317052" y="265146"/>
                  </a:lnTo>
                  <a:lnTo>
                    <a:pt x="335428" y="312848"/>
                  </a:lnTo>
                  <a:lnTo>
                    <a:pt x="349376" y="363220"/>
                  </a:lnTo>
                  <a:lnTo>
                    <a:pt x="288798" y="363220"/>
                  </a:lnTo>
                  <a:lnTo>
                    <a:pt x="423417" y="484378"/>
                  </a:lnTo>
                  <a:lnTo>
                    <a:pt x="531113" y="363220"/>
                  </a:lnTo>
                  <a:lnTo>
                    <a:pt x="470535" y="363220"/>
                  </a:lnTo>
                  <a:lnTo>
                    <a:pt x="456740" y="313260"/>
                  </a:lnTo>
                  <a:lnTo>
                    <a:pt x="438692" y="266130"/>
                  </a:lnTo>
                  <a:lnTo>
                    <a:pt x="416689" y="222058"/>
                  </a:lnTo>
                  <a:lnTo>
                    <a:pt x="391035" y="181275"/>
                  </a:lnTo>
                  <a:lnTo>
                    <a:pt x="362031" y="144010"/>
                  </a:lnTo>
                  <a:lnTo>
                    <a:pt x="329979" y="110490"/>
                  </a:lnTo>
                  <a:lnTo>
                    <a:pt x="295179" y="80947"/>
                  </a:lnTo>
                  <a:lnTo>
                    <a:pt x="257934" y="55608"/>
                  </a:lnTo>
                  <a:lnTo>
                    <a:pt x="218545" y="34702"/>
                  </a:lnTo>
                  <a:lnTo>
                    <a:pt x="177314" y="18460"/>
                  </a:lnTo>
                  <a:lnTo>
                    <a:pt x="134543" y="7109"/>
                  </a:lnTo>
                  <a:lnTo>
                    <a:pt x="90532" y="879"/>
                  </a:lnTo>
                  <a:lnTo>
                    <a:pt x="45584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26586" y="1968245"/>
              <a:ext cx="544830" cy="485140"/>
            </a:xfrm>
            <a:custGeom>
              <a:avLst/>
              <a:gdLst/>
              <a:ahLst/>
              <a:cxnLst/>
              <a:rect l="l" t="t" r="r" b="b"/>
              <a:pathLst>
                <a:path w="544829" h="485139">
                  <a:moveTo>
                    <a:pt x="544702" y="0"/>
                  </a:moveTo>
                  <a:lnTo>
                    <a:pt x="423417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8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8" y="340494"/>
                  </a:lnTo>
                  <a:lnTo>
                    <a:pt x="154439" y="295965"/>
                  </a:lnTo>
                  <a:lnTo>
                    <a:pt x="172274" y="253600"/>
                  </a:lnTo>
                  <a:lnTo>
                    <a:pt x="193488" y="213642"/>
                  </a:lnTo>
                  <a:lnTo>
                    <a:pt x="217869" y="176335"/>
                  </a:lnTo>
                  <a:lnTo>
                    <a:pt x="245205" y="141922"/>
                  </a:lnTo>
                  <a:lnTo>
                    <a:pt x="275282" y="110646"/>
                  </a:lnTo>
                  <a:lnTo>
                    <a:pt x="307887" y="82751"/>
                  </a:lnTo>
                  <a:lnTo>
                    <a:pt x="342808" y="58480"/>
                  </a:lnTo>
                  <a:lnTo>
                    <a:pt x="379833" y="38076"/>
                  </a:lnTo>
                  <a:lnTo>
                    <a:pt x="418747" y="21782"/>
                  </a:lnTo>
                  <a:lnTo>
                    <a:pt x="459339" y="9843"/>
                  </a:lnTo>
                  <a:lnTo>
                    <a:pt x="501395" y="2501"/>
                  </a:lnTo>
                  <a:lnTo>
                    <a:pt x="544702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926586" y="1968245"/>
              <a:ext cx="1015365" cy="485140"/>
            </a:xfrm>
            <a:custGeom>
              <a:avLst/>
              <a:gdLst/>
              <a:ahLst/>
              <a:cxnLst/>
              <a:rect l="l" t="t" r="r" b="b"/>
              <a:pathLst>
                <a:path w="1015364" h="485139">
                  <a:moveTo>
                    <a:pt x="483997" y="4952"/>
                  </a:moveTo>
                  <a:lnTo>
                    <a:pt x="529275" y="15335"/>
                  </a:lnTo>
                  <a:lnTo>
                    <a:pt x="572716" y="31046"/>
                  </a:lnTo>
                  <a:lnTo>
                    <a:pt x="614032" y="51790"/>
                  </a:lnTo>
                  <a:lnTo>
                    <a:pt x="652935" y="77271"/>
                  </a:lnTo>
                  <a:lnTo>
                    <a:pt x="689137" y="107194"/>
                  </a:lnTo>
                  <a:lnTo>
                    <a:pt x="722350" y="141264"/>
                  </a:lnTo>
                  <a:lnTo>
                    <a:pt x="752286" y="179185"/>
                  </a:lnTo>
                  <a:lnTo>
                    <a:pt x="778657" y="220662"/>
                  </a:lnTo>
                  <a:lnTo>
                    <a:pt x="801175" y="265399"/>
                  </a:lnTo>
                  <a:lnTo>
                    <a:pt x="819552" y="313102"/>
                  </a:lnTo>
                  <a:lnTo>
                    <a:pt x="833501" y="363474"/>
                  </a:lnTo>
                  <a:lnTo>
                    <a:pt x="772922" y="363474"/>
                  </a:lnTo>
                  <a:lnTo>
                    <a:pt x="907541" y="484631"/>
                  </a:lnTo>
                  <a:lnTo>
                    <a:pt x="1015238" y="363474"/>
                  </a:lnTo>
                  <a:lnTo>
                    <a:pt x="954659" y="363474"/>
                  </a:lnTo>
                  <a:lnTo>
                    <a:pt x="941428" y="315274"/>
                  </a:lnTo>
                  <a:lnTo>
                    <a:pt x="924185" y="269597"/>
                  </a:lnTo>
                  <a:lnTo>
                    <a:pt x="903193" y="226675"/>
                  </a:lnTo>
                  <a:lnTo>
                    <a:pt x="878712" y="186739"/>
                  </a:lnTo>
                  <a:lnTo>
                    <a:pt x="851006" y="150022"/>
                  </a:lnTo>
                  <a:lnTo>
                    <a:pt x="820337" y="116755"/>
                  </a:lnTo>
                  <a:lnTo>
                    <a:pt x="786966" y="87171"/>
                  </a:lnTo>
                  <a:lnTo>
                    <a:pt x="751157" y="61502"/>
                  </a:lnTo>
                  <a:lnTo>
                    <a:pt x="713171" y="39980"/>
                  </a:lnTo>
                  <a:lnTo>
                    <a:pt x="673270" y="22837"/>
                  </a:lnTo>
                  <a:lnTo>
                    <a:pt x="631717" y="10304"/>
                  </a:lnTo>
                  <a:lnTo>
                    <a:pt x="588774" y="2614"/>
                  </a:lnTo>
                  <a:lnTo>
                    <a:pt x="544702" y="0"/>
                  </a:lnTo>
                  <a:lnTo>
                    <a:pt x="423417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8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8" y="340494"/>
                  </a:lnTo>
                  <a:lnTo>
                    <a:pt x="154439" y="295965"/>
                  </a:lnTo>
                  <a:lnTo>
                    <a:pt x="172274" y="253600"/>
                  </a:lnTo>
                  <a:lnTo>
                    <a:pt x="193488" y="213642"/>
                  </a:lnTo>
                  <a:lnTo>
                    <a:pt x="217869" y="176335"/>
                  </a:lnTo>
                  <a:lnTo>
                    <a:pt x="245205" y="141922"/>
                  </a:lnTo>
                  <a:lnTo>
                    <a:pt x="275282" y="110646"/>
                  </a:lnTo>
                  <a:lnTo>
                    <a:pt x="307887" y="82751"/>
                  </a:lnTo>
                  <a:lnTo>
                    <a:pt x="342808" y="58480"/>
                  </a:lnTo>
                  <a:lnTo>
                    <a:pt x="379833" y="38076"/>
                  </a:lnTo>
                  <a:lnTo>
                    <a:pt x="418747" y="21782"/>
                  </a:lnTo>
                  <a:lnTo>
                    <a:pt x="459339" y="9843"/>
                  </a:lnTo>
                  <a:lnTo>
                    <a:pt x="501395" y="2501"/>
                  </a:lnTo>
                  <a:lnTo>
                    <a:pt x="544702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405376" y="5760219"/>
              <a:ext cx="532130" cy="483234"/>
            </a:xfrm>
            <a:custGeom>
              <a:avLst/>
              <a:gdLst/>
              <a:ahLst/>
              <a:cxnLst/>
              <a:rect l="l" t="t" r="r" b="b"/>
              <a:pathLst>
                <a:path w="532129" h="483235">
                  <a:moveTo>
                    <a:pt x="45689" y="0"/>
                  </a:moveTo>
                  <a:lnTo>
                    <a:pt x="0" y="4653"/>
                  </a:lnTo>
                  <a:lnTo>
                    <a:pt x="45416" y="14972"/>
                  </a:lnTo>
                  <a:lnTo>
                    <a:pt x="88994" y="30611"/>
                  </a:lnTo>
                  <a:lnTo>
                    <a:pt x="130443" y="51275"/>
                  </a:lnTo>
                  <a:lnTo>
                    <a:pt x="169474" y="76669"/>
                  </a:lnTo>
                  <a:lnTo>
                    <a:pt x="205797" y="106497"/>
                  </a:lnTo>
                  <a:lnTo>
                    <a:pt x="239123" y="140465"/>
                  </a:lnTo>
                  <a:lnTo>
                    <a:pt x="269161" y="178277"/>
                  </a:lnTo>
                  <a:lnTo>
                    <a:pt x="295622" y="219639"/>
                  </a:lnTo>
                  <a:lnTo>
                    <a:pt x="318216" y="264255"/>
                  </a:lnTo>
                  <a:lnTo>
                    <a:pt x="336654" y="311830"/>
                  </a:lnTo>
                  <a:lnTo>
                    <a:pt x="350647" y="362069"/>
                  </a:lnTo>
                  <a:lnTo>
                    <a:pt x="290322" y="362069"/>
                  </a:lnTo>
                  <a:lnTo>
                    <a:pt x="424561" y="482846"/>
                  </a:lnTo>
                  <a:lnTo>
                    <a:pt x="531876" y="362069"/>
                  </a:lnTo>
                  <a:lnTo>
                    <a:pt x="471424" y="362069"/>
                  </a:lnTo>
                  <a:lnTo>
                    <a:pt x="457600" y="312298"/>
                  </a:lnTo>
                  <a:lnTo>
                    <a:pt x="439518" y="265342"/>
                  </a:lnTo>
                  <a:lnTo>
                    <a:pt x="417478" y="221430"/>
                  </a:lnTo>
                  <a:lnTo>
                    <a:pt x="391782" y="180790"/>
                  </a:lnTo>
                  <a:lnTo>
                    <a:pt x="362730" y="143651"/>
                  </a:lnTo>
                  <a:lnTo>
                    <a:pt x="330625" y="110242"/>
                  </a:lnTo>
                  <a:lnTo>
                    <a:pt x="295767" y="80791"/>
                  </a:lnTo>
                  <a:lnTo>
                    <a:pt x="258457" y="55526"/>
                  </a:lnTo>
                  <a:lnTo>
                    <a:pt x="218998" y="34677"/>
                  </a:lnTo>
                  <a:lnTo>
                    <a:pt x="177691" y="18471"/>
                  </a:lnTo>
                  <a:lnTo>
                    <a:pt x="134836" y="7137"/>
                  </a:lnTo>
                  <a:lnTo>
                    <a:pt x="90735" y="904"/>
                  </a:lnTo>
                  <a:lnTo>
                    <a:pt x="45689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920490" y="5759957"/>
              <a:ext cx="545465" cy="483234"/>
            </a:xfrm>
            <a:custGeom>
              <a:avLst/>
              <a:gdLst/>
              <a:ahLst/>
              <a:cxnLst/>
              <a:rect l="l" t="t" r="r" b="b"/>
              <a:pathLst>
                <a:path w="545464" h="483235">
                  <a:moveTo>
                    <a:pt x="545338" y="0"/>
                  </a:moveTo>
                  <a:lnTo>
                    <a:pt x="424561" y="0"/>
                  </a:lnTo>
                  <a:lnTo>
                    <a:pt x="381158" y="2494"/>
                  </a:lnTo>
                  <a:lnTo>
                    <a:pt x="339007" y="9814"/>
                  </a:lnTo>
                  <a:lnTo>
                    <a:pt x="298323" y="21719"/>
                  </a:lnTo>
                  <a:lnTo>
                    <a:pt x="259318" y="37964"/>
                  </a:lnTo>
                  <a:lnTo>
                    <a:pt x="222206" y="58308"/>
                  </a:lnTo>
                  <a:lnTo>
                    <a:pt x="187200" y="82506"/>
                  </a:lnTo>
                  <a:lnTo>
                    <a:pt x="154515" y="110318"/>
                  </a:lnTo>
                  <a:lnTo>
                    <a:pt x="124364" y="141498"/>
                  </a:lnTo>
                  <a:lnTo>
                    <a:pt x="96960" y="175805"/>
                  </a:lnTo>
                  <a:lnTo>
                    <a:pt x="72517" y="212997"/>
                  </a:lnTo>
                  <a:lnTo>
                    <a:pt x="51249" y="252829"/>
                  </a:lnTo>
                  <a:lnTo>
                    <a:pt x="33369" y="295060"/>
                  </a:lnTo>
                  <a:lnTo>
                    <a:pt x="19090" y="339446"/>
                  </a:lnTo>
                  <a:lnTo>
                    <a:pt x="8627" y="385744"/>
                  </a:lnTo>
                  <a:lnTo>
                    <a:pt x="2192" y="433712"/>
                  </a:lnTo>
                  <a:lnTo>
                    <a:pt x="0" y="483107"/>
                  </a:lnTo>
                  <a:lnTo>
                    <a:pt x="120776" y="483107"/>
                  </a:lnTo>
                  <a:lnTo>
                    <a:pt x="122969" y="433712"/>
                  </a:lnTo>
                  <a:lnTo>
                    <a:pt x="129404" y="385744"/>
                  </a:lnTo>
                  <a:lnTo>
                    <a:pt x="139867" y="339446"/>
                  </a:lnTo>
                  <a:lnTo>
                    <a:pt x="154146" y="295060"/>
                  </a:lnTo>
                  <a:lnTo>
                    <a:pt x="172026" y="252829"/>
                  </a:lnTo>
                  <a:lnTo>
                    <a:pt x="193294" y="212997"/>
                  </a:lnTo>
                  <a:lnTo>
                    <a:pt x="217737" y="175805"/>
                  </a:lnTo>
                  <a:lnTo>
                    <a:pt x="245141" y="141498"/>
                  </a:lnTo>
                  <a:lnTo>
                    <a:pt x="275292" y="110318"/>
                  </a:lnTo>
                  <a:lnTo>
                    <a:pt x="307977" y="82506"/>
                  </a:lnTo>
                  <a:lnTo>
                    <a:pt x="342983" y="58308"/>
                  </a:lnTo>
                  <a:lnTo>
                    <a:pt x="380095" y="37964"/>
                  </a:lnTo>
                  <a:lnTo>
                    <a:pt x="419100" y="21719"/>
                  </a:lnTo>
                  <a:lnTo>
                    <a:pt x="459784" y="9814"/>
                  </a:lnTo>
                  <a:lnTo>
                    <a:pt x="501935" y="2494"/>
                  </a:lnTo>
                  <a:lnTo>
                    <a:pt x="545338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920490" y="5759957"/>
              <a:ext cx="1017269" cy="483234"/>
            </a:xfrm>
            <a:custGeom>
              <a:avLst/>
              <a:gdLst/>
              <a:ahLst/>
              <a:cxnLst/>
              <a:rect l="l" t="t" r="r" b="b"/>
              <a:pathLst>
                <a:path w="1017270" h="483235">
                  <a:moveTo>
                    <a:pt x="484886" y="4914"/>
                  </a:moveTo>
                  <a:lnTo>
                    <a:pt x="530302" y="15234"/>
                  </a:lnTo>
                  <a:lnTo>
                    <a:pt x="573880" y="30873"/>
                  </a:lnTo>
                  <a:lnTo>
                    <a:pt x="615329" y="51537"/>
                  </a:lnTo>
                  <a:lnTo>
                    <a:pt x="654360" y="76930"/>
                  </a:lnTo>
                  <a:lnTo>
                    <a:pt x="690683" y="106759"/>
                  </a:lnTo>
                  <a:lnTo>
                    <a:pt x="724009" y="140726"/>
                  </a:lnTo>
                  <a:lnTo>
                    <a:pt x="754047" y="178539"/>
                  </a:lnTo>
                  <a:lnTo>
                    <a:pt x="780508" y="219900"/>
                  </a:lnTo>
                  <a:lnTo>
                    <a:pt x="803102" y="264516"/>
                  </a:lnTo>
                  <a:lnTo>
                    <a:pt x="821540" y="312091"/>
                  </a:lnTo>
                  <a:lnTo>
                    <a:pt x="835533" y="362330"/>
                  </a:lnTo>
                  <a:lnTo>
                    <a:pt x="775208" y="362330"/>
                  </a:lnTo>
                  <a:lnTo>
                    <a:pt x="909447" y="483107"/>
                  </a:lnTo>
                  <a:lnTo>
                    <a:pt x="1016762" y="362330"/>
                  </a:lnTo>
                  <a:lnTo>
                    <a:pt x="956310" y="362330"/>
                  </a:lnTo>
                  <a:lnTo>
                    <a:pt x="943045" y="314288"/>
                  </a:lnTo>
                  <a:lnTo>
                    <a:pt x="925760" y="268758"/>
                  </a:lnTo>
                  <a:lnTo>
                    <a:pt x="904717" y="225972"/>
                  </a:lnTo>
                  <a:lnTo>
                    <a:pt x="880178" y="186163"/>
                  </a:lnTo>
                  <a:lnTo>
                    <a:pt x="852405" y="149561"/>
                  </a:lnTo>
                  <a:lnTo>
                    <a:pt x="821662" y="116398"/>
                  </a:lnTo>
                  <a:lnTo>
                    <a:pt x="788211" y="86906"/>
                  </a:lnTo>
                  <a:lnTo>
                    <a:pt x="752315" y="61316"/>
                  </a:lnTo>
                  <a:lnTo>
                    <a:pt x="714235" y="39859"/>
                  </a:lnTo>
                  <a:lnTo>
                    <a:pt x="674235" y="22768"/>
                  </a:lnTo>
                  <a:lnTo>
                    <a:pt x="632577" y="10273"/>
                  </a:lnTo>
                  <a:lnTo>
                    <a:pt x="589524" y="2606"/>
                  </a:lnTo>
                  <a:lnTo>
                    <a:pt x="545338" y="0"/>
                  </a:lnTo>
                  <a:lnTo>
                    <a:pt x="424561" y="0"/>
                  </a:lnTo>
                  <a:lnTo>
                    <a:pt x="381158" y="2494"/>
                  </a:lnTo>
                  <a:lnTo>
                    <a:pt x="339007" y="9814"/>
                  </a:lnTo>
                  <a:lnTo>
                    <a:pt x="298323" y="21719"/>
                  </a:lnTo>
                  <a:lnTo>
                    <a:pt x="259318" y="37964"/>
                  </a:lnTo>
                  <a:lnTo>
                    <a:pt x="222206" y="58308"/>
                  </a:lnTo>
                  <a:lnTo>
                    <a:pt x="187200" y="82506"/>
                  </a:lnTo>
                  <a:lnTo>
                    <a:pt x="154515" y="110318"/>
                  </a:lnTo>
                  <a:lnTo>
                    <a:pt x="124364" y="141498"/>
                  </a:lnTo>
                  <a:lnTo>
                    <a:pt x="96960" y="175805"/>
                  </a:lnTo>
                  <a:lnTo>
                    <a:pt x="72517" y="212997"/>
                  </a:lnTo>
                  <a:lnTo>
                    <a:pt x="51249" y="252829"/>
                  </a:lnTo>
                  <a:lnTo>
                    <a:pt x="33369" y="295060"/>
                  </a:lnTo>
                  <a:lnTo>
                    <a:pt x="19090" y="339446"/>
                  </a:lnTo>
                  <a:lnTo>
                    <a:pt x="8627" y="385744"/>
                  </a:lnTo>
                  <a:lnTo>
                    <a:pt x="2192" y="433712"/>
                  </a:lnTo>
                  <a:lnTo>
                    <a:pt x="0" y="483107"/>
                  </a:lnTo>
                  <a:lnTo>
                    <a:pt x="120776" y="483107"/>
                  </a:lnTo>
                  <a:lnTo>
                    <a:pt x="122969" y="433712"/>
                  </a:lnTo>
                  <a:lnTo>
                    <a:pt x="129404" y="385744"/>
                  </a:lnTo>
                  <a:lnTo>
                    <a:pt x="139867" y="339446"/>
                  </a:lnTo>
                  <a:lnTo>
                    <a:pt x="154146" y="295060"/>
                  </a:lnTo>
                  <a:lnTo>
                    <a:pt x="172026" y="252829"/>
                  </a:lnTo>
                  <a:lnTo>
                    <a:pt x="193294" y="212997"/>
                  </a:lnTo>
                  <a:lnTo>
                    <a:pt x="217737" y="175805"/>
                  </a:lnTo>
                  <a:lnTo>
                    <a:pt x="245141" y="141498"/>
                  </a:lnTo>
                  <a:lnTo>
                    <a:pt x="275292" y="110318"/>
                  </a:lnTo>
                  <a:lnTo>
                    <a:pt x="307977" y="82506"/>
                  </a:lnTo>
                  <a:lnTo>
                    <a:pt x="342983" y="58308"/>
                  </a:lnTo>
                  <a:lnTo>
                    <a:pt x="380095" y="37964"/>
                  </a:lnTo>
                  <a:lnTo>
                    <a:pt x="419100" y="21719"/>
                  </a:lnTo>
                  <a:lnTo>
                    <a:pt x="459784" y="9814"/>
                  </a:lnTo>
                  <a:lnTo>
                    <a:pt x="501935" y="2494"/>
                  </a:lnTo>
                  <a:lnTo>
                    <a:pt x="545338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430522" y="3751579"/>
              <a:ext cx="531495" cy="484505"/>
            </a:xfrm>
            <a:custGeom>
              <a:avLst/>
              <a:gdLst/>
              <a:ahLst/>
              <a:cxnLst/>
              <a:rect l="l" t="t" r="r" b="b"/>
              <a:pathLst>
                <a:path w="531495" h="484504">
                  <a:moveTo>
                    <a:pt x="45584" y="0"/>
                  </a:moveTo>
                  <a:lnTo>
                    <a:pt x="0" y="4699"/>
                  </a:lnTo>
                  <a:lnTo>
                    <a:pt x="45246" y="15082"/>
                  </a:lnTo>
                  <a:lnTo>
                    <a:pt x="88662" y="30793"/>
                  </a:lnTo>
                  <a:lnTo>
                    <a:pt x="129957" y="51536"/>
                  </a:lnTo>
                  <a:lnTo>
                    <a:pt x="168844" y="77018"/>
                  </a:lnTo>
                  <a:lnTo>
                    <a:pt x="205034" y="106941"/>
                  </a:lnTo>
                  <a:lnTo>
                    <a:pt x="238238" y="141011"/>
                  </a:lnTo>
                  <a:lnTo>
                    <a:pt x="268168" y="178932"/>
                  </a:lnTo>
                  <a:lnTo>
                    <a:pt x="294536" y="220409"/>
                  </a:lnTo>
                  <a:lnTo>
                    <a:pt x="317052" y="265146"/>
                  </a:lnTo>
                  <a:lnTo>
                    <a:pt x="335428" y="312848"/>
                  </a:lnTo>
                  <a:lnTo>
                    <a:pt x="349376" y="363220"/>
                  </a:lnTo>
                  <a:lnTo>
                    <a:pt x="288798" y="363220"/>
                  </a:lnTo>
                  <a:lnTo>
                    <a:pt x="423417" y="484378"/>
                  </a:lnTo>
                  <a:lnTo>
                    <a:pt x="531113" y="363220"/>
                  </a:lnTo>
                  <a:lnTo>
                    <a:pt x="470535" y="363220"/>
                  </a:lnTo>
                  <a:lnTo>
                    <a:pt x="456740" y="313260"/>
                  </a:lnTo>
                  <a:lnTo>
                    <a:pt x="438692" y="266130"/>
                  </a:lnTo>
                  <a:lnTo>
                    <a:pt x="416689" y="222058"/>
                  </a:lnTo>
                  <a:lnTo>
                    <a:pt x="391035" y="181275"/>
                  </a:lnTo>
                  <a:lnTo>
                    <a:pt x="362031" y="144010"/>
                  </a:lnTo>
                  <a:lnTo>
                    <a:pt x="329979" y="110490"/>
                  </a:lnTo>
                  <a:lnTo>
                    <a:pt x="295179" y="80947"/>
                  </a:lnTo>
                  <a:lnTo>
                    <a:pt x="257934" y="55608"/>
                  </a:lnTo>
                  <a:lnTo>
                    <a:pt x="218545" y="34702"/>
                  </a:lnTo>
                  <a:lnTo>
                    <a:pt x="177314" y="18460"/>
                  </a:lnTo>
                  <a:lnTo>
                    <a:pt x="134543" y="7109"/>
                  </a:lnTo>
                  <a:lnTo>
                    <a:pt x="90532" y="879"/>
                  </a:lnTo>
                  <a:lnTo>
                    <a:pt x="45584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946398" y="3751325"/>
              <a:ext cx="544830" cy="485140"/>
            </a:xfrm>
            <a:custGeom>
              <a:avLst/>
              <a:gdLst/>
              <a:ahLst/>
              <a:cxnLst/>
              <a:rect l="l" t="t" r="r" b="b"/>
              <a:pathLst>
                <a:path w="544829" h="485139">
                  <a:moveTo>
                    <a:pt x="544702" y="0"/>
                  </a:moveTo>
                  <a:lnTo>
                    <a:pt x="423417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7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8" y="340494"/>
                  </a:lnTo>
                  <a:lnTo>
                    <a:pt x="154439" y="295965"/>
                  </a:lnTo>
                  <a:lnTo>
                    <a:pt x="172274" y="253600"/>
                  </a:lnTo>
                  <a:lnTo>
                    <a:pt x="193488" y="213642"/>
                  </a:lnTo>
                  <a:lnTo>
                    <a:pt x="217869" y="176335"/>
                  </a:lnTo>
                  <a:lnTo>
                    <a:pt x="245205" y="141922"/>
                  </a:lnTo>
                  <a:lnTo>
                    <a:pt x="275282" y="110646"/>
                  </a:lnTo>
                  <a:lnTo>
                    <a:pt x="307887" y="82751"/>
                  </a:lnTo>
                  <a:lnTo>
                    <a:pt x="342808" y="58480"/>
                  </a:lnTo>
                  <a:lnTo>
                    <a:pt x="379833" y="38076"/>
                  </a:lnTo>
                  <a:lnTo>
                    <a:pt x="418747" y="21782"/>
                  </a:lnTo>
                  <a:lnTo>
                    <a:pt x="459339" y="9843"/>
                  </a:lnTo>
                  <a:lnTo>
                    <a:pt x="501395" y="2501"/>
                  </a:lnTo>
                  <a:lnTo>
                    <a:pt x="544702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946398" y="3751325"/>
              <a:ext cx="1015365" cy="485140"/>
            </a:xfrm>
            <a:custGeom>
              <a:avLst/>
              <a:gdLst/>
              <a:ahLst/>
              <a:cxnLst/>
              <a:rect l="l" t="t" r="r" b="b"/>
              <a:pathLst>
                <a:path w="1015364" h="485139">
                  <a:moveTo>
                    <a:pt x="483997" y="4953"/>
                  </a:moveTo>
                  <a:lnTo>
                    <a:pt x="529275" y="15335"/>
                  </a:lnTo>
                  <a:lnTo>
                    <a:pt x="572716" y="31046"/>
                  </a:lnTo>
                  <a:lnTo>
                    <a:pt x="614032" y="51790"/>
                  </a:lnTo>
                  <a:lnTo>
                    <a:pt x="652935" y="77271"/>
                  </a:lnTo>
                  <a:lnTo>
                    <a:pt x="689137" y="107194"/>
                  </a:lnTo>
                  <a:lnTo>
                    <a:pt x="722350" y="141264"/>
                  </a:lnTo>
                  <a:lnTo>
                    <a:pt x="752286" y="179185"/>
                  </a:lnTo>
                  <a:lnTo>
                    <a:pt x="778657" y="220662"/>
                  </a:lnTo>
                  <a:lnTo>
                    <a:pt x="801175" y="265399"/>
                  </a:lnTo>
                  <a:lnTo>
                    <a:pt x="819552" y="313102"/>
                  </a:lnTo>
                  <a:lnTo>
                    <a:pt x="833501" y="363474"/>
                  </a:lnTo>
                  <a:lnTo>
                    <a:pt x="772922" y="363474"/>
                  </a:lnTo>
                  <a:lnTo>
                    <a:pt x="907541" y="484631"/>
                  </a:lnTo>
                  <a:lnTo>
                    <a:pt x="1015238" y="363474"/>
                  </a:lnTo>
                  <a:lnTo>
                    <a:pt x="954659" y="363474"/>
                  </a:lnTo>
                  <a:lnTo>
                    <a:pt x="941428" y="315274"/>
                  </a:lnTo>
                  <a:lnTo>
                    <a:pt x="924185" y="269597"/>
                  </a:lnTo>
                  <a:lnTo>
                    <a:pt x="903193" y="226675"/>
                  </a:lnTo>
                  <a:lnTo>
                    <a:pt x="878712" y="186739"/>
                  </a:lnTo>
                  <a:lnTo>
                    <a:pt x="851006" y="150022"/>
                  </a:lnTo>
                  <a:lnTo>
                    <a:pt x="820337" y="116755"/>
                  </a:lnTo>
                  <a:lnTo>
                    <a:pt x="786966" y="87171"/>
                  </a:lnTo>
                  <a:lnTo>
                    <a:pt x="751157" y="61502"/>
                  </a:lnTo>
                  <a:lnTo>
                    <a:pt x="713171" y="39980"/>
                  </a:lnTo>
                  <a:lnTo>
                    <a:pt x="673270" y="22837"/>
                  </a:lnTo>
                  <a:lnTo>
                    <a:pt x="631717" y="10304"/>
                  </a:lnTo>
                  <a:lnTo>
                    <a:pt x="588774" y="2614"/>
                  </a:lnTo>
                  <a:lnTo>
                    <a:pt x="544702" y="0"/>
                  </a:lnTo>
                  <a:lnTo>
                    <a:pt x="423417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7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8" y="340494"/>
                  </a:lnTo>
                  <a:lnTo>
                    <a:pt x="154439" y="295965"/>
                  </a:lnTo>
                  <a:lnTo>
                    <a:pt x="172274" y="253600"/>
                  </a:lnTo>
                  <a:lnTo>
                    <a:pt x="193488" y="213642"/>
                  </a:lnTo>
                  <a:lnTo>
                    <a:pt x="217869" y="176335"/>
                  </a:lnTo>
                  <a:lnTo>
                    <a:pt x="245205" y="141922"/>
                  </a:lnTo>
                  <a:lnTo>
                    <a:pt x="275282" y="110646"/>
                  </a:lnTo>
                  <a:lnTo>
                    <a:pt x="307887" y="82751"/>
                  </a:lnTo>
                  <a:lnTo>
                    <a:pt x="342808" y="58480"/>
                  </a:lnTo>
                  <a:lnTo>
                    <a:pt x="379833" y="38076"/>
                  </a:lnTo>
                  <a:lnTo>
                    <a:pt x="418747" y="21782"/>
                  </a:lnTo>
                  <a:lnTo>
                    <a:pt x="459339" y="9843"/>
                  </a:lnTo>
                  <a:lnTo>
                    <a:pt x="501395" y="2501"/>
                  </a:lnTo>
                  <a:lnTo>
                    <a:pt x="544702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187696" y="1763267"/>
            <a:ext cx="3702050" cy="966931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43180" rIns="0" bIns="0" rtlCol="0">
            <a:spAutoFit/>
          </a:bodyPr>
          <a:lstStyle/>
          <a:p>
            <a:pPr marL="220979" marR="775970" indent="-129539">
              <a:lnSpc>
                <a:spcPct val="100000"/>
              </a:lnSpc>
              <a:spcBef>
                <a:spcPts val="340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80" dirty="0">
                <a:latin typeface="Tahoma"/>
                <a:cs typeface="Tahoma"/>
              </a:rPr>
              <a:t>Повишаване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85" dirty="0">
                <a:latin typeface="Tahoma"/>
                <a:cs typeface="Tahoma"/>
              </a:rPr>
              <a:t>равнището </a:t>
            </a:r>
            <a:r>
              <a:rPr sz="1200" spc="114" dirty="0">
                <a:latin typeface="Tahoma"/>
                <a:cs typeface="Tahoma"/>
              </a:rPr>
              <a:t>на </a:t>
            </a:r>
            <a:r>
              <a:rPr sz="1200" spc="12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специализация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концентрация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105" dirty="0">
                <a:latin typeface="Tahoma"/>
                <a:cs typeface="Tahoma"/>
              </a:rPr>
              <a:t>пр</a:t>
            </a:r>
            <a:r>
              <a:rPr sz="1200" spc="95" dirty="0">
                <a:latin typeface="Tahoma"/>
                <a:cs typeface="Tahoma"/>
              </a:rPr>
              <a:t>о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50" dirty="0">
                <a:latin typeface="Tahoma"/>
                <a:cs typeface="Tahoma"/>
              </a:rPr>
              <a:t>з</a:t>
            </a:r>
            <a:r>
              <a:rPr sz="1200" spc="85" dirty="0">
                <a:latin typeface="Tahoma"/>
                <a:cs typeface="Tahoma"/>
              </a:rPr>
              <a:t>вод</a:t>
            </a:r>
            <a:r>
              <a:rPr sz="1200" spc="80" dirty="0">
                <a:latin typeface="Tahoma"/>
                <a:cs typeface="Tahoma"/>
              </a:rPr>
              <a:t>с</a:t>
            </a:r>
            <a:r>
              <a:rPr sz="1200" spc="-15" dirty="0">
                <a:latin typeface="Tahoma"/>
                <a:cs typeface="Tahoma"/>
              </a:rPr>
              <a:t>тв</a:t>
            </a:r>
            <a:r>
              <a:rPr sz="1200" spc="-25" dirty="0">
                <a:latin typeface="Tahoma"/>
                <a:cs typeface="Tahoma"/>
              </a:rPr>
              <a:t>о</a:t>
            </a:r>
            <a:r>
              <a:rPr sz="1200" spc="15" dirty="0">
                <a:latin typeface="Tahoma"/>
                <a:cs typeface="Tahoma"/>
              </a:rPr>
              <a:t>то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-70" dirty="0">
                <a:latin typeface="Tahoma"/>
                <a:cs typeface="Tahoma"/>
              </a:rPr>
              <a:t>в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-50" dirty="0">
                <a:latin typeface="Tahoma"/>
                <a:cs typeface="Tahoma"/>
              </a:rPr>
              <a:t>з</a:t>
            </a:r>
            <a:r>
              <a:rPr sz="1200" spc="160" dirty="0">
                <a:latin typeface="Tahoma"/>
                <a:cs typeface="Tahoma"/>
              </a:rPr>
              <a:t>емед</a:t>
            </a:r>
            <a:r>
              <a:rPr sz="1200" spc="70" dirty="0">
                <a:latin typeface="Tahoma"/>
                <a:cs typeface="Tahoma"/>
              </a:rPr>
              <a:t>ел</a:t>
            </a:r>
            <a:r>
              <a:rPr sz="1200" spc="220" dirty="0">
                <a:latin typeface="Tahoma"/>
                <a:cs typeface="Tahoma"/>
              </a:rPr>
              <a:t>с</a:t>
            </a:r>
            <a:r>
              <a:rPr sz="1200" spc="25" dirty="0">
                <a:latin typeface="Tahoma"/>
                <a:cs typeface="Tahoma"/>
              </a:rPr>
              <a:t>ките</a:t>
            </a:r>
            <a:endParaRPr sz="1200" dirty="0">
              <a:latin typeface="Tahoma"/>
              <a:cs typeface="Tahoma"/>
            </a:endParaRPr>
          </a:p>
          <a:p>
            <a:pPr marL="220979">
              <a:lnSpc>
                <a:spcPct val="100000"/>
              </a:lnSpc>
            </a:pPr>
            <a:r>
              <a:rPr sz="1200" spc="55" dirty="0">
                <a:latin typeface="Tahoma"/>
                <a:cs typeface="Tahoma"/>
              </a:rPr>
              <a:t>стопанства;</a:t>
            </a:r>
            <a:endParaRPr sz="1200" dirty="0">
              <a:latin typeface="Tahoma"/>
              <a:cs typeface="Tahoma"/>
            </a:endParaRPr>
          </a:p>
          <a:p>
            <a:pPr marL="221615" indent="-129539">
              <a:lnSpc>
                <a:spcPct val="100000"/>
              </a:lnSpc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70" dirty="0">
                <a:latin typeface="Tahoma"/>
                <a:cs typeface="Tahoma"/>
              </a:rPr>
              <a:t>Подобряване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r>
              <a:rPr sz="1200" spc="-35" dirty="0">
                <a:latin typeface="Tahoma"/>
                <a:cs typeface="Tahoma"/>
              </a:rPr>
              <a:t> </a:t>
            </a:r>
            <a:r>
              <a:rPr sz="1200" spc="90" dirty="0">
                <a:latin typeface="Tahoma"/>
                <a:cs typeface="Tahoma"/>
              </a:rPr>
              <a:t>пазарната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65" dirty="0" err="1">
                <a:latin typeface="Tahoma"/>
                <a:cs typeface="Tahoma"/>
              </a:rPr>
              <a:t>ориентация</a:t>
            </a:r>
            <a:r>
              <a:rPr sz="1200" spc="-40" dirty="0">
                <a:latin typeface="Tahoma"/>
                <a:cs typeface="Tahoma"/>
              </a:rPr>
              <a:t> 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187696" y="3072383"/>
            <a:ext cx="3702050" cy="1974771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26670" rIns="0" bIns="0" rtlCol="0">
            <a:spAutoFit/>
          </a:bodyPr>
          <a:lstStyle/>
          <a:p>
            <a:pPr marL="220979" marR="316865" indent="-129539">
              <a:lnSpc>
                <a:spcPct val="110000"/>
              </a:lnSpc>
              <a:spcBef>
                <a:spcPts val="210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30" dirty="0">
                <a:latin typeface="Cambria"/>
                <a:cs typeface="Cambria"/>
              </a:rPr>
              <a:t>Повишаване на </a:t>
            </a:r>
            <a:r>
              <a:rPr sz="1200" spc="10" dirty="0">
                <a:latin typeface="Cambria"/>
                <a:cs typeface="Cambria"/>
              </a:rPr>
              <a:t>конкурентоспособността </a:t>
            </a:r>
            <a:r>
              <a:rPr sz="1200" spc="30" dirty="0">
                <a:latin typeface="Cambria"/>
                <a:cs typeface="Cambria"/>
              </a:rPr>
              <a:t>на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зърнопроизводството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-5" dirty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световен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план.</a:t>
            </a:r>
            <a:endParaRPr sz="1200" dirty="0">
              <a:latin typeface="Cambria"/>
              <a:cs typeface="Cambria"/>
            </a:endParaRPr>
          </a:p>
          <a:p>
            <a:pPr marL="221615" indent="-129539">
              <a:lnSpc>
                <a:spcPct val="100000"/>
              </a:lnSpc>
              <a:spcBef>
                <a:spcPts val="650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20" dirty="0">
                <a:latin typeface="Cambria"/>
                <a:cs typeface="Cambria"/>
              </a:rPr>
              <a:t>Значително</a:t>
            </a:r>
            <a:r>
              <a:rPr sz="1200" spc="10" dirty="0">
                <a:latin typeface="Cambria"/>
                <a:cs typeface="Cambria"/>
              </a:rPr>
              <a:t> </a:t>
            </a:r>
            <a:r>
              <a:rPr sz="1200" spc="-5" dirty="0">
                <a:latin typeface="Cambria"/>
                <a:cs typeface="Cambria"/>
              </a:rPr>
              <a:t>място</a:t>
            </a:r>
            <a:r>
              <a:rPr sz="1200" spc="40" dirty="0">
                <a:latin typeface="Cambria"/>
                <a:cs typeface="Cambria"/>
              </a:rPr>
              <a:t>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-5" dirty="0">
                <a:latin typeface="Cambria"/>
                <a:cs typeface="Cambria"/>
              </a:rPr>
              <a:t>търговския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баланс</a:t>
            </a:r>
            <a:r>
              <a:rPr sz="1200" spc="30" dirty="0">
                <a:latin typeface="Cambria"/>
                <a:cs typeface="Cambria"/>
              </a:rPr>
              <a:t> на</a:t>
            </a:r>
            <a:endParaRPr sz="1200" dirty="0">
              <a:latin typeface="Cambria"/>
              <a:cs typeface="Cambria"/>
            </a:endParaRPr>
          </a:p>
          <a:p>
            <a:pPr marL="220979" marR="262890">
              <a:lnSpc>
                <a:spcPct val="110000"/>
              </a:lnSpc>
            </a:pPr>
            <a:r>
              <a:rPr sz="1200" spc="5" dirty="0">
                <a:latin typeface="Cambria"/>
                <a:cs typeface="Cambria"/>
              </a:rPr>
              <a:t>страната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105" dirty="0">
                <a:latin typeface="Cambria"/>
                <a:cs typeface="Cambria"/>
              </a:rPr>
              <a:t>&amp;</a:t>
            </a:r>
            <a:r>
              <a:rPr sz="1200" spc="40" dirty="0">
                <a:latin typeface="Cambria"/>
                <a:cs typeface="Cambria"/>
              </a:rPr>
              <a:t> </a:t>
            </a:r>
            <a:r>
              <a:rPr lang="bg-BG" sz="1200" spc="15" dirty="0">
                <a:latin typeface="Cambria"/>
                <a:cs typeface="Cambria"/>
              </a:rPr>
              <a:t>п</a:t>
            </a:r>
            <a:r>
              <a:rPr sz="1200" spc="15" dirty="0" err="1" smtClean="0">
                <a:latin typeface="Cambria"/>
                <a:cs typeface="Cambria"/>
              </a:rPr>
              <a:t>оложително</a:t>
            </a:r>
            <a:r>
              <a:rPr sz="1200" spc="10" dirty="0" smtClean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търговско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салдо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от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аграрни </a:t>
            </a:r>
            <a:r>
              <a:rPr sz="1200" dirty="0">
                <a:latin typeface="Cambria"/>
                <a:cs typeface="Cambria"/>
              </a:rPr>
              <a:t>стоки;</a:t>
            </a:r>
          </a:p>
          <a:p>
            <a:pPr marL="220979" marR="180340" indent="-129539">
              <a:lnSpc>
                <a:spcPct val="110000"/>
              </a:lnSpc>
              <a:spcBef>
                <a:spcPts val="495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30" dirty="0">
                <a:latin typeface="Cambria"/>
                <a:cs typeface="Cambria"/>
              </a:rPr>
              <a:t>Повишаване на </a:t>
            </a:r>
            <a:r>
              <a:rPr sz="1200" spc="10" dirty="0">
                <a:latin typeface="Cambria"/>
                <a:cs typeface="Cambria"/>
              </a:rPr>
              <a:t>пазарната </a:t>
            </a:r>
            <a:r>
              <a:rPr sz="1200" spc="15" dirty="0">
                <a:latin typeface="Cambria"/>
                <a:cs typeface="Cambria"/>
              </a:rPr>
              <a:t>ориентация </a:t>
            </a:r>
            <a:r>
              <a:rPr sz="1200" spc="-40" dirty="0">
                <a:latin typeface="Cambria"/>
                <a:cs typeface="Cambria"/>
              </a:rPr>
              <a:t>в </a:t>
            </a:r>
            <a:r>
              <a:rPr sz="1200" spc="-35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сектора</a:t>
            </a:r>
            <a:r>
              <a:rPr sz="1200" spc="30" dirty="0">
                <a:latin typeface="Cambria"/>
                <a:cs typeface="Cambria"/>
              </a:rPr>
              <a:t> на </a:t>
            </a:r>
            <a:r>
              <a:rPr sz="1200" spc="5" dirty="0">
                <a:latin typeface="Cambria"/>
                <a:cs typeface="Cambria"/>
              </a:rPr>
              <a:t>плодовете,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зеленчуците,</a:t>
            </a:r>
            <a:r>
              <a:rPr sz="1200" spc="-5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свинското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и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spc="25" dirty="0">
                <a:latin typeface="Cambria"/>
                <a:cs typeface="Cambria"/>
              </a:rPr>
              <a:t>пилешко </a:t>
            </a:r>
            <a:r>
              <a:rPr sz="1200" spc="15" dirty="0">
                <a:latin typeface="Cambria"/>
                <a:cs typeface="Cambria"/>
              </a:rPr>
              <a:t>месо,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-5" dirty="0">
                <a:latin typeface="Cambria"/>
                <a:cs typeface="Cambria"/>
              </a:rPr>
              <a:t>резултат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окрупняването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-5" dirty="0">
                <a:latin typeface="Cambria"/>
                <a:cs typeface="Cambria"/>
              </a:rPr>
              <a:t>секторите;</a:t>
            </a:r>
            <a:endParaRPr sz="1200" dirty="0">
              <a:latin typeface="Cambria"/>
              <a:cs typeface="Cambri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187696" y="5384413"/>
            <a:ext cx="3702050" cy="1042080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50"/>
              </a:spcBef>
            </a:pPr>
            <a:r>
              <a:rPr lang="bg-BG" sz="1200" spc="20" dirty="0" smtClean="0">
                <a:latin typeface="Cambria"/>
                <a:cs typeface="Cambria"/>
              </a:rPr>
              <a:t>Повишаване на интереса на</a:t>
            </a:r>
            <a:r>
              <a:rPr sz="1200" spc="20" dirty="0" smtClean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земеделските</a:t>
            </a:r>
            <a:endParaRPr sz="1200" dirty="0">
              <a:latin typeface="Cambria"/>
              <a:cs typeface="Cambria"/>
            </a:endParaRPr>
          </a:p>
          <a:p>
            <a:pPr marL="92075" marR="182880">
              <a:lnSpc>
                <a:spcPct val="110000"/>
              </a:lnSpc>
            </a:pPr>
            <a:r>
              <a:rPr sz="1200" spc="10" dirty="0">
                <a:latin typeface="Cambria"/>
                <a:cs typeface="Cambria"/>
              </a:rPr>
              <a:t>производители</a:t>
            </a:r>
            <a:r>
              <a:rPr sz="1200" spc="5" dirty="0">
                <a:latin typeface="Cambria"/>
                <a:cs typeface="Cambria"/>
              </a:rPr>
              <a:t> </a:t>
            </a:r>
            <a:r>
              <a:rPr sz="1200" spc="-15" dirty="0">
                <a:latin typeface="Cambria"/>
                <a:cs typeface="Cambria"/>
              </a:rPr>
              <a:t>към</a:t>
            </a:r>
            <a:r>
              <a:rPr sz="1200" spc="40" dirty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късите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вериги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-25" dirty="0">
                <a:latin typeface="Cambria"/>
                <a:cs typeface="Cambria"/>
              </a:rPr>
              <a:t>за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доставка, </a:t>
            </a:r>
            <a:r>
              <a:rPr sz="1200" spc="5" dirty="0">
                <a:latin typeface="Cambria"/>
                <a:cs typeface="Cambria"/>
              </a:rPr>
              <a:t> които</a:t>
            </a:r>
            <a:r>
              <a:rPr sz="1200" spc="10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са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предпоставка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-25" dirty="0">
                <a:latin typeface="Cambria"/>
                <a:cs typeface="Cambria"/>
              </a:rPr>
              <a:t>за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увеличаване</a:t>
            </a:r>
            <a:r>
              <a:rPr sz="1200" spc="5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доходите </a:t>
            </a:r>
            <a:r>
              <a:rPr sz="1200" spc="-24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производителите</a:t>
            </a:r>
            <a:r>
              <a:rPr sz="1200" spc="50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и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dirty="0" err="1">
                <a:latin typeface="Cambria"/>
                <a:cs typeface="Cambria"/>
              </a:rPr>
              <a:t>засилване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spc="30" dirty="0" err="1" smtClean="0">
                <a:latin typeface="Cambria"/>
                <a:cs typeface="Cambria"/>
              </a:rPr>
              <a:t>на</a:t>
            </a:r>
            <a:r>
              <a:rPr lang="bg-BG" sz="1200" spc="30" dirty="0" smtClean="0">
                <a:latin typeface="Cambria"/>
                <a:cs typeface="Cambria"/>
              </a:rPr>
              <a:t> конкуренцията.</a:t>
            </a:r>
            <a:endParaRPr sz="1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92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092695"/>
                  </a:lnTo>
                  <a:lnTo>
                    <a:pt x="0" y="1118603"/>
                  </a:lnTo>
                  <a:lnTo>
                    <a:pt x="8380476" y="1118603"/>
                  </a:lnTo>
                  <a:lnTo>
                    <a:pt x="8380476" y="109269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8429" y="1461261"/>
              <a:ext cx="11430" cy="47625"/>
            </a:xfrm>
            <a:custGeom>
              <a:avLst/>
              <a:gdLst/>
              <a:ahLst/>
              <a:cxnLst/>
              <a:rect l="l" t="t" r="r" b="b"/>
              <a:pathLst>
                <a:path w="11429" h="47625">
                  <a:moveTo>
                    <a:pt x="4762" y="47498"/>
                  </a:moveTo>
                  <a:lnTo>
                    <a:pt x="0" y="47498"/>
                  </a:lnTo>
                  <a:lnTo>
                    <a:pt x="4762" y="47625"/>
                  </a:lnTo>
                  <a:close/>
                </a:path>
                <a:path w="11429" h="47625">
                  <a:moveTo>
                    <a:pt x="11366" y="0"/>
                  </a:moveTo>
                  <a:lnTo>
                    <a:pt x="25" y="0"/>
                  </a:lnTo>
                  <a:lnTo>
                    <a:pt x="0" y="47498"/>
                  </a:lnTo>
                  <a:lnTo>
                    <a:pt x="88" y="126"/>
                  </a:lnTo>
                  <a:lnTo>
                    <a:pt x="11391" y="126"/>
                  </a:lnTo>
                  <a:close/>
                </a:path>
                <a:path w="11429" h="47625">
                  <a:moveTo>
                    <a:pt x="11391" y="126"/>
                  </a:moveTo>
                  <a:lnTo>
                    <a:pt x="11290" y="4825"/>
                  </a:lnTo>
                  <a:lnTo>
                    <a:pt x="11391" y="126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93191" y="1466088"/>
            <a:ext cx="1129665" cy="4742815"/>
          </a:xfrm>
          <a:prstGeom prst="rect">
            <a:avLst/>
          </a:prstGeom>
          <a:solidFill>
            <a:srgbClr val="D2CE97"/>
          </a:solidFill>
          <a:ln w="9525">
            <a:solidFill>
              <a:srgbClr val="EBECD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09245" marR="102235" indent="-201295">
              <a:lnSpc>
                <a:spcPct val="100000"/>
              </a:lnSpc>
              <a:spcBef>
                <a:spcPts val="1050"/>
              </a:spcBef>
            </a:pPr>
            <a:r>
              <a:rPr sz="1200" b="1" spc="-25" dirty="0">
                <a:solidFill>
                  <a:srgbClr val="FFFFFF"/>
                </a:solidFill>
                <a:latin typeface="Palatino Linotype"/>
                <a:cs typeface="Palatino Linotype"/>
              </a:rPr>
              <a:t>Спе</a:t>
            </a:r>
            <a:r>
              <a:rPr sz="1200" b="1" spc="-15" dirty="0">
                <a:solidFill>
                  <a:srgbClr val="FFFFFF"/>
                </a:solidFill>
                <a:latin typeface="Palatino Linotype"/>
                <a:cs typeface="Palatino Linotype"/>
              </a:rPr>
              <a:t>цифичн  </a:t>
            </a:r>
            <a:r>
              <a:rPr sz="1200" b="1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</a:t>
            </a:r>
            <a:r>
              <a:rPr sz="1200" b="1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Palatino Linotype"/>
                <a:cs typeface="Palatino Linotype"/>
              </a:rPr>
              <a:t>цели</a:t>
            </a:r>
            <a:endParaRPr sz="1200">
              <a:latin typeface="Palatino Linotype"/>
              <a:cs typeface="Palatino Linotype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863851" y="2371344"/>
            <a:ext cx="2020570" cy="529590"/>
            <a:chOff x="1863851" y="2371344"/>
            <a:chExt cx="2020570" cy="52959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5159" y="2371344"/>
              <a:ext cx="698753" cy="34518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63851" y="2555748"/>
              <a:ext cx="1139189" cy="34518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827022" y="2407411"/>
            <a:ext cx="1969135" cy="3930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41605" marR="5080" indent="-129539">
              <a:lnSpc>
                <a:spcPct val="100800"/>
              </a:lnSpc>
              <a:spcBef>
                <a:spcPts val="85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45" dirty="0">
                <a:latin typeface="Tahoma"/>
                <a:cs typeface="Tahoma"/>
              </a:rPr>
              <a:t>Привличане</a:t>
            </a:r>
            <a:r>
              <a:rPr sz="1200" spc="425" dirty="0">
                <a:latin typeface="Tahoma"/>
                <a:cs typeface="Tahoma"/>
              </a:rPr>
              <a:t> </a:t>
            </a:r>
            <a:r>
              <a:rPr sz="1200" spc="114" dirty="0">
                <a:latin typeface="Tahoma"/>
                <a:cs typeface="Tahoma"/>
              </a:rPr>
              <a:t>на</a:t>
            </a:r>
            <a:r>
              <a:rPr sz="1200" spc="420" dirty="0">
                <a:latin typeface="Tahoma"/>
                <a:cs typeface="Tahoma"/>
              </a:rPr>
              <a:t> </a:t>
            </a:r>
            <a:r>
              <a:rPr sz="1200" b="1" spc="-25" dirty="0">
                <a:latin typeface="Tahoma"/>
                <a:cs typeface="Tahoma"/>
              </a:rPr>
              <a:t>млади </a:t>
            </a:r>
            <a:r>
              <a:rPr sz="1200" b="1" spc="-33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земеделски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56561" y="2773171"/>
            <a:ext cx="11957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35" dirty="0">
                <a:latin typeface="Tahoma"/>
                <a:cs typeface="Tahoma"/>
              </a:rPr>
              <a:t>производители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200" spc="60" dirty="0">
                <a:latin typeface="Tahoma"/>
                <a:cs typeface="Tahoma"/>
              </a:rPr>
              <a:t>улесняване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73907" y="2773171"/>
            <a:ext cx="2216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1600">
              <a:lnSpc>
                <a:spcPct val="100000"/>
              </a:lnSpc>
              <a:spcBef>
                <a:spcPts val="100"/>
              </a:spcBef>
            </a:pPr>
            <a:r>
              <a:rPr sz="1200" spc="40" dirty="0">
                <a:latin typeface="Tahoma"/>
                <a:cs typeface="Tahoma"/>
              </a:rPr>
              <a:t>и  </a:t>
            </a:r>
            <a:r>
              <a:rPr sz="1200" spc="114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56561" y="3140455"/>
            <a:ext cx="1840230" cy="5727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700"/>
              </a:lnSpc>
              <a:spcBef>
                <a:spcPts val="105"/>
              </a:spcBef>
              <a:tabLst>
                <a:tab pos="1632585" algn="l"/>
              </a:tabLst>
            </a:pPr>
            <a:r>
              <a:rPr sz="1200" b="1" dirty="0">
                <a:latin typeface="Tahoma"/>
                <a:cs typeface="Tahoma"/>
              </a:rPr>
              <a:t>ра</a:t>
            </a:r>
            <a:r>
              <a:rPr sz="1200" b="1" spc="-10" dirty="0">
                <a:latin typeface="Tahoma"/>
                <a:cs typeface="Tahoma"/>
              </a:rPr>
              <a:t>з</a:t>
            </a:r>
            <a:r>
              <a:rPr sz="1200" b="1" spc="-90" dirty="0">
                <a:latin typeface="Tahoma"/>
                <a:cs typeface="Tahoma"/>
              </a:rPr>
              <a:t>в</a:t>
            </a:r>
            <a:r>
              <a:rPr sz="1200" b="1" spc="-30" dirty="0">
                <a:latin typeface="Tahoma"/>
                <a:cs typeface="Tahoma"/>
              </a:rPr>
              <a:t>и</a:t>
            </a:r>
            <a:r>
              <a:rPr sz="1200" b="1" spc="-20" dirty="0">
                <a:latin typeface="Tahoma"/>
                <a:cs typeface="Tahoma"/>
              </a:rPr>
              <a:t>т</a:t>
            </a:r>
            <a:r>
              <a:rPr sz="1200" b="1" spc="-10" dirty="0">
                <a:latin typeface="Tahoma"/>
                <a:cs typeface="Tahoma"/>
              </a:rPr>
              <a:t>и</a:t>
            </a:r>
            <a:r>
              <a:rPr sz="1200" b="1" spc="-20" dirty="0">
                <a:latin typeface="Tahoma"/>
                <a:cs typeface="Tahoma"/>
              </a:rPr>
              <a:t>е</a:t>
            </a:r>
            <a:r>
              <a:rPr sz="1200" b="1" spc="5" dirty="0">
                <a:latin typeface="Tahoma"/>
                <a:cs typeface="Tahoma"/>
              </a:rPr>
              <a:t>т</a:t>
            </a:r>
            <a:r>
              <a:rPr sz="1200" b="1" spc="25" dirty="0">
                <a:latin typeface="Tahoma"/>
                <a:cs typeface="Tahoma"/>
              </a:rPr>
              <a:t>о</a:t>
            </a:r>
            <a:r>
              <a:rPr sz="1200" b="1" dirty="0">
                <a:latin typeface="Tahoma"/>
                <a:cs typeface="Tahoma"/>
              </a:rPr>
              <a:t>	на  </a:t>
            </a:r>
            <a:r>
              <a:rPr sz="1200" b="1" spc="5" dirty="0">
                <a:latin typeface="Tahoma"/>
                <a:cs typeface="Tahoma"/>
              </a:rPr>
              <a:t>бизнеса</a:t>
            </a:r>
            <a:r>
              <a:rPr sz="1200" b="1" spc="10" dirty="0">
                <a:latin typeface="Tahoma"/>
                <a:cs typeface="Tahoma"/>
              </a:rPr>
              <a:t> </a:t>
            </a:r>
            <a:r>
              <a:rPr sz="1200" spc="-70" dirty="0">
                <a:latin typeface="Tahoma"/>
                <a:cs typeface="Tahoma"/>
              </a:rPr>
              <a:t>в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85" dirty="0">
                <a:latin typeface="Tahoma"/>
                <a:cs typeface="Tahoma"/>
              </a:rPr>
              <a:t>селските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100" dirty="0">
                <a:latin typeface="Tahoma"/>
                <a:cs typeface="Tahoma"/>
              </a:rPr>
              <a:t>райони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827022" y="4606797"/>
            <a:ext cx="19685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9539" marR="5080" indent="-129539" algn="r">
              <a:lnSpc>
                <a:spcPct val="100000"/>
              </a:lnSpc>
              <a:spcBef>
                <a:spcPts val="100"/>
              </a:spcBef>
              <a:buClr>
                <a:srgbClr val="BAB830"/>
              </a:buClr>
              <a:buFont typeface="Wingdings"/>
              <a:buChar char=""/>
              <a:tabLst>
                <a:tab pos="129539" algn="l"/>
                <a:tab pos="1746250" algn="l"/>
              </a:tabLst>
            </a:pPr>
            <a:r>
              <a:rPr sz="1200" dirty="0">
                <a:latin typeface="Tahoma"/>
                <a:cs typeface="Tahoma"/>
              </a:rPr>
              <a:t>П</a:t>
            </a:r>
            <a:r>
              <a:rPr sz="1200" spc="120" dirty="0">
                <a:latin typeface="Tahoma"/>
                <a:cs typeface="Tahoma"/>
              </a:rPr>
              <a:t>о</a:t>
            </a:r>
            <a:r>
              <a:rPr sz="1200" spc="55" dirty="0">
                <a:latin typeface="Tahoma"/>
                <a:cs typeface="Tahoma"/>
              </a:rPr>
              <a:t>д</a:t>
            </a:r>
            <a:r>
              <a:rPr sz="1200" spc="120" dirty="0">
                <a:latin typeface="Tahoma"/>
                <a:cs typeface="Tahoma"/>
              </a:rPr>
              <a:t>о</a:t>
            </a:r>
            <a:r>
              <a:rPr sz="1200" spc="145" dirty="0">
                <a:latin typeface="Tahoma"/>
                <a:cs typeface="Tahoma"/>
              </a:rPr>
              <a:t>б</a:t>
            </a:r>
            <a:r>
              <a:rPr sz="1200" spc="150" dirty="0">
                <a:latin typeface="Tahoma"/>
                <a:cs typeface="Tahoma"/>
              </a:rPr>
              <a:t>р</a:t>
            </a:r>
            <a:r>
              <a:rPr sz="1200" spc="-110" dirty="0">
                <a:latin typeface="Tahoma"/>
                <a:cs typeface="Tahoma"/>
              </a:rPr>
              <a:t>я</a:t>
            </a:r>
            <a:r>
              <a:rPr sz="1200" spc="75" dirty="0">
                <a:latin typeface="Tahoma"/>
                <a:cs typeface="Tahoma"/>
              </a:rPr>
              <a:t>ване</a:t>
            </a:r>
            <a:r>
              <a:rPr sz="1200" dirty="0">
                <a:latin typeface="Tahoma"/>
                <a:cs typeface="Tahoma"/>
              </a:rPr>
              <a:t>	</a:t>
            </a:r>
            <a:r>
              <a:rPr sz="1200" spc="114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  <a:p>
            <a:pPr marR="5080" algn="r">
              <a:lnSpc>
                <a:spcPct val="100000"/>
              </a:lnSpc>
            </a:pPr>
            <a:r>
              <a:rPr sz="1200" spc="60" dirty="0">
                <a:latin typeface="Tahoma"/>
                <a:cs typeface="Tahoma"/>
              </a:rPr>
              <a:t>отговора</a:t>
            </a:r>
            <a:r>
              <a:rPr sz="1200" spc="415" dirty="0">
                <a:latin typeface="Tahoma"/>
                <a:cs typeface="Tahoma"/>
              </a:rPr>
              <a:t> </a:t>
            </a:r>
            <a:r>
              <a:rPr sz="1200" spc="114" dirty="0">
                <a:latin typeface="Tahoma"/>
                <a:cs typeface="Tahoma"/>
              </a:rPr>
              <a:t>на</a:t>
            </a:r>
            <a:r>
              <a:rPr sz="1200" spc="409" dirty="0">
                <a:latin typeface="Tahoma"/>
                <a:cs typeface="Tahoma"/>
              </a:rPr>
              <a:t> </a:t>
            </a:r>
            <a:r>
              <a:rPr sz="1200" spc="95" dirty="0">
                <a:latin typeface="Tahoma"/>
                <a:cs typeface="Tahoma"/>
              </a:rPr>
              <a:t>селското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56561" y="4972939"/>
            <a:ext cx="18389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65" dirty="0">
                <a:latin typeface="Tahoma"/>
                <a:cs typeface="Tahoma"/>
              </a:rPr>
              <a:t>стопанство</a:t>
            </a:r>
            <a:r>
              <a:rPr sz="1200" spc="500" dirty="0">
                <a:latin typeface="Tahoma"/>
                <a:cs typeface="Tahoma"/>
              </a:rPr>
              <a:t> </a:t>
            </a:r>
            <a:r>
              <a:rPr sz="1200" spc="120" dirty="0">
                <a:latin typeface="Tahoma"/>
                <a:cs typeface="Tahoma"/>
              </a:rPr>
              <a:t>на</a:t>
            </a:r>
            <a:r>
              <a:rPr sz="1200" spc="50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ЕС</a:t>
            </a:r>
            <a:r>
              <a:rPr sz="1200" spc="515" dirty="0">
                <a:latin typeface="Tahoma"/>
                <a:cs typeface="Tahoma"/>
              </a:rPr>
              <a:t> </a:t>
            </a:r>
            <a:r>
              <a:rPr sz="1200" spc="114" dirty="0">
                <a:latin typeface="Tahoma"/>
                <a:cs typeface="Tahoma"/>
              </a:rPr>
              <a:t>на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80" dirty="0">
                <a:latin typeface="Tahoma"/>
                <a:cs typeface="Tahoma"/>
              </a:rPr>
              <a:t>обществените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80942" y="5338698"/>
            <a:ext cx="3155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75" dirty="0">
                <a:latin typeface="Tahoma"/>
                <a:cs typeface="Tahoma"/>
              </a:rPr>
              <a:t>към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863851" y="5486400"/>
            <a:ext cx="1979295" cy="345440"/>
            <a:chOff x="1863851" y="5486400"/>
            <a:chExt cx="1979295" cy="345440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63851" y="5486400"/>
              <a:ext cx="867918" cy="34518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71571" y="5486400"/>
              <a:ext cx="299465" cy="34518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0839" y="5486400"/>
              <a:ext cx="931926" cy="345186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3003930" y="5523077"/>
            <a:ext cx="7918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ahoma"/>
                <a:cs typeface="Tahoma"/>
              </a:rPr>
              <a:t>здравето</a:t>
            </a:r>
            <a:r>
              <a:rPr sz="1200" spc="-10" dirty="0">
                <a:latin typeface="Tahoma"/>
                <a:cs typeface="Tahoma"/>
              </a:rPr>
              <a:t>,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56561" y="5338698"/>
            <a:ext cx="98044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820419" algn="l"/>
              </a:tabLst>
            </a:pPr>
            <a:r>
              <a:rPr sz="1200" spc="40" dirty="0">
                <a:latin typeface="Tahoma"/>
                <a:cs typeface="Tahoma"/>
              </a:rPr>
              <a:t>изисквания </a:t>
            </a:r>
            <a:r>
              <a:rPr sz="1200" spc="45" dirty="0">
                <a:latin typeface="Tahoma"/>
                <a:cs typeface="Tahoma"/>
              </a:rPr>
              <a:t> </a:t>
            </a:r>
            <a:r>
              <a:rPr sz="1200" b="1" spc="15" dirty="0">
                <a:latin typeface="Tahoma"/>
                <a:cs typeface="Tahoma"/>
              </a:rPr>
              <a:t>храната	</a:t>
            </a:r>
            <a:r>
              <a:rPr sz="1200" b="1" spc="-65" dirty="0">
                <a:latin typeface="Tahoma"/>
                <a:cs typeface="Tahoma"/>
              </a:rPr>
              <a:t>и </a:t>
            </a:r>
            <a:r>
              <a:rPr sz="1200" b="1" spc="-60" dirty="0">
                <a:latin typeface="Tahoma"/>
                <a:cs typeface="Tahoma"/>
              </a:rPr>
              <a:t> </a:t>
            </a:r>
            <a:r>
              <a:rPr sz="1200" spc="-25" dirty="0">
                <a:latin typeface="Tahoma"/>
                <a:cs typeface="Tahoma"/>
              </a:rPr>
              <a:t>вк</a:t>
            </a:r>
            <a:r>
              <a:rPr sz="1200" spc="-30" dirty="0">
                <a:latin typeface="Tahoma"/>
                <a:cs typeface="Tahoma"/>
              </a:rPr>
              <a:t>л</a:t>
            </a:r>
            <a:r>
              <a:rPr sz="1200" spc="90" dirty="0">
                <a:latin typeface="Tahoma"/>
                <a:cs typeface="Tahoma"/>
              </a:rPr>
              <a:t>ю</a:t>
            </a:r>
            <a:r>
              <a:rPr sz="1200" spc="-20" dirty="0">
                <a:latin typeface="Tahoma"/>
                <a:cs typeface="Tahoma"/>
              </a:rPr>
              <a:t>ч</a:t>
            </a:r>
            <a:r>
              <a:rPr sz="1200" spc="-15" dirty="0">
                <a:latin typeface="Tahoma"/>
                <a:cs typeface="Tahoma"/>
              </a:rPr>
              <a:t>и</a:t>
            </a:r>
            <a:r>
              <a:rPr sz="1200" spc="20" dirty="0">
                <a:latin typeface="Tahoma"/>
                <a:cs typeface="Tahoma"/>
              </a:rPr>
              <a:t>те</a:t>
            </a:r>
            <a:r>
              <a:rPr sz="1200" spc="-25" dirty="0">
                <a:latin typeface="Tahoma"/>
                <a:cs typeface="Tahoma"/>
              </a:rPr>
              <a:t>л</a:t>
            </a:r>
            <a:r>
              <a:rPr sz="1200" spc="60" dirty="0">
                <a:latin typeface="Tahoma"/>
                <a:cs typeface="Tahoma"/>
              </a:rPr>
              <a:t>но  </a:t>
            </a:r>
            <a:r>
              <a:rPr sz="1200" spc="85" dirty="0">
                <a:latin typeface="Tahoma"/>
                <a:cs typeface="Tahoma"/>
              </a:rPr>
              <a:t>безопасни, </a:t>
            </a:r>
            <a:r>
              <a:rPr sz="1200" spc="90" dirty="0">
                <a:latin typeface="Tahoma"/>
                <a:cs typeface="Tahoma"/>
              </a:rPr>
              <a:t> </a:t>
            </a:r>
            <a:r>
              <a:rPr sz="1200" spc="55" dirty="0">
                <a:latin typeface="Tahoma"/>
                <a:cs typeface="Tahoma"/>
              </a:rPr>
              <a:t>хранителни </a:t>
            </a:r>
            <a:r>
              <a:rPr sz="1200" spc="60" dirty="0">
                <a:latin typeface="Tahoma"/>
                <a:cs typeface="Tahoma"/>
              </a:rPr>
              <a:t> </a:t>
            </a:r>
            <a:r>
              <a:rPr sz="1200" spc="30" dirty="0">
                <a:latin typeface="Tahoma"/>
                <a:cs typeface="Tahoma"/>
              </a:rPr>
              <a:t>устойчиви</a:t>
            </a:r>
            <a:endParaRPr sz="1200" dirty="0">
              <a:latin typeface="Tahoma"/>
              <a:cs typeface="Tahoma"/>
            </a:endParaRPr>
          </a:p>
          <a:p>
            <a:pPr marL="12700" marR="68580">
              <a:lnSpc>
                <a:spcPct val="100000"/>
              </a:lnSpc>
              <a:tabLst>
                <a:tab pos="661670" algn="l"/>
              </a:tabLst>
            </a:pPr>
            <a:r>
              <a:rPr sz="1200" spc="105" dirty="0" err="1">
                <a:latin typeface="Tahoma"/>
                <a:cs typeface="Tahoma"/>
              </a:rPr>
              <a:t>хр</a:t>
            </a:r>
            <a:r>
              <a:rPr sz="1200" spc="95" dirty="0" err="1">
                <a:latin typeface="Tahoma"/>
                <a:cs typeface="Tahoma"/>
              </a:rPr>
              <a:t>а</a:t>
            </a:r>
            <a:r>
              <a:rPr sz="1200" spc="45" dirty="0" err="1">
                <a:latin typeface="Tahoma"/>
                <a:cs typeface="Tahoma"/>
              </a:rPr>
              <a:t>н</a:t>
            </a:r>
            <a:r>
              <a:rPr sz="1200" spc="55" dirty="0" err="1">
                <a:latin typeface="Tahoma"/>
                <a:cs typeface="Tahoma"/>
              </a:rPr>
              <a:t>и</a:t>
            </a:r>
            <a:r>
              <a:rPr sz="1200" spc="20" dirty="0" err="1">
                <a:latin typeface="Tahoma"/>
                <a:cs typeface="Tahoma"/>
              </a:rPr>
              <a:t>те</a:t>
            </a:r>
            <a:r>
              <a:rPr sz="1200" spc="-10" dirty="0" err="1">
                <a:latin typeface="Tahoma"/>
                <a:cs typeface="Tahoma"/>
              </a:rPr>
              <a:t>л</a:t>
            </a:r>
            <a:r>
              <a:rPr sz="1200" spc="30" dirty="0" err="1">
                <a:latin typeface="Tahoma"/>
                <a:cs typeface="Tahoma"/>
              </a:rPr>
              <a:t>н</a:t>
            </a:r>
            <a:r>
              <a:rPr sz="1200" spc="40" dirty="0" err="1">
                <a:latin typeface="Tahoma"/>
                <a:cs typeface="Tahoma"/>
              </a:rPr>
              <a:t>и</a:t>
            </a:r>
            <a:r>
              <a:rPr sz="1200" spc="40" dirty="0">
                <a:latin typeface="Tahoma"/>
                <a:cs typeface="Tahoma"/>
              </a:rPr>
              <a:t>  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936875" y="6070193"/>
            <a:ext cx="85851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8455" marR="5080" indent="411480" algn="r">
              <a:lnSpc>
                <a:spcPct val="100000"/>
              </a:lnSpc>
              <a:spcBef>
                <a:spcPts val="100"/>
              </a:spcBef>
            </a:pPr>
            <a:r>
              <a:rPr sz="1200" spc="40" dirty="0">
                <a:latin typeface="Tahoma"/>
                <a:cs typeface="Tahoma"/>
              </a:rPr>
              <a:t>и  </a:t>
            </a:r>
            <a:r>
              <a:rPr sz="1200" spc="60" dirty="0">
                <a:latin typeface="Tahoma"/>
                <a:cs typeface="Tahoma"/>
              </a:rPr>
              <a:t>х</a:t>
            </a:r>
            <a:r>
              <a:rPr sz="1200" spc="55" dirty="0">
                <a:latin typeface="Tahoma"/>
                <a:cs typeface="Tahoma"/>
              </a:rPr>
              <a:t>р</a:t>
            </a:r>
            <a:r>
              <a:rPr sz="1200" spc="180" dirty="0">
                <a:latin typeface="Tahoma"/>
                <a:cs typeface="Tahoma"/>
              </a:rPr>
              <a:t>а</a:t>
            </a:r>
            <a:r>
              <a:rPr sz="1200" spc="45" dirty="0">
                <a:latin typeface="Tahoma"/>
                <a:cs typeface="Tahoma"/>
              </a:rPr>
              <a:t>н</a:t>
            </a:r>
            <a:r>
              <a:rPr sz="1200" spc="55" dirty="0">
                <a:latin typeface="Tahoma"/>
                <a:cs typeface="Tahoma"/>
              </a:rPr>
              <a:t>и</a:t>
            </a:r>
            <a:r>
              <a:rPr sz="1200" spc="-35" dirty="0">
                <a:latin typeface="Tahoma"/>
                <a:cs typeface="Tahoma"/>
              </a:rPr>
              <a:t>,</a:t>
            </a:r>
            <a:endParaRPr sz="1200" dirty="0">
              <a:latin typeface="Tahoma"/>
              <a:cs typeface="Tahoma"/>
            </a:endParaRPr>
          </a:p>
          <a:p>
            <a:pPr marL="12700" marR="5080" indent="71120" algn="r">
              <a:lnSpc>
                <a:spcPct val="100000"/>
              </a:lnSpc>
            </a:pPr>
            <a:r>
              <a:rPr sz="1200" spc="120" dirty="0" err="1" smtClean="0">
                <a:latin typeface="Tahoma"/>
                <a:cs typeface="Tahoma"/>
              </a:rPr>
              <a:t>о</a:t>
            </a:r>
            <a:r>
              <a:rPr sz="1200" spc="40" dirty="0" err="1" smtClean="0">
                <a:latin typeface="Tahoma"/>
                <a:cs typeface="Tahoma"/>
              </a:rPr>
              <a:t>тп</a:t>
            </a:r>
            <a:r>
              <a:rPr sz="1200" spc="35" dirty="0" err="1" smtClean="0">
                <a:latin typeface="Tahoma"/>
                <a:cs typeface="Tahoma"/>
              </a:rPr>
              <a:t>а</a:t>
            </a:r>
            <a:r>
              <a:rPr sz="1200" spc="55" dirty="0" err="1" smtClean="0">
                <a:latin typeface="Tahoma"/>
                <a:cs typeface="Tahoma"/>
              </a:rPr>
              <a:t>д</a:t>
            </a:r>
            <a:r>
              <a:rPr sz="1200" spc="10" dirty="0" err="1" smtClean="0">
                <a:latin typeface="Tahoma"/>
                <a:cs typeface="Tahoma"/>
              </a:rPr>
              <a:t>ъци</a:t>
            </a:r>
            <a:r>
              <a:rPr sz="1200" spc="10" dirty="0" smtClean="0">
                <a:latin typeface="Tahoma"/>
                <a:cs typeface="Tahoma"/>
              </a:rPr>
              <a:t>  </a:t>
            </a:r>
            <a:endParaRPr sz="1200" dirty="0">
              <a:latin typeface="Tahoma"/>
              <a:cs typeface="Tahom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0" y="842772"/>
            <a:ext cx="5163820" cy="5172075"/>
            <a:chOff x="0" y="842772"/>
            <a:chExt cx="5163820" cy="5172075"/>
          </a:xfrm>
        </p:grpSpPr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842772"/>
              <a:ext cx="229374" cy="517169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619497" y="2482106"/>
              <a:ext cx="531495" cy="483234"/>
            </a:xfrm>
            <a:custGeom>
              <a:avLst/>
              <a:gdLst/>
              <a:ahLst/>
              <a:cxnLst/>
              <a:rect l="l" t="t" r="r" b="b"/>
              <a:pathLst>
                <a:path w="531495" h="483235">
                  <a:moveTo>
                    <a:pt x="45609" y="0"/>
                  </a:moveTo>
                  <a:lnTo>
                    <a:pt x="0" y="4680"/>
                  </a:lnTo>
                  <a:lnTo>
                    <a:pt x="45316" y="14990"/>
                  </a:lnTo>
                  <a:lnTo>
                    <a:pt x="88800" y="30622"/>
                  </a:lnTo>
                  <a:lnTo>
                    <a:pt x="130162" y="51281"/>
                  </a:lnTo>
                  <a:lnTo>
                    <a:pt x="169115" y="76671"/>
                  </a:lnTo>
                  <a:lnTo>
                    <a:pt x="205368" y="106496"/>
                  </a:lnTo>
                  <a:lnTo>
                    <a:pt x="238633" y="140462"/>
                  </a:lnTo>
                  <a:lnTo>
                    <a:pt x="268620" y="178273"/>
                  </a:lnTo>
                  <a:lnTo>
                    <a:pt x="295041" y="219634"/>
                  </a:lnTo>
                  <a:lnTo>
                    <a:pt x="317606" y="264248"/>
                  </a:lnTo>
                  <a:lnTo>
                    <a:pt x="336026" y="311821"/>
                  </a:lnTo>
                  <a:lnTo>
                    <a:pt x="350012" y="362058"/>
                  </a:lnTo>
                  <a:lnTo>
                    <a:pt x="289560" y="362058"/>
                  </a:lnTo>
                  <a:lnTo>
                    <a:pt x="423799" y="482835"/>
                  </a:lnTo>
                  <a:lnTo>
                    <a:pt x="531113" y="362058"/>
                  </a:lnTo>
                  <a:lnTo>
                    <a:pt x="470788" y="362058"/>
                  </a:lnTo>
                  <a:lnTo>
                    <a:pt x="456969" y="312280"/>
                  </a:lnTo>
                  <a:lnTo>
                    <a:pt x="438898" y="265317"/>
                  </a:lnTo>
                  <a:lnTo>
                    <a:pt x="416877" y="221397"/>
                  </a:lnTo>
                  <a:lnTo>
                    <a:pt x="391206" y="180751"/>
                  </a:lnTo>
                  <a:lnTo>
                    <a:pt x="362186" y="143605"/>
                  </a:lnTo>
                  <a:lnTo>
                    <a:pt x="330120" y="110191"/>
                  </a:lnTo>
                  <a:lnTo>
                    <a:pt x="295306" y="80737"/>
                  </a:lnTo>
                  <a:lnTo>
                    <a:pt x="258048" y="55472"/>
                  </a:lnTo>
                  <a:lnTo>
                    <a:pt x="218645" y="34624"/>
                  </a:lnTo>
                  <a:lnTo>
                    <a:pt x="177398" y="18425"/>
                  </a:lnTo>
                  <a:lnTo>
                    <a:pt x="134609" y="7101"/>
                  </a:lnTo>
                  <a:lnTo>
                    <a:pt x="90579" y="883"/>
                  </a:lnTo>
                  <a:lnTo>
                    <a:pt x="45609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135373" y="2481833"/>
              <a:ext cx="544830" cy="483234"/>
            </a:xfrm>
            <a:custGeom>
              <a:avLst/>
              <a:gdLst/>
              <a:ahLst/>
              <a:cxnLst/>
              <a:rect l="l" t="t" r="r" b="b"/>
              <a:pathLst>
                <a:path w="544829" h="483235">
                  <a:moveTo>
                    <a:pt x="544576" y="0"/>
                  </a:moveTo>
                  <a:lnTo>
                    <a:pt x="423799" y="0"/>
                  </a:lnTo>
                  <a:lnTo>
                    <a:pt x="380467" y="2494"/>
                  </a:lnTo>
                  <a:lnTo>
                    <a:pt x="338387" y="9814"/>
                  </a:lnTo>
                  <a:lnTo>
                    <a:pt x="297772" y="21718"/>
                  </a:lnTo>
                  <a:lnTo>
                    <a:pt x="258835" y="37963"/>
                  </a:lnTo>
                  <a:lnTo>
                    <a:pt x="221789" y="58305"/>
                  </a:lnTo>
                  <a:lnTo>
                    <a:pt x="186847" y="82503"/>
                  </a:lnTo>
                  <a:lnTo>
                    <a:pt x="154222" y="110313"/>
                  </a:lnTo>
                  <a:lnTo>
                    <a:pt x="124126" y="141493"/>
                  </a:lnTo>
                  <a:lnTo>
                    <a:pt x="96774" y="175800"/>
                  </a:lnTo>
                  <a:lnTo>
                    <a:pt x="72377" y="212991"/>
                  </a:lnTo>
                  <a:lnTo>
                    <a:pt x="51149" y="252823"/>
                  </a:lnTo>
                  <a:lnTo>
                    <a:pt x="33303" y="295054"/>
                  </a:lnTo>
                  <a:lnTo>
                    <a:pt x="19052" y="339441"/>
                  </a:lnTo>
                  <a:lnTo>
                    <a:pt x="8609" y="385740"/>
                  </a:lnTo>
                  <a:lnTo>
                    <a:pt x="2187" y="433710"/>
                  </a:lnTo>
                  <a:lnTo>
                    <a:pt x="0" y="483107"/>
                  </a:lnTo>
                  <a:lnTo>
                    <a:pt x="120776" y="483107"/>
                  </a:lnTo>
                  <a:lnTo>
                    <a:pt x="122964" y="433710"/>
                  </a:lnTo>
                  <a:lnTo>
                    <a:pt x="129386" y="385740"/>
                  </a:lnTo>
                  <a:lnTo>
                    <a:pt x="139829" y="339441"/>
                  </a:lnTo>
                  <a:lnTo>
                    <a:pt x="154080" y="295054"/>
                  </a:lnTo>
                  <a:lnTo>
                    <a:pt x="171926" y="252823"/>
                  </a:lnTo>
                  <a:lnTo>
                    <a:pt x="193154" y="212991"/>
                  </a:lnTo>
                  <a:lnTo>
                    <a:pt x="217551" y="175800"/>
                  </a:lnTo>
                  <a:lnTo>
                    <a:pt x="244903" y="141493"/>
                  </a:lnTo>
                  <a:lnTo>
                    <a:pt x="274999" y="110313"/>
                  </a:lnTo>
                  <a:lnTo>
                    <a:pt x="307624" y="82503"/>
                  </a:lnTo>
                  <a:lnTo>
                    <a:pt x="342566" y="58305"/>
                  </a:lnTo>
                  <a:lnTo>
                    <a:pt x="379612" y="37963"/>
                  </a:lnTo>
                  <a:lnTo>
                    <a:pt x="418549" y="21718"/>
                  </a:lnTo>
                  <a:lnTo>
                    <a:pt x="459164" y="9814"/>
                  </a:lnTo>
                  <a:lnTo>
                    <a:pt x="501244" y="2494"/>
                  </a:lnTo>
                  <a:lnTo>
                    <a:pt x="544576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135373" y="2481833"/>
              <a:ext cx="1015365" cy="483234"/>
            </a:xfrm>
            <a:custGeom>
              <a:avLst/>
              <a:gdLst/>
              <a:ahLst/>
              <a:cxnLst/>
              <a:rect l="l" t="t" r="r" b="b"/>
              <a:pathLst>
                <a:path w="1015364" h="483235">
                  <a:moveTo>
                    <a:pt x="484124" y="4952"/>
                  </a:moveTo>
                  <a:lnTo>
                    <a:pt x="529440" y="15263"/>
                  </a:lnTo>
                  <a:lnTo>
                    <a:pt x="572924" y="30895"/>
                  </a:lnTo>
                  <a:lnTo>
                    <a:pt x="614286" y="51554"/>
                  </a:lnTo>
                  <a:lnTo>
                    <a:pt x="653239" y="76943"/>
                  </a:lnTo>
                  <a:lnTo>
                    <a:pt x="689492" y="106769"/>
                  </a:lnTo>
                  <a:lnTo>
                    <a:pt x="722757" y="140735"/>
                  </a:lnTo>
                  <a:lnTo>
                    <a:pt x="752744" y="178546"/>
                  </a:lnTo>
                  <a:lnTo>
                    <a:pt x="779165" y="219906"/>
                  </a:lnTo>
                  <a:lnTo>
                    <a:pt x="801730" y="264521"/>
                  </a:lnTo>
                  <a:lnTo>
                    <a:pt x="820150" y="312094"/>
                  </a:lnTo>
                  <a:lnTo>
                    <a:pt x="834136" y="362330"/>
                  </a:lnTo>
                  <a:lnTo>
                    <a:pt x="773684" y="362330"/>
                  </a:lnTo>
                  <a:lnTo>
                    <a:pt x="907923" y="483107"/>
                  </a:lnTo>
                  <a:lnTo>
                    <a:pt x="1015238" y="362330"/>
                  </a:lnTo>
                  <a:lnTo>
                    <a:pt x="954913" y="362330"/>
                  </a:lnTo>
                  <a:lnTo>
                    <a:pt x="941653" y="314275"/>
                  </a:lnTo>
                  <a:lnTo>
                    <a:pt x="924381" y="268737"/>
                  </a:lnTo>
                  <a:lnTo>
                    <a:pt x="903359" y="225946"/>
                  </a:lnTo>
                  <a:lnTo>
                    <a:pt x="878849" y="186135"/>
                  </a:lnTo>
                  <a:lnTo>
                    <a:pt x="851114" y="149533"/>
                  </a:lnTo>
                  <a:lnTo>
                    <a:pt x="820415" y="116373"/>
                  </a:lnTo>
                  <a:lnTo>
                    <a:pt x="787015" y="86884"/>
                  </a:lnTo>
                  <a:lnTo>
                    <a:pt x="751177" y="61299"/>
                  </a:lnTo>
                  <a:lnTo>
                    <a:pt x="713161" y="39847"/>
                  </a:lnTo>
                  <a:lnTo>
                    <a:pt x="673231" y="22760"/>
                  </a:lnTo>
                  <a:lnTo>
                    <a:pt x="631648" y="10269"/>
                  </a:lnTo>
                  <a:lnTo>
                    <a:pt x="588676" y="2605"/>
                  </a:lnTo>
                  <a:lnTo>
                    <a:pt x="544576" y="0"/>
                  </a:lnTo>
                  <a:lnTo>
                    <a:pt x="423799" y="0"/>
                  </a:lnTo>
                  <a:lnTo>
                    <a:pt x="380467" y="2494"/>
                  </a:lnTo>
                  <a:lnTo>
                    <a:pt x="338387" y="9814"/>
                  </a:lnTo>
                  <a:lnTo>
                    <a:pt x="297772" y="21718"/>
                  </a:lnTo>
                  <a:lnTo>
                    <a:pt x="258835" y="37963"/>
                  </a:lnTo>
                  <a:lnTo>
                    <a:pt x="221789" y="58305"/>
                  </a:lnTo>
                  <a:lnTo>
                    <a:pt x="186847" y="82503"/>
                  </a:lnTo>
                  <a:lnTo>
                    <a:pt x="154222" y="110313"/>
                  </a:lnTo>
                  <a:lnTo>
                    <a:pt x="124126" y="141493"/>
                  </a:lnTo>
                  <a:lnTo>
                    <a:pt x="96774" y="175800"/>
                  </a:lnTo>
                  <a:lnTo>
                    <a:pt x="72377" y="212991"/>
                  </a:lnTo>
                  <a:lnTo>
                    <a:pt x="51149" y="252823"/>
                  </a:lnTo>
                  <a:lnTo>
                    <a:pt x="33303" y="295054"/>
                  </a:lnTo>
                  <a:lnTo>
                    <a:pt x="19052" y="339441"/>
                  </a:lnTo>
                  <a:lnTo>
                    <a:pt x="8609" y="385740"/>
                  </a:lnTo>
                  <a:lnTo>
                    <a:pt x="2187" y="433710"/>
                  </a:lnTo>
                  <a:lnTo>
                    <a:pt x="0" y="483107"/>
                  </a:lnTo>
                  <a:lnTo>
                    <a:pt x="120776" y="483107"/>
                  </a:lnTo>
                  <a:lnTo>
                    <a:pt x="122964" y="433710"/>
                  </a:lnTo>
                  <a:lnTo>
                    <a:pt x="129386" y="385740"/>
                  </a:lnTo>
                  <a:lnTo>
                    <a:pt x="139829" y="339441"/>
                  </a:lnTo>
                  <a:lnTo>
                    <a:pt x="154080" y="295054"/>
                  </a:lnTo>
                  <a:lnTo>
                    <a:pt x="171926" y="252823"/>
                  </a:lnTo>
                  <a:lnTo>
                    <a:pt x="193154" y="212991"/>
                  </a:lnTo>
                  <a:lnTo>
                    <a:pt x="217551" y="175800"/>
                  </a:lnTo>
                  <a:lnTo>
                    <a:pt x="244903" y="141493"/>
                  </a:lnTo>
                  <a:lnTo>
                    <a:pt x="274999" y="110313"/>
                  </a:lnTo>
                  <a:lnTo>
                    <a:pt x="307624" y="82503"/>
                  </a:lnTo>
                  <a:lnTo>
                    <a:pt x="342566" y="58305"/>
                  </a:lnTo>
                  <a:lnTo>
                    <a:pt x="379612" y="37963"/>
                  </a:lnTo>
                  <a:lnTo>
                    <a:pt x="418549" y="21718"/>
                  </a:lnTo>
                  <a:lnTo>
                    <a:pt x="459164" y="9814"/>
                  </a:lnTo>
                  <a:lnTo>
                    <a:pt x="501244" y="2494"/>
                  </a:lnTo>
                  <a:lnTo>
                    <a:pt x="544576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495927" y="4839715"/>
              <a:ext cx="531495" cy="484505"/>
            </a:xfrm>
            <a:custGeom>
              <a:avLst/>
              <a:gdLst/>
              <a:ahLst/>
              <a:cxnLst/>
              <a:rect l="l" t="t" r="r" b="b"/>
              <a:pathLst>
                <a:path w="531495" h="484504">
                  <a:moveTo>
                    <a:pt x="45609" y="0"/>
                  </a:moveTo>
                  <a:lnTo>
                    <a:pt x="0" y="4699"/>
                  </a:lnTo>
                  <a:lnTo>
                    <a:pt x="45278" y="15082"/>
                  </a:lnTo>
                  <a:lnTo>
                    <a:pt x="88719" y="30793"/>
                  </a:lnTo>
                  <a:lnTo>
                    <a:pt x="130035" y="51536"/>
                  </a:lnTo>
                  <a:lnTo>
                    <a:pt x="168938" y="77018"/>
                  </a:lnTo>
                  <a:lnTo>
                    <a:pt x="205140" y="106941"/>
                  </a:lnTo>
                  <a:lnTo>
                    <a:pt x="238353" y="141011"/>
                  </a:lnTo>
                  <a:lnTo>
                    <a:pt x="268289" y="178932"/>
                  </a:lnTo>
                  <a:lnTo>
                    <a:pt x="294660" y="220409"/>
                  </a:lnTo>
                  <a:lnTo>
                    <a:pt x="317178" y="265146"/>
                  </a:lnTo>
                  <a:lnTo>
                    <a:pt x="335555" y="312848"/>
                  </a:lnTo>
                  <a:lnTo>
                    <a:pt x="349503" y="363220"/>
                  </a:lnTo>
                  <a:lnTo>
                    <a:pt x="288925" y="363220"/>
                  </a:lnTo>
                  <a:lnTo>
                    <a:pt x="423545" y="484378"/>
                  </a:lnTo>
                  <a:lnTo>
                    <a:pt x="531240" y="363220"/>
                  </a:lnTo>
                  <a:lnTo>
                    <a:pt x="470662" y="363220"/>
                  </a:lnTo>
                  <a:lnTo>
                    <a:pt x="456867" y="313260"/>
                  </a:lnTo>
                  <a:lnTo>
                    <a:pt x="438818" y="266130"/>
                  </a:lnTo>
                  <a:lnTo>
                    <a:pt x="416815" y="222058"/>
                  </a:lnTo>
                  <a:lnTo>
                    <a:pt x="391160" y="181275"/>
                  </a:lnTo>
                  <a:lnTo>
                    <a:pt x="362153" y="144010"/>
                  </a:lnTo>
                  <a:lnTo>
                    <a:pt x="330096" y="110490"/>
                  </a:lnTo>
                  <a:lnTo>
                    <a:pt x="295290" y="80947"/>
                  </a:lnTo>
                  <a:lnTo>
                    <a:pt x="258038" y="55608"/>
                  </a:lnTo>
                  <a:lnTo>
                    <a:pt x="218639" y="34702"/>
                  </a:lnTo>
                  <a:lnTo>
                    <a:pt x="177395" y="18460"/>
                  </a:lnTo>
                  <a:lnTo>
                    <a:pt x="134608" y="7109"/>
                  </a:lnTo>
                  <a:lnTo>
                    <a:pt x="90579" y="879"/>
                  </a:lnTo>
                  <a:lnTo>
                    <a:pt x="45609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011929" y="4839462"/>
              <a:ext cx="544830" cy="485140"/>
            </a:xfrm>
            <a:custGeom>
              <a:avLst/>
              <a:gdLst/>
              <a:ahLst/>
              <a:cxnLst/>
              <a:rect l="l" t="t" r="r" b="b"/>
              <a:pathLst>
                <a:path w="544829" h="485139">
                  <a:moveTo>
                    <a:pt x="544576" y="0"/>
                  </a:moveTo>
                  <a:lnTo>
                    <a:pt x="423418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8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7" y="340494"/>
                  </a:lnTo>
                  <a:lnTo>
                    <a:pt x="154437" y="295965"/>
                  </a:lnTo>
                  <a:lnTo>
                    <a:pt x="172270" y="253600"/>
                  </a:lnTo>
                  <a:lnTo>
                    <a:pt x="193481" y="213642"/>
                  </a:lnTo>
                  <a:lnTo>
                    <a:pt x="217859" y="176335"/>
                  </a:lnTo>
                  <a:lnTo>
                    <a:pt x="245189" y="141922"/>
                  </a:lnTo>
                  <a:lnTo>
                    <a:pt x="275259" y="110646"/>
                  </a:lnTo>
                  <a:lnTo>
                    <a:pt x="307856" y="82751"/>
                  </a:lnTo>
                  <a:lnTo>
                    <a:pt x="342767" y="58480"/>
                  </a:lnTo>
                  <a:lnTo>
                    <a:pt x="379779" y="38076"/>
                  </a:lnTo>
                  <a:lnTo>
                    <a:pt x="418679" y="21782"/>
                  </a:lnTo>
                  <a:lnTo>
                    <a:pt x="459254" y="9843"/>
                  </a:lnTo>
                  <a:lnTo>
                    <a:pt x="501290" y="2501"/>
                  </a:lnTo>
                  <a:lnTo>
                    <a:pt x="544576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011929" y="4839462"/>
              <a:ext cx="1015365" cy="485140"/>
            </a:xfrm>
            <a:custGeom>
              <a:avLst/>
              <a:gdLst/>
              <a:ahLst/>
              <a:cxnLst/>
              <a:rect l="l" t="t" r="r" b="b"/>
              <a:pathLst>
                <a:path w="1015364" h="485139">
                  <a:moveTo>
                    <a:pt x="483997" y="4952"/>
                  </a:moveTo>
                  <a:lnTo>
                    <a:pt x="529275" y="15335"/>
                  </a:lnTo>
                  <a:lnTo>
                    <a:pt x="572716" y="31046"/>
                  </a:lnTo>
                  <a:lnTo>
                    <a:pt x="614032" y="51790"/>
                  </a:lnTo>
                  <a:lnTo>
                    <a:pt x="652935" y="77271"/>
                  </a:lnTo>
                  <a:lnTo>
                    <a:pt x="689137" y="107194"/>
                  </a:lnTo>
                  <a:lnTo>
                    <a:pt x="722350" y="141264"/>
                  </a:lnTo>
                  <a:lnTo>
                    <a:pt x="752286" y="179185"/>
                  </a:lnTo>
                  <a:lnTo>
                    <a:pt x="778657" y="220662"/>
                  </a:lnTo>
                  <a:lnTo>
                    <a:pt x="801175" y="265399"/>
                  </a:lnTo>
                  <a:lnTo>
                    <a:pt x="819552" y="313102"/>
                  </a:lnTo>
                  <a:lnTo>
                    <a:pt x="833501" y="363474"/>
                  </a:lnTo>
                  <a:lnTo>
                    <a:pt x="772922" y="363474"/>
                  </a:lnTo>
                  <a:lnTo>
                    <a:pt x="907542" y="484631"/>
                  </a:lnTo>
                  <a:lnTo>
                    <a:pt x="1015238" y="363474"/>
                  </a:lnTo>
                  <a:lnTo>
                    <a:pt x="954659" y="363474"/>
                  </a:lnTo>
                  <a:lnTo>
                    <a:pt x="941428" y="315274"/>
                  </a:lnTo>
                  <a:lnTo>
                    <a:pt x="924185" y="269597"/>
                  </a:lnTo>
                  <a:lnTo>
                    <a:pt x="903191" y="226675"/>
                  </a:lnTo>
                  <a:lnTo>
                    <a:pt x="878709" y="186739"/>
                  </a:lnTo>
                  <a:lnTo>
                    <a:pt x="850999" y="150022"/>
                  </a:lnTo>
                  <a:lnTo>
                    <a:pt x="820325" y="116755"/>
                  </a:lnTo>
                  <a:lnTo>
                    <a:pt x="786947" y="87171"/>
                  </a:lnTo>
                  <a:lnTo>
                    <a:pt x="751127" y="61502"/>
                  </a:lnTo>
                  <a:lnTo>
                    <a:pt x="713129" y="39980"/>
                  </a:lnTo>
                  <a:lnTo>
                    <a:pt x="673212" y="22837"/>
                  </a:lnTo>
                  <a:lnTo>
                    <a:pt x="631640" y="10304"/>
                  </a:lnTo>
                  <a:lnTo>
                    <a:pt x="588674" y="2614"/>
                  </a:lnTo>
                  <a:lnTo>
                    <a:pt x="544576" y="0"/>
                  </a:lnTo>
                  <a:lnTo>
                    <a:pt x="423418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8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7" y="340494"/>
                  </a:lnTo>
                  <a:lnTo>
                    <a:pt x="154437" y="295965"/>
                  </a:lnTo>
                  <a:lnTo>
                    <a:pt x="172270" y="253600"/>
                  </a:lnTo>
                  <a:lnTo>
                    <a:pt x="193481" y="213642"/>
                  </a:lnTo>
                  <a:lnTo>
                    <a:pt x="217859" y="176335"/>
                  </a:lnTo>
                  <a:lnTo>
                    <a:pt x="245189" y="141922"/>
                  </a:lnTo>
                  <a:lnTo>
                    <a:pt x="275259" y="110646"/>
                  </a:lnTo>
                  <a:lnTo>
                    <a:pt x="307856" y="82751"/>
                  </a:lnTo>
                  <a:lnTo>
                    <a:pt x="342767" y="58480"/>
                  </a:lnTo>
                  <a:lnTo>
                    <a:pt x="379779" y="38076"/>
                  </a:lnTo>
                  <a:lnTo>
                    <a:pt x="418679" y="21782"/>
                  </a:lnTo>
                  <a:lnTo>
                    <a:pt x="459254" y="9843"/>
                  </a:lnTo>
                  <a:lnTo>
                    <a:pt x="501290" y="2501"/>
                  </a:lnTo>
                  <a:lnTo>
                    <a:pt x="544576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20823" y="1555991"/>
              <a:ext cx="1754886" cy="476262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5321808" y="4509515"/>
            <a:ext cx="3610610" cy="1632585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26669" rIns="0" bIns="0" rtlCol="0">
            <a:spAutoFit/>
          </a:bodyPr>
          <a:lstStyle/>
          <a:p>
            <a:pPr marL="220979" marR="264160" indent="-129539">
              <a:lnSpc>
                <a:spcPct val="110000"/>
              </a:lnSpc>
              <a:spcBef>
                <a:spcPts val="209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25" dirty="0">
                <a:latin typeface="Cambria"/>
                <a:cs typeface="Cambria"/>
              </a:rPr>
              <a:t>Пестицидният </a:t>
            </a:r>
            <a:r>
              <a:rPr sz="1200" spc="-5" dirty="0">
                <a:latin typeface="Cambria"/>
                <a:cs typeface="Cambria"/>
              </a:rPr>
              <a:t>отпечатък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-35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България </a:t>
            </a:r>
            <a:r>
              <a:rPr sz="1200" spc="-15" dirty="0">
                <a:latin typeface="Cambria"/>
                <a:cs typeface="Cambria"/>
              </a:rPr>
              <a:t>е </a:t>
            </a:r>
            <a:r>
              <a:rPr sz="1200" spc="5" dirty="0">
                <a:latin typeface="Cambria"/>
                <a:cs typeface="Cambria"/>
              </a:rPr>
              <a:t>сред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най-ниските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Европейския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-5" dirty="0">
                <a:latin typeface="Cambria"/>
                <a:cs typeface="Cambria"/>
              </a:rPr>
              <a:t>съюз.</a:t>
            </a:r>
            <a:endParaRPr sz="1200">
              <a:latin typeface="Cambria"/>
              <a:cs typeface="Cambria"/>
            </a:endParaRPr>
          </a:p>
          <a:p>
            <a:pPr marL="220979" indent="-130175">
              <a:lnSpc>
                <a:spcPct val="100000"/>
              </a:lnSpc>
              <a:spcBef>
                <a:spcPts val="645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25" dirty="0">
                <a:latin typeface="Cambria"/>
                <a:cs typeface="Cambria"/>
              </a:rPr>
              <a:t>Положителна</a:t>
            </a:r>
            <a:r>
              <a:rPr sz="1200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тенденция</a:t>
            </a:r>
            <a:r>
              <a:rPr sz="1200" spc="5" dirty="0">
                <a:latin typeface="Cambria"/>
                <a:cs typeface="Cambria"/>
              </a:rPr>
              <a:t> </a:t>
            </a:r>
            <a:r>
              <a:rPr sz="1200" spc="-25" dirty="0">
                <a:latin typeface="Cambria"/>
                <a:cs typeface="Cambria"/>
              </a:rPr>
              <a:t>за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спазване</a:t>
            </a:r>
            <a:endParaRPr sz="1200">
              <a:latin typeface="Cambria"/>
              <a:cs typeface="Cambria"/>
            </a:endParaRPr>
          </a:p>
          <a:p>
            <a:pPr marL="220979" marR="421640">
              <a:lnSpc>
                <a:spcPct val="110000"/>
              </a:lnSpc>
            </a:pPr>
            <a:r>
              <a:rPr sz="1200" spc="5" dirty="0">
                <a:latin typeface="Cambria"/>
                <a:cs typeface="Cambria"/>
              </a:rPr>
              <a:t>изискванията </a:t>
            </a:r>
            <a:r>
              <a:rPr sz="1200" spc="-25" dirty="0">
                <a:latin typeface="Cambria"/>
                <a:cs typeface="Cambria"/>
              </a:rPr>
              <a:t>за </a:t>
            </a:r>
            <a:r>
              <a:rPr sz="1200" spc="35" dirty="0">
                <a:latin typeface="Cambria"/>
                <a:cs typeface="Cambria"/>
              </a:rPr>
              <a:t>хуманно </a:t>
            </a:r>
            <a:r>
              <a:rPr sz="1200" spc="20" dirty="0">
                <a:latin typeface="Cambria"/>
                <a:cs typeface="Cambria"/>
              </a:rPr>
              <a:t>отношение </a:t>
            </a:r>
            <a:r>
              <a:rPr sz="1200" spc="45" dirty="0">
                <a:latin typeface="Cambria"/>
                <a:cs typeface="Cambria"/>
              </a:rPr>
              <a:t>и </a:t>
            </a:r>
            <a:r>
              <a:rPr sz="1200" spc="-30" dirty="0">
                <a:latin typeface="Cambria"/>
                <a:cs typeface="Cambria"/>
              </a:rPr>
              <a:t>за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-20" dirty="0">
                <a:latin typeface="Cambria"/>
                <a:cs typeface="Cambria"/>
              </a:rPr>
              <a:t>съответствие</a:t>
            </a:r>
            <a:r>
              <a:rPr sz="1200" spc="40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животновъдните</a:t>
            </a:r>
            <a:r>
              <a:rPr sz="1200" spc="5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обекти.</a:t>
            </a:r>
            <a:endParaRPr sz="1200">
              <a:latin typeface="Cambria"/>
              <a:cs typeface="Cambria"/>
            </a:endParaRPr>
          </a:p>
          <a:p>
            <a:pPr marL="220979" indent="-130175">
              <a:lnSpc>
                <a:spcPct val="100000"/>
              </a:lnSpc>
              <a:spcBef>
                <a:spcPts val="635"/>
              </a:spcBef>
              <a:buClr>
                <a:srgbClr val="A13928"/>
              </a:buClr>
              <a:buFont typeface="Wingdings"/>
              <a:buChar char=""/>
              <a:tabLst>
                <a:tab pos="221615" algn="l"/>
              </a:tabLst>
            </a:pPr>
            <a:r>
              <a:rPr sz="1200" spc="15" dirty="0">
                <a:latin typeface="Cambria"/>
                <a:cs typeface="Cambria"/>
              </a:rPr>
              <a:t>Увеличаване</a:t>
            </a:r>
            <a:r>
              <a:rPr sz="1200" spc="2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</a:t>
            </a:r>
            <a:r>
              <a:rPr sz="1200" spc="25" dirty="0">
                <a:latin typeface="Cambria"/>
                <a:cs typeface="Cambria"/>
              </a:rPr>
              <a:t> продукцията</a:t>
            </a:r>
            <a:r>
              <a:rPr sz="1200" spc="10" dirty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от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spc="25" dirty="0">
                <a:latin typeface="Cambria"/>
                <a:cs typeface="Cambria"/>
              </a:rPr>
              <a:t>биологично</a:t>
            </a:r>
            <a:endParaRPr sz="1200">
              <a:latin typeface="Cambria"/>
              <a:cs typeface="Cambria"/>
            </a:endParaRPr>
          </a:p>
          <a:p>
            <a:pPr marL="220979">
              <a:lnSpc>
                <a:spcPct val="100000"/>
              </a:lnSpc>
              <a:spcBef>
                <a:spcPts val="145"/>
              </a:spcBef>
            </a:pPr>
            <a:r>
              <a:rPr sz="1200" spc="-5" dirty="0">
                <a:latin typeface="Cambria"/>
                <a:cs typeface="Cambria"/>
              </a:rPr>
              <a:t>земеделие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и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-5" dirty="0">
                <a:latin typeface="Cambria"/>
                <a:cs typeface="Cambria"/>
              </a:rPr>
              <a:t>търсенето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 </a:t>
            </a:r>
            <a:r>
              <a:rPr sz="1200" spc="20" dirty="0">
                <a:latin typeface="Cambria"/>
                <a:cs typeface="Cambria"/>
              </a:rPr>
              <a:t>биосуровини</a:t>
            </a:r>
            <a:r>
              <a:rPr sz="1200" spc="20" dirty="0">
                <a:latin typeface="Tahoma"/>
                <a:cs typeface="Tahoma"/>
              </a:rPr>
              <a:t>.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329942" y="1507997"/>
            <a:ext cx="1156335" cy="53784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635" algn="ctr">
              <a:lnSpc>
                <a:spcPts val="1300"/>
              </a:lnSpc>
              <a:spcBef>
                <a:spcPts val="260"/>
              </a:spcBef>
            </a:pPr>
            <a:r>
              <a:rPr sz="1200" b="1" dirty="0">
                <a:solidFill>
                  <a:srgbClr val="333333"/>
                </a:solidFill>
                <a:latin typeface="Tahoma"/>
                <a:cs typeface="Tahoma"/>
              </a:rPr>
              <a:t>Социално- </a:t>
            </a:r>
            <a:r>
              <a:rPr sz="1200" b="1" spc="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200" b="1" spc="-80" dirty="0">
                <a:solidFill>
                  <a:srgbClr val="333333"/>
                </a:solidFill>
                <a:latin typeface="Tahoma"/>
                <a:cs typeface="Tahoma"/>
              </a:rPr>
              <a:t>и</a:t>
            </a:r>
            <a:r>
              <a:rPr sz="1200" b="1" spc="-70" dirty="0">
                <a:solidFill>
                  <a:srgbClr val="333333"/>
                </a:solidFill>
                <a:latin typeface="Tahoma"/>
                <a:cs typeface="Tahoma"/>
              </a:rPr>
              <a:t>к</a:t>
            </a:r>
            <a:r>
              <a:rPr sz="1200" b="1" dirty="0">
                <a:solidFill>
                  <a:srgbClr val="333333"/>
                </a:solidFill>
                <a:latin typeface="Tahoma"/>
                <a:cs typeface="Tahoma"/>
              </a:rPr>
              <a:t>оном</a:t>
            </a:r>
            <a:r>
              <a:rPr sz="1200" b="1" spc="-75" dirty="0">
                <a:solidFill>
                  <a:srgbClr val="333333"/>
                </a:solidFill>
                <a:latin typeface="Tahoma"/>
                <a:cs typeface="Tahoma"/>
              </a:rPr>
              <a:t>и</a:t>
            </a:r>
            <a:r>
              <a:rPr sz="1200" b="1" spc="-65" dirty="0">
                <a:solidFill>
                  <a:srgbClr val="333333"/>
                </a:solidFill>
                <a:latin typeface="Tahoma"/>
                <a:cs typeface="Tahoma"/>
              </a:rPr>
              <a:t>ч</a:t>
            </a:r>
            <a:r>
              <a:rPr sz="1200" b="1" spc="30" dirty="0">
                <a:solidFill>
                  <a:srgbClr val="333333"/>
                </a:solidFill>
                <a:latin typeface="Tahoma"/>
                <a:cs typeface="Tahoma"/>
              </a:rPr>
              <a:t>ес</a:t>
            </a:r>
            <a:r>
              <a:rPr sz="1200" b="1" spc="35" dirty="0">
                <a:solidFill>
                  <a:srgbClr val="333333"/>
                </a:solidFill>
                <a:latin typeface="Tahoma"/>
                <a:cs typeface="Tahoma"/>
              </a:rPr>
              <a:t>к</a:t>
            </a:r>
            <a:r>
              <a:rPr sz="1200" b="1" spc="15" dirty="0">
                <a:solidFill>
                  <a:srgbClr val="333333"/>
                </a:solidFill>
                <a:latin typeface="Tahoma"/>
                <a:cs typeface="Tahoma"/>
              </a:rPr>
              <a:t>о  </a:t>
            </a:r>
            <a:r>
              <a:rPr sz="1200" b="1" spc="-20" dirty="0">
                <a:solidFill>
                  <a:srgbClr val="333333"/>
                </a:solidFill>
                <a:latin typeface="Tahoma"/>
                <a:cs typeface="Tahoma"/>
              </a:rPr>
              <a:t>развитие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294376" y="1988820"/>
            <a:ext cx="3637915" cy="2242185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26669" rIns="0" bIns="0" rtlCol="0">
            <a:spAutoFit/>
          </a:bodyPr>
          <a:lstStyle/>
          <a:p>
            <a:pPr marL="222250" marR="339090" indent="-129539">
              <a:lnSpc>
                <a:spcPct val="110000"/>
              </a:lnSpc>
              <a:spcBef>
                <a:spcPts val="209"/>
              </a:spcBef>
              <a:buClr>
                <a:srgbClr val="A13928"/>
              </a:buClr>
              <a:buFont typeface="Wingdings"/>
              <a:buChar char=""/>
              <a:tabLst>
                <a:tab pos="222250" algn="l"/>
              </a:tabLst>
            </a:pPr>
            <a:r>
              <a:rPr sz="1200" spc="65" dirty="0">
                <a:latin typeface="Tahoma"/>
                <a:cs typeface="Tahoma"/>
              </a:rPr>
              <a:t>По-висока </a:t>
            </a:r>
            <a:r>
              <a:rPr sz="1200" spc="5" dirty="0">
                <a:latin typeface="Cambria"/>
                <a:cs typeface="Cambria"/>
              </a:rPr>
              <a:t>производителност </a:t>
            </a:r>
            <a:r>
              <a:rPr sz="1200" spc="30" dirty="0">
                <a:latin typeface="Cambria"/>
                <a:cs typeface="Cambria"/>
              </a:rPr>
              <a:t>на </a:t>
            </a:r>
            <a:r>
              <a:rPr sz="1200" spc="20" dirty="0">
                <a:latin typeface="Cambria"/>
                <a:cs typeface="Cambria"/>
              </a:rPr>
              <a:t>труда</a:t>
            </a:r>
            <a:r>
              <a:rPr sz="1200" spc="2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младите</a:t>
            </a:r>
            <a:r>
              <a:rPr sz="1200" spc="40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фермери </a:t>
            </a:r>
            <a:r>
              <a:rPr sz="1200" spc="-40" dirty="0">
                <a:latin typeface="Cambria"/>
                <a:cs typeface="Cambria"/>
              </a:rPr>
              <a:t>в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сравнение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с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тази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spc="-40" dirty="0">
                <a:latin typeface="Cambria"/>
                <a:cs typeface="Cambria"/>
              </a:rPr>
              <a:t>в</a:t>
            </a:r>
            <a:endParaRPr sz="1200">
              <a:latin typeface="Cambria"/>
              <a:cs typeface="Cambria"/>
            </a:endParaRPr>
          </a:p>
          <a:p>
            <a:pPr marL="222250">
              <a:lnSpc>
                <a:spcPct val="100000"/>
              </a:lnSpc>
              <a:spcBef>
                <a:spcPts val="140"/>
              </a:spcBef>
            </a:pPr>
            <a:r>
              <a:rPr sz="1200" spc="5" dirty="0">
                <a:latin typeface="Cambria"/>
                <a:cs typeface="Cambria"/>
              </a:rPr>
              <a:t>останалите</a:t>
            </a:r>
            <a:r>
              <a:rPr sz="1200" spc="-10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стопанства.</a:t>
            </a:r>
            <a:endParaRPr sz="1200">
              <a:latin typeface="Cambria"/>
              <a:cs typeface="Cambria"/>
            </a:endParaRPr>
          </a:p>
          <a:p>
            <a:pPr marL="222250" marR="288925" indent="-129539">
              <a:lnSpc>
                <a:spcPct val="110000"/>
              </a:lnSpc>
              <a:spcBef>
                <a:spcPts val="505"/>
              </a:spcBef>
              <a:buClr>
                <a:srgbClr val="A13928"/>
              </a:buClr>
              <a:buFont typeface="Wingdings"/>
              <a:buChar char=""/>
              <a:tabLst>
                <a:tab pos="222250" algn="l"/>
              </a:tabLst>
            </a:pPr>
            <a:r>
              <a:rPr sz="1200" spc="55" dirty="0">
                <a:latin typeface="Cambria"/>
                <a:cs typeface="Cambria"/>
              </a:rPr>
              <a:t>Силна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spc="-15" dirty="0">
                <a:latin typeface="Cambria"/>
                <a:cs typeface="Cambria"/>
              </a:rPr>
              <a:t>връзка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потомствените</a:t>
            </a:r>
            <a:r>
              <a:rPr sz="1200" spc="25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млади </a:t>
            </a:r>
            <a:r>
              <a:rPr sz="1200" spc="20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фермери </a:t>
            </a:r>
            <a:r>
              <a:rPr sz="1200" dirty="0">
                <a:latin typeface="Cambria"/>
                <a:cs typeface="Cambria"/>
              </a:rPr>
              <a:t>с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15" dirty="0">
                <a:latin typeface="Cambria"/>
                <a:cs typeface="Cambria"/>
              </a:rPr>
              <a:t>родното </a:t>
            </a:r>
            <a:r>
              <a:rPr sz="1200" spc="5" dirty="0">
                <a:latin typeface="Cambria"/>
                <a:cs typeface="Cambria"/>
              </a:rPr>
              <a:t>място,</a:t>
            </a:r>
            <a:r>
              <a:rPr sz="1200" spc="50" dirty="0">
                <a:latin typeface="Cambria"/>
                <a:cs typeface="Cambria"/>
              </a:rPr>
              <a:t> </a:t>
            </a:r>
            <a:r>
              <a:rPr sz="1200" spc="-20" dirty="0">
                <a:latin typeface="Cambria"/>
                <a:cs typeface="Cambria"/>
              </a:rPr>
              <a:t>със</a:t>
            </a:r>
            <a:r>
              <a:rPr sz="1200" spc="40" dirty="0">
                <a:latin typeface="Cambria"/>
                <a:cs typeface="Cambria"/>
              </a:rPr>
              <a:t> </a:t>
            </a:r>
            <a:r>
              <a:rPr sz="1200" spc="-10" dirty="0">
                <a:latin typeface="Cambria"/>
                <a:cs typeface="Cambria"/>
              </a:rPr>
              <a:t>земеделската </a:t>
            </a:r>
            <a:r>
              <a:rPr sz="1200" spc="-250" dirty="0">
                <a:latin typeface="Cambria"/>
                <a:cs typeface="Cambria"/>
              </a:rPr>
              <a:t> </a:t>
            </a:r>
            <a:r>
              <a:rPr sz="1200" spc="-20" dirty="0">
                <a:latin typeface="Cambria"/>
                <a:cs typeface="Cambria"/>
              </a:rPr>
              <a:t>земя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и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фамилните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традиции.</a:t>
            </a:r>
            <a:endParaRPr sz="1200">
              <a:latin typeface="Cambria"/>
              <a:cs typeface="Cambria"/>
            </a:endParaRPr>
          </a:p>
          <a:p>
            <a:pPr marL="222250" indent="-129539">
              <a:lnSpc>
                <a:spcPct val="100000"/>
              </a:lnSpc>
              <a:spcBef>
                <a:spcPts val="635"/>
              </a:spcBef>
              <a:buClr>
                <a:srgbClr val="A13928"/>
              </a:buClr>
              <a:buFont typeface="Wingdings"/>
              <a:buChar char=""/>
              <a:tabLst>
                <a:tab pos="222250" algn="l"/>
              </a:tabLst>
            </a:pPr>
            <a:r>
              <a:rPr sz="1200" spc="20" dirty="0">
                <a:latin typeface="Cambria"/>
                <a:cs typeface="Cambria"/>
              </a:rPr>
              <a:t>По-висока</a:t>
            </a:r>
            <a:r>
              <a:rPr sz="1200" spc="25" dirty="0">
                <a:latin typeface="Cambria"/>
                <a:cs typeface="Cambria"/>
              </a:rPr>
              <a:t> </a:t>
            </a:r>
            <a:r>
              <a:rPr sz="1200" spc="10" dirty="0">
                <a:latin typeface="Cambria"/>
                <a:cs typeface="Cambria"/>
              </a:rPr>
              <a:t>насоченост</a:t>
            </a:r>
            <a:r>
              <a:rPr sz="1200" spc="25" dirty="0">
                <a:latin typeface="Cambria"/>
                <a:cs typeface="Cambria"/>
              </a:rPr>
              <a:t> </a:t>
            </a:r>
            <a:r>
              <a:rPr sz="1200" spc="30" dirty="0">
                <a:latin typeface="Cambria"/>
                <a:cs typeface="Cambria"/>
              </a:rPr>
              <a:t>на</a:t>
            </a:r>
            <a:r>
              <a:rPr sz="1200" spc="45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младите</a:t>
            </a:r>
            <a:r>
              <a:rPr sz="1200" spc="50" dirty="0">
                <a:latin typeface="Cambria"/>
                <a:cs typeface="Cambria"/>
              </a:rPr>
              <a:t> </a:t>
            </a:r>
            <a:r>
              <a:rPr sz="1200" spc="20" dirty="0">
                <a:latin typeface="Cambria"/>
                <a:cs typeface="Cambria"/>
              </a:rPr>
              <a:t>стопани,</a:t>
            </a:r>
            <a:r>
              <a:rPr sz="1200" spc="30" dirty="0">
                <a:latin typeface="Cambria"/>
                <a:cs typeface="Cambria"/>
              </a:rPr>
              <a:t> </a:t>
            </a:r>
            <a:r>
              <a:rPr sz="1200" spc="-40" dirty="0">
                <a:latin typeface="Cambria"/>
                <a:cs typeface="Cambria"/>
              </a:rPr>
              <a:t>в</a:t>
            </a:r>
            <a:endParaRPr sz="1200">
              <a:latin typeface="Cambria"/>
              <a:cs typeface="Cambria"/>
            </a:endParaRPr>
          </a:p>
          <a:p>
            <a:pPr marL="222250">
              <a:lnSpc>
                <a:spcPct val="100000"/>
              </a:lnSpc>
              <a:spcBef>
                <a:spcPts val="150"/>
              </a:spcBef>
            </a:pPr>
            <a:r>
              <a:rPr sz="1200" spc="10" dirty="0">
                <a:latin typeface="Cambria"/>
                <a:cs typeface="Cambria"/>
              </a:rPr>
              <a:t>сравнение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dirty="0">
                <a:latin typeface="Cambria"/>
                <a:cs typeface="Cambria"/>
              </a:rPr>
              <a:t>с</a:t>
            </a:r>
            <a:r>
              <a:rPr sz="1200" spc="35" dirty="0">
                <a:latin typeface="Cambria"/>
                <a:cs typeface="Cambria"/>
              </a:rPr>
              <a:t> </a:t>
            </a:r>
            <a:r>
              <a:rPr sz="1200" spc="5" dirty="0">
                <a:latin typeface="Cambria"/>
                <a:cs typeface="Cambria"/>
              </a:rPr>
              <a:t>останалите</a:t>
            </a:r>
            <a:r>
              <a:rPr sz="1200" spc="15" dirty="0">
                <a:latin typeface="Cambria"/>
                <a:cs typeface="Cambria"/>
              </a:rPr>
              <a:t> </a:t>
            </a:r>
            <a:r>
              <a:rPr sz="1200" spc="45" dirty="0">
                <a:latin typeface="Cambria"/>
                <a:cs typeface="Cambria"/>
              </a:rPr>
              <a:t>фермери,</a:t>
            </a:r>
            <a:r>
              <a:rPr sz="1200" spc="50" dirty="0">
                <a:latin typeface="Cambria"/>
                <a:cs typeface="Cambria"/>
              </a:rPr>
              <a:t> </a:t>
            </a:r>
            <a:r>
              <a:rPr sz="1200" spc="-15" dirty="0">
                <a:latin typeface="Cambria"/>
                <a:cs typeface="Cambria"/>
              </a:rPr>
              <a:t>към</a:t>
            </a:r>
            <a:endParaRPr sz="1200">
              <a:latin typeface="Cambria"/>
              <a:cs typeface="Cambria"/>
            </a:endParaRPr>
          </a:p>
          <a:p>
            <a:pPr marL="222250" marR="281940">
              <a:lnSpc>
                <a:spcPct val="110000"/>
              </a:lnSpc>
            </a:pPr>
            <a:r>
              <a:rPr sz="1200" dirty="0">
                <a:latin typeface="Cambria"/>
                <a:cs typeface="Cambria"/>
              </a:rPr>
              <a:t>внедряването </a:t>
            </a:r>
            <a:r>
              <a:rPr sz="1200" spc="30" dirty="0">
                <a:latin typeface="Cambria"/>
                <a:cs typeface="Cambria"/>
              </a:rPr>
              <a:t>на иновации </a:t>
            </a:r>
            <a:r>
              <a:rPr sz="1200" spc="45" dirty="0">
                <a:latin typeface="Cambria"/>
                <a:cs typeface="Cambria"/>
              </a:rPr>
              <a:t>и </a:t>
            </a:r>
            <a:r>
              <a:rPr sz="1200" spc="35" dirty="0">
                <a:latin typeface="Tahoma"/>
                <a:cs typeface="Tahoma"/>
              </a:rPr>
              <a:t>използването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цифровизацията</a:t>
            </a:r>
            <a:r>
              <a:rPr sz="1200" dirty="0">
                <a:latin typeface="Tahoma"/>
                <a:cs typeface="Tahoma"/>
              </a:rPr>
              <a:t> </a:t>
            </a:r>
            <a:r>
              <a:rPr sz="1200" spc="-70" dirty="0">
                <a:latin typeface="Tahoma"/>
                <a:cs typeface="Tahoma"/>
              </a:rPr>
              <a:t>в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земеделието.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46963" y="12953"/>
            <a:ext cx="6635115" cy="224790"/>
            <a:chOff x="446963" y="12953"/>
            <a:chExt cx="6635115" cy="224790"/>
          </a:xfrm>
        </p:grpSpPr>
        <p:sp>
          <p:nvSpPr>
            <p:cNvPr id="38" name="object 38"/>
            <p:cNvSpPr/>
            <p:nvPr/>
          </p:nvSpPr>
          <p:spPr>
            <a:xfrm>
              <a:off x="446963" y="12953"/>
              <a:ext cx="963930" cy="223520"/>
            </a:xfrm>
            <a:custGeom>
              <a:avLst/>
              <a:gdLst/>
              <a:ahLst/>
              <a:cxnLst/>
              <a:rect l="l" t="t" r="r" b="b"/>
              <a:pathLst>
                <a:path w="963930" h="223520">
                  <a:moveTo>
                    <a:pt x="18732" y="154686"/>
                  </a:moveTo>
                  <a:lnTo>
                    <a:pt x="5105" y="154686"/>
                  </a:lnTo>
                  <a:lnTo>
                    <a:pt x="4989" y="162631"/>
                  </a:lnTo>
                  <a:lnTo>
                    <a:pt x="4922" y="165735"/>
                  </a:lnTo>
                  <a:lnTo>
                    <a:pt x="0" y="207264"/>
                  </a:lnTo>
                  <a:lnTo>
                    <a:pt x="8370" y="211187"/>
                  </a:lnTo>
                  <a:lnTo>
                    <a:pt x="49337" y="222202"/>
                  </a:lnTo>
                  <a:lnTo>
                    <a:pt x="67792" y="223139"/>
                  </a:lnTo>
                  <a:lnTo>
                    <a:pt x="88387" y="221781"/>
                  </a:lnTo>
                  <a:lnTo>
                    <a:pt x="106681" y="217709"/>
                  </a:lnTo>
                  <a:lnTo>
                    <a:pt x="122672" y="210923"/>
                  </a:lnTo>
                  <a:lnTo>
                    <a:pt x="129407" y="206248"/>
                  </a:lnTo>
                  <a:lnTo>
                    <a:pt x="65062" y="206248"/>
                  </a:lnTo>
                  <a:lnTo>
                    <a:pt x="56807" y="204977"/>
                  </a:lnTo>
                  <a:lnTo>
                    <a:pt x="21081" y="184150"/>
                  </a:lnTo>
                  <a:lnTo>
                    <a:pt x="18848" y="162631"/>
                  </a:lnTo>
                  <a:lnTo>
                    <a:pt x="18732" y="154686"/>
                  </a:lnTo>
                  <a:close/>
                </a:path>
                <a:path w="963930" h="223520">
                  <a:moveTo>
                    <a:pt x="88595" y="0"/>
                  </a:moveTo>
                  <a:lnTo>
                    <a:pt x="49734" y="5048"/>
                  </a:lnTo>
                  <a:lnTo>
                    <a:pt x="14153" y="30839"/>
                  </a:lnTo>
                  <a:lnTo>
                    <a:pt x="2628" y="69469"/>
                  </a:lnTo>
                  <a:lnTo>
                    <a:pt x="3088" y="77827"/>
                  </a:lnTo>
                  <a:lnTo>
                    <a:pt x="24060" y="114331"/>
                  </a:lnTo>
                  <a:lnTo>
                    <a:pt x="62624" y="126571"/>
                  </a:lnTo>
                  <a:lnTo>
                    <a:pt x="79400" y="129286"/>
                  </a:lnTo>
                  <a:lnTo>
                    <a:pt x="90720" y="131385"/>
                  </a:lnTo>
                  <a:lnTo>
                    <a:pt x="120960" y="158281"/>
                  </a:lnTo>
                  <a:lnTo>
                    <a:pt x="121500" y="165735"/>
                  </a:lnTo>
                  <a:lnTo>
                    <a:pt x="120684" y="174045"/>
                  </a:lnTo>
                  <a:lnTo>
                    <a:pt x="93162" y="203374"/>
                  </a:lnTo>
                  <a:lnTo>
                    <a:pt x="73520" y="206248"/>
                  </a:lnTo>
                  <a:lnTo>
                    <a:pt x="129407" y="206248"/>
                  </a:lnTo>
                  <a:lnTo>
                    <a:pt x="155173" y="176942"/>
                  </a:lnTo>
                  <a:lnTo>
                    <a:pt x="161442" y="146939"/>
                  </a:lnTo>
                  <a:lnTo>
                    <a:pt x="160958" y="137914"/>
                  </a:lnTo>
                  <a:lnTo>
                    <a:pt x="138000" y="100712"/>
                  </a:lnTo>
                  <a:lnTo>
                    <a:pt x="83196" y="87518"/>
                  </a:lnTo>
                  <a:lnTo>
                    <a:pt x="72732" y="85471"/>
                  </a:lnTo>
                  <a:lnTo>
                    <a:pt x="45821" y="70866"/>
                  </a:lnTo>
                  <a:lnTo>
                    <a:pt x="42621" y="66040"/>
                  </a:lnTo>
                  <a:lnTo>
                    <a:pt x="41020" y="60198"/>
                  </a:lnTo>
                  <a:lnTo>
                    <a:pt x="41020" y="53594"/>
                  </a:lnTo>
                  <a:lnTo>
                    <a:pt x="66770" y="19462"/>
                  </a:lnTo>
                  <a:lnTo>
                    <a:pt x="85597" y="16891"/>
                  </a:lnTo>
                  <a:lnTo>
                    <a:pt x="148421" y="16891"/>
                  </a:lnTo>
                  <a:lnTo>
                    <a:pt x="148907" y="14986"/>
                  </a:lnTo>
                  <a:lnTo>
                    <a:pt x="112826" y="1500"/>
                  </a:lnTo>
                  <a:lnTo>
                    <a:pt x="97167" y="166"/>
                  </a:lnTo>
                  <a:lnTo>
                    <a:pt x="88595" y="0"/>
                  </a:lnTo>
                  <a:close/>
                </a:path>
                <a:path w="963930" h="223520">
                  <a:moveTo>
                    <a:pt x="148421" y="16891"/>
                  </a:moveTo>
                  <a:lnTo>
                    <a:pt x="85597" y="16891"/>
                  </a:lnTo>
                  <a:lnTo>
                    <a:pt x="93115" y="17228"/>
                  </a:lnTo>
                  <a:lnTo>
                    <a:pt x="100199" y="18256"/>
                  </a:lnTo>
                  <a:lnTo>
                    <a:pt x="129889" y="49347"/>
                  </a:lnTo>
                  <a:lnTo>
                    <a:pt x="130327" y="59944"/>
                  </a:lnTo>
                  <a:lnTo>
                    <a:pt x="143636" y="59944"/>
                  </a:lnTo>
                  <a:lnTo>
                    <a:pt x="147256" y="21463"/>
                  </a:lnTo>
                  <a:lnTo>
                    <a:pt x="148421" y="16891"/>
                  </a:lnTo>
                  <a:close/>
                </a:path>
                <a:path w="963930" h="223520">
                  <a:moveTo>
                    <a:pt x="171411" y="2921"/>
                  </a:moveTo>
                  <a:lnTo>
                    <a:pt x="171411" y="15875"/>
                  </a:lnTo>
                  <a:lnTo>
                    <a:pt x="181419" y="16891"/>
                  </a:lnTo>
                  <a:lnTo>
                    <a:pt x="187413" y="18034"/>
                  </a:lnTo>
                  <a:lnTo>
                    <a:pt x="211200" y="105028"/>
                  </a:lnTo>
                  <a:lnTo>
                    <a:pt x="228571" y="182737"/>
                  </a:lnTo>
                  <a:lnTo>
                    <a:pt x="237045" y="221106"/>
                  </a:lnTo>
                  <a:lnTo>
                    <a:pt x="259181" y="221106"/>
                  </a:lnTo>
                  <a:lnTo>
                    <a:pt x="266636" y="204059"/>
                  </a:lnTo>
                  <a:lnTo>
                    <a:pt x="274618" y="186261"/>
                  </a:lnTo>
                  <a:lnTo>
                    <a:pt x="283123" y="167725"/>
                  </a:lnTo>
                  <a:lnTo>
                    <a:pt x="288639" y="155955"/>
                  </a:lnTo>
                  <a:lnTo>
                    <a:pt x="268465" y="155955"/>
                  </a:lnTo>
                  <a:lnTo>
                    <a:pt x="250977" y="75184"/>
                  </a:lnTo>
                  <a:lnTo>
                    <a:pt x="241833" y="29856"/>
                  </a:lnTo>
                  <a:lnTo>
                    <a:pt x="241223" y="21717"/>
                  </a:lnTo>
                  <a:lnTo>
                    <a:pt x="242379" y="19685"/>
                  </a:lnTo>
                  <a:lnTo>
                    <a:pt x="247027" y="17145"/>
                  </a:lnTo>
                  <a:lnTo>
                    <a:pt x="253657" y="16382"/>
                  </a:lnTo>
                  <a:lnTo>
                    <a:pt x="264591" y="15875"/>
                  </a:lnTo>
                  <a:lnTo>
                    <a:pt x="264591" y="3937"/>
                  </a:lnTo>
                  <a:lnTo>
                    <a:pt x="216763" y="3937"/>
                  </a:lnTo>
                  <a:lnTo>
                    <a:pt x="206557" y="3885"/>
                  </a:lnTo>
                  <a:lnTo>
                    <a:pt x="195597" y="3714"/>
                  </a:lnTo>
                  <a:lnTo>
                    <a:pt x="183882" y="3401"/>
                  </a:lnTo>
                  <a:lnTo>
                    <a:pt x="171411" y="2921"/>
                  </a:lnTo>
                  <a:close/>
                </a:path>
                <a:path w="963930" h="223520">
                  <a:moveTo>
                    <a:pt x="379931" y="64770"/>
                  </a:moveTo>
                  <a:lnTo>
                    <a:pt x="331927" y="64770"/>
                  </a:lnTo>
                  <a:lnTo>
                    <a:pt x="393839" y="221106"/>
                  </a:lnTo>
                  <a:lnTo>
                    <a:pt x="423240" y="221106"/>
                  </a:lnTo>
                  <a:lnTo>
                    <a:pt x="438727" y="163575"/>
                  </a:lnTo>
                  <a:lnTo>
                    <a:pt x="419531" y="163575"/>
                  </a:lnTo>
                  <a:lnTo>
                    <a:pt x="379931" y="64770"/>
                  </a:lnTo>
                  <a:close/>
                </a:path>
                <a:path w="963930" h="223520">
                  <a:moveTo>
                    <a:pt x="428815" y="2921"/>
                  </a:moveTo>
                  <a:lnTo>
                    <a:pt x="428815" y="15875"/>
                  </a:lnTo>
                  <a:lnTo>
                    <a:pt x="441197" y="16255"/>
                  </a:lnTo>
                  <a:lnTo>
                    <a:pt x="448475" y="16891"/>
                  </a:lnTo>
                  <a:lnTo>
                    <a:pt x="450646" y="18034"/>
                  </a:lnTo>
                  <a:lnTo>
                    <a:pt x="452805" y="19050"/>
                  </a:lnTo>
                  <a:lnTo>
                    <a:pt x="453776" y="21081"/>
                  </a:lnTo>
                  <a:lnTo>
                    <a:pt x="445528" y="67437"/>
                  </a:lnTo>
                  <a:lnTo>
                    <a:pt x="419531" y="163575"/>
                  </a:lnTo>
                  <a:lnTo>
                    <a:pt x="438727" y="163575"/>
                  </a:lnTo>
                  <a:lnTo>
                    <a:pt x="457580" y="94662"/>
                  </a:lnTo>
                  <a:lnTo>
                    <a:pt x="471429" y="46085"/>
                  </a:lnTo>
                  <a:lnTo>
                    <a:pt x="498627" y="15875"/>
                  </a:lnTo>
                  <a:lnTo>
                    <a:pt x="498627" y="3937"/>
                  </a:lnTo>
                  <a:lnTo>
                    <a:pt x="465188" y="3937"/>
                  </a:lnTo>
                  <a:lnTo>
                    <a:pt x="460014" y="3885"/>
                  </a:lnTo>
                  <a:lnTo>
                    <a:pt x="441826" y="3401"/>
                  </a:lnTo>
                  <a:lnTo>
                    <a:pt x="428815" y="2921"/>
                  </a:lnTo>
                  <a:close/>
                </a:path>
                <a:path w="963930" h="223520">
                  <a:moveTo>
                    <a:pt x="355142" y="2921"/>
                  </a:moveTo>
                  <a:lnTo>
                    <a:pt x="341363" y="2921"/>
                  </a:lnTo>
                  <a:lnTo>
                    <a:pt x="334533" y="18034"/>
                  </a:lnTo>
                  <a:lnTo>
                    <a:pt x="328017" y="32083"/>
                  </a:lnTo>
                  <a:lnTo>
                    <a:pt x="318876" y="51409"/>
                  </a:lnTo>
                  <a:lnTo>
                    <a:pt x="308089" y="73914"/>
                  </a:lnTo>
                  <a:lnTo>
                    <a:pt x="268465" y="155955"/>
                  </a:lnTo>
                  <a:lnTo>
                    <a:pt x="288639" y="155955"/>
                  </a:lnTo>
                  <a:lnTo>
                    <a:pt x="292150" y="148463"/>
                  </a:lnTo>
                  <a:lnTo>
                    <a:pt x="331927" y="64770"/>
                  </a:lnTo>
                  <a:lnTo>
                    <a:pt x="379931" y="64770"/>
                  </a:lnTo>
                  <a:lnTo>
                    <a:pt x="355142" y="2921"/>
                  </a:lnTo>
                  <a:close/>
                </a:path>
                <a:path w="963930" h="223520">
                  <a:moveTo>
                    <a:pt x="264591" y="2921"/>
                  </a:moveTo>
                  <a:lnTo>
                    <a:pt x="251444" y="3401"/>
                  </a:lnTo>
                  <a:lnTo>
                    <a:pt x="239091" y="3714"/>
                  </a:lnTo>
                  <a:lnTo>
                    <a:pt x="216763" y="3937"/>
                  </a:lnTo>
                  <a:lnTo>
                    <a:pt x="264591" y="3937"/>
                  </a:lnTo>
                  <a:lnTo>
                    <a:pt x="264591" y="2921"/>
                  </a:lnTo>
                  <a:close/>
                </a:path>
                <a:path w="963930" h="223520">
                  <a:moveTo>
                    <a:pt x="498627" y="2921"/>
                  </a:moveTo>
                  <a:lnTo>
                    <a:pt x="478269" y="3714"/>
                  </a:lnTo>
                  <a:lnTo>
                    <a:pt x="470820" y="3885"/>
                  </a:lnTo>
                  <a:lnTo>
                    <a:pt x="465188" y="3937"/>
                  </a:lnTo>
                  <a:lnTo>
                    <a:pt x="498627" y="3937"/>
                  </a:lnTo>
                  <a:lnTo>
                    <a:pt x="498627" y="2921"/>
                  </a:lnTo>
                  <a:close/>
                </a:path>
                <a:path w="963930" h="223520">
                  <a:moveTo>
                    <a:pt x="628484" y="0"/>
                  </a:moveTo>
                  <a:lnTo>
                    <a:pt x="575363" y="7554"/>
                  </a:lnTo>
                  <a:lnTo>
                    <a:pt x="538151" y="29860"/>
                  </a:lnTo>
                  <a:lnTo>
                    <a:pt x="514166" y="65311"/>
                  </a:lnTo>
                  <a:lnTo>
                    <a:pt x="505904" y="113156"/>
                  </a:lnTo>
                  <a:lnTo>
                    <a:pt x="507799" y="137419"/>
                  </a:lnTo>
                  <a:lnTo>
                    <a:pt x="522963" y="177754"/>
                  </a:lnTo>
                  <a:lnTo>
                    <a:pt x="553077" y="206636"/>
                  </a:lnTo>
                  <a:lnTo>
                    <a:pt x="596802" y="221305"/>
                  </a:lnTo>
                  <a:lnTo>
                    <a:pt x="623684" y="223139"/>
                  </a:lnTo>
                  <a:lnTo>
                    <a:pt x="641898" y="222234"/>
                  </a:lnTo>
                  <a:lnTo>
                    <a:pt x="658766" y="219519"/>
                  </a:lnTo>
                  <a:lnTo>
                    <a:pt x="674288" y="214995"/>
                  </a:lnTo>
                  <a:lnTo>
                    <a:pt x="688466" y="208661"/>
                  </a:lnTo>
                  <a:lnTo>
                    <a:pt x="691916" y="206501"/>
                  </a:lnTo>
                  <a:lnTo>
                    <a:pt x="629564" y="206501"/>
                  </a:lnTo>
                  <a:lnTo>
                    <a:pt x="617691" y="205861"/>
                  </a:lnTo>
                  <a:lnTo>
                    <a:pt x="581658" y="190412"/>
                  </a:lnTo>
                  <a:lnTo>
                    <a:pt x="559073" y="151048"/>
                  </a:lnTo>
                  <a:lnTo>
                    <a:pt x="553415" y="107061"/>
                  </a:lnTo>
                  <a:lnTo>
                    <a:pt x="554562" y="85510"/>
                  </a:lnTo>
                  <a:lnTo>
                    <a:pt x="571754" y="38862"/>
                  </a:lnTo>
                  <a:lnTo>
                    <a:pt x="607758" y="18037"/>
                  </a:lnTo>
                  <a:lnTo>
                    <a:pt x="623531" y="16637"/>
                  </a:lnTo>
                  <a:lnTo>
                    <a:pt x="699205" y="16637"/>
                  </a:lnTo>
                  <a:lnTo>
                    <a:pt x="693026" y="12953"/>
                  </a:lnTo>
                  <a:lnTo>
                    <a:pt x="679591" y="7286"/>
                  </a:lnTo>
                  <a:lnTo>
                    <a:pt x="664356" y="3238"/>
                  </a:lnTo>
                  <a:lnTo>
                    <a:pt x="647320" y="809"/>
                  </a:lnTo>
                  <a:lnTo>
                    <a:pt x="628484" y="0"/>
                  </a:lnTo>
                  <a:close/>
                </a:path>
                <a:path w="963930" h="223520">
                  <a:moveTo>
                    <a:pt x="699205" y="16637"/>
                  </a:moveTo>
                  <a:lnTo>
                    <a:pt x="623531" y="16637"/>
                  </a:lnTo>
                  <a:lnTo>
                    <a:pt x="640248" y="17970"/>
                  </a:lnTo>
                  <a:lnTo>
                    <a:pt x="654642" y="21971"/>
                  </a:lnTo>
                  <a:lnTo>
                    <a:pt x="685742" y="52548"/>
                  </a:lnTo>
                  <a:lnTo>
                    <a:pt x="696348" y="90318"/>
                  </a:lnTo>
                  <a:lnTo>
                    <a:pt x="697674" y="113538"/>
                  </a:lnTo>
                  <a:lnTo>
                    <a:pt x="696517" y="135489"/>
                  </a:lnTo>
                  <a:lnTo>
                    <a:pt x="679170" y="183388"/>
                  </a:lnTo>
                  <a:lnTo>
                    <a:pt x="644332" y="205051"/>
                  </a:lnTo>
                  <a:lnTo>
                    <a:pt x="629564" y="206501"/>
                  </a:lnTo>
                  <a:lnTo>
                    <a:pt x="691916" y="206501"/>
                  </a:lnTo>
                  <a:lnTo>
                    <a:pt x="722139" y="180300"/>
                  </a:lnTo>
                  <a:lnTo>
                    <a:pt x="741470" y="139017"/>
                  </a:lnTo>
                  <a:lnTo>
                    <a:pt x="745185" y="105282"/>
                  </a:lnTo>
                  <a:lnTo>
                    <a:pt x="744339" y="89183"/>
                  </a:lnTo>
                  <a:lnTo>
                    <a:pt x="731647" y="48768"/>
                  </a:lnTo>
                  <a:lnTo>
                    <a:pt x="704841" y="19996"/>
                  </a:lnTo>
                  <a:lnTo>
                    <a:pt x="699205" y="16637"/>
                  </a:lnTo>
                  <a:close/>
                </a:path>
                <a:path w="963930" h="223520">
                  <a:moveTo>
                    <a:pt x="887425" y="22605"/>
                  </a:moveTo>
                  <a:lnTo>
                    <a:pt x="835863" y="22605"/>
                  </a:lnTo>
                  <a:lnTo>
                    <a:pt x="839546" y="22987"/>
                  </a:lnTo>
                  <a:lnTo>
                    <a:pt x="839794" y="23731"/>
                  </a:lnTo>
                  <a:lnTo>
                    <a:pt x="839917" y="26797"/>
                  </a:lnTo>
                  <a:lnTo>
                    <a:pt x="840037" y="35131"/>
                  </a:lnTo>
                  <a:lnTo>
                    <a:pt x="840137" y="101782"/>
                  </a:lnTo>
                  <a:lnTo>
                    <a:pt x="840022" y="117189"/>
                  </a:lnTo>
                  <a:lnTo>
                    <a:pt x="839268" y="166427"/>
                  </a:lnTo>
                  <a:lnTo>
                    <a:pt x="834974" y="202946"/>
                  </a:lnTo>
                  <a:lnTo>
                    <a:pt x="833831" y="204216"/>
                  </a:lnTo>
                  <a:lnTo>
                    <a:pt x="831672" y="204977"/>
                  </a:lnTo>
                  <a:lnTo>
                    <a:pt x="822274" y="206501"/>
                  </a:lnTo>
                  <a:lnTo>
                    <a:pt x="816140" y="207010"/>
                  </a:lnTo>
                  <a:lnTo>
                    <a:pt x="810260" y="207010"/>
                  </a:lnTo>
                  <a:lnTo>
                    <a:pt x="810260" y="220091"/>
                  </a:lnTo>
                  <a:lnTo>
                    <a:pt x="821495" y="219590"/>
                  </a:lnTo>
                  <a:lnTo>
                    <a:pt x="834329" y="219233"/>
                  </a:lnTo>
                  <a:lnTo>
                    <a:pt x="848768" y="219019"/>
                  </a:lnTo>
                  <a:lnTo>
                    <a:pt x="913206" y="218948"/>
                  </a:lnTo>
                  <a:lnTo>
                    <a:pt x="913206" y="207010"/>
                  </a:lnTo>
                  <a:lnTo>
                    <a:pt x="884440" y="172338"/>
                  </a:lnTo>
                  <a:lnTo>
                    <a:pt x="884277" y="147574"/>
                  </a:lnTo>
                  <a:lnTo>
                    <a:pt x="884278" y="132453"/>
                  </a:lnTo>
                  <a:lnTo>
                    <a:pt x="885060" y="40909"/>
                  </a:lnTo>
                  <a:lnTo>
                    <a:pt x="885151" y="26797"/>
                  </a:lnTo>
                  <a:lnTo>
                    <a:pt x="885393" y="24256"/>
                  </a:lnTo>
                  <a:lnTo>
                    <a:pt x="885774" y="23495"/>
                  </a:lnTo>
                  <a:lnTo>
                    <a:pt x="886155" y="22860"/>
                  </a:lnTo>
                  <a:lnTo>
                    <a:pt x="887425" y="22605"/>
                  </a:lnTo>
                  <a:close/>
                </a:path>
                <a:path w="963930" h="223520">
                  <a:moveTo>
                    <a:pt x="913206" y="218948"/>
                  </a:moveTo>
                  <a:lnTo>
                    <a:pt x="864819" y="218948"/>
                  </a:lnTo>
                  <a:lnTo>
                    <a:pt x="877416" y="219019"/>
                  </a:lnTo>
                  <a:lnTo>
                    <a:pt x="889679" y="219233"/>
                  </a:lnTo>
                  <a:lnTo>
                    <a:pt x="901609" y="219590"/>
                  </a:lnTo>
                  <a:lnTo>
                    <a:pt x="913206" y="220091"/>
                  </a:lnTo>
                  <a:lnTo>
                    <a:pt x="913206" y="218948"/>
                  </a:lnTo>
                  <a:close/>
                </a:path>
                <a:path w="963930" h="223520">
                  <a:moveTo>
                    <a:pt x="763981" y="2921"/>
                  </a:moveTo>
                  <a:lnTo>
                    <a:pt x="762279" y="4191"/>
                  </a:lnTo>
                  <a:lnTo>
                    <a:pt x="763069" y="15382"/>
                  </a:lnTo>
                  <a:lnTo>
                    <a:pt x="763513" y="25780"/>
                  </a:lnTo>
                  <a:lnTo>
                    <a:pt x="763608" y="28495"/>
                  </a:lnTo>
                  <a:lnTo>
                    <a:pt x="763735" y="35131"/>
                  </a:lnTo>
                  <a:lnTo>
                    <a:pt x="763828" y="55245"/>
                  </a:lnTo>
                  <a:lnTo>
                    <a:pt x="777138" y="55245"/>
                  </a:lnTo>
                  <a:lnTo>
                    <a:pt x="799856" y="23248"/>
                  </a:lnTo>
                  <a:lnTo>
                    <a:pt x="961583" y="22605"/>
                  </a:lnTo>
                  <a:lnTo>
                    <a:pt x="962164" y="16508"/>
                  </a:lnTo>
                  <a:lnTo>
                    <a:pt x="963498" y="5461"/>
                  </a:lnTo>
                  <a:lnTo>
                    <a:pt x="963333" y="5206"/>
                  </a:lnTo>
                  <a:lnTo>
                    <a:pt x="858850" y="5206"/>
                  </a:lnTo>
                  <a:lnTo>
                    <a:pt x="835631" y="5064"/>
                  </a:lnTo>
                  <a:lnTo>
                    <a:pt x="812077" y="4635"/>
                  </a:lnTo>
                  <a:lnTo>
                    <a:pt x="788193" y="3921"/>
                  </a:lnTo>
                  <a:lnTo>
                    <a:pt x="763981" y="2921"/>
                  </a:lnTo>
                  <a:close/>
                </a:path>
                <a:path w="963930" h="223520">
                  <a:moveTo>
                    <a:pt x="961583" y="22605"/>
                  </a:moveTo>
                  <a:lnTo>
                    <a:pt x="889457" y="22605"/>
                  </a:lnTo>
                  <a:lnTo>
                    <a:pt x="906389" y="22727"/>
                  </a:lnTo>
                  <a:lnTo>
                    <a:pt x="920238" y="23098"/>
                  </a:lnTo>
                  <a:lnTo>
                    <a:pt x="946480" y="55245"/>
                  </a:lnTo>
                  <a:lnTo>
                    <a:pt x="959307" y="55245"/>
                  </a:lnTo>
                  <a:lnTo>
                    <a:pt x="960069" y="41411"/>
                  </a:lnTo>
                  <a:lnTo>
                    <a:pt x="961062" y="28067"/>
                  </a:lnTo>
                  <a:lnTo>
                    <a:pt x="961583" y="22605"/>
                  </a:lnTo>
                  <a:close/>
                </a:path>
                <a:path w="963930" h="223520">
                  <a:moveTo>
                    <a:pt x="961847" y="2921"/>
                  </a:moveTo>
                  <a:lnTo>
                    <a:pt x="934038" y="3921"/>
                  </a:lnTo>
                  <a:lnTo>
                    <a:pt x="882515" y="5064"/>
                  </a:lnTo>
                  <a:lnTo>
                    <a:pt x="858850" y="5206"/>
                  </a:lnTo>
                  <a:lnTo>
                    <a:pt x="963333" y="5206"/>
                  </a:lnTo>
                  <a:lnTo>
                    <a:pt x="961847" y="292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06474" y="12953"/>
              <a:ext cx="1514602" cy="224536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32073" y="28067"/>
              <a:ext cx="3949446" cy="207390"/>
            </a:xfrm>
            <a:prstGeom prst="rect">
              <a:avLst/>
            </a:prstGeom>
          </p:spPr>
        </p:pic>
      </p:grp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429869" y="0"/>
            <a:ext cx="668909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89853B"/>
                </a:solidFill>
              </a:rPr>
              <a:t>SWOT</a:t>
            </a:r>
            <a:r>
              <a:rPr sz="2500" spc="-10" dirty="0">
                <a:solidFill>
                  <a:srgbClr val="89853B"/>
                </a:solidFill>
              </a:rPr>
              <a:t> </a:t>
            </a:r>
            <a:r>
              <a:rPr sz="2500" spc="20" dirty="0">
                <a:solidFill>
                  <a:srgbClr val="89853B"/>
                </a:solidFill>
              </a:rPr>
              <a:t>АНАЛИЗ:</a:t>
            </a:r>
            <a:r>
              <a:rPr sz="2500" spc="15" dirty="0">
                <a:solidFill>
                  <a:srgbClr val="89853B"/>
                </a:solidFill>
              </a:rPr>
              <a:t> </a:t>
            </a:r>
            <a:r>
              <a:rPr sz="2500" spc="-20" dirty="0">
                <a:solidFill>
                  <a:srgbClr val="89853B"/>
                </a:solidFill>
                <a:latin typeface="Calibri"/>
                <a:cs typeface="Calibri"/>
              </a:rPr>
              <a:t>СЪСТОЯНИЕТО</a:t>
            </a:r>
            <a:r>
              <a:rPr sz="2500" spc="2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89853B"/>
                </a:solidFill>
                <a:latin typeface="Calibri"/>
                <a:cs typeface="Calibri"/>
              </a:rPr>
              <a:t>НА</a:t>
            </a:r>
            <a:r>
              <a:rPr sz="2500" spc="-2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spc="-30" dirty="0">
                <a:solidFill>
                  <a:srgbClr val="89853B"/>
                </a:solidFill>
                <a:latin typeface="Calibri"/>
                <a:cs typeface="Calibri"/>
              </a:rPr>
              <a:t>СЕЛСКОТО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917702" y="410591"/>
            <a:ext cx="5697855" cy="587375"/>
            <a:chOff x="917702" y="410591"/>
            <a:chExt cx="5697855" cy="587375"/>
          </a:xfrm>
        </p:grpSpPr>
        <p:pic>
          <p:nvPicPr>
            <p:cNvPr id="43" name="object 4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17702" y="410591"/>
              <a:ext cx="4114292" cy="20739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63490" y="410591"/>
              <a:ext cx="1551910" cy="207391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445258" y="790067"/>
              <a:ext cx="2422144" cy="207391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4939284" y="890016"/>
              <a:ext cx="161290" cy="31750"/>
            </a:xfrm>
            <a:custGeom>
              <a:avLst/>
              <a:gdLst/>
              <a:ahLst/>
              <a:cxnLst/>
              <a:rect l="l" t="t" r="r" b="b"/>
              <a:pathLst>
                <a:path w="161289" h="31750">
                  <a:moveTo>
                    <a:pt x="154939" y="0"/>
                  </a:moveTo>
                  <a:lnTo>
                    <a:pt x="4571" y="0"/>
                  </a:lnTo>
                  <a:lnTo>
                    <a:pt x="2793" y="1270"/>
                  </a:lnTo>
                  <a:lnTo>
                    <a:pt x="635" y="6096"/>
                  </a:lnTo>
                  <a:lnTo>
                    <a:pt x="0" y="10160"/>
                  </a:lnTo>
                  <a:lnTo>
                    <a:pt x="0" y="21589"/>
                  </a:lnTo>
                  <a:lnTo>
                    <a:pt x="635" y="25654"/>
                  </a:lnTo>
                  <a:lnTo>
                    <a:pt x="2793" y="30480"/>
                  </a:lnTo>
                  <a:lnTo>
                    <a:pt x="4571" y="31750"/>
                  </a:lnTo>
                  <a:lnTo>
                    <a:pt x="156337" y="31750"/>
                  </a:lnTo>
                  <a:lnTo>
                    <a:pt x="158114" y="30480"/>
                  </a:lnTo>
                  <a:lnTo>
                    <a:pt x="160274" y="25654"/>
                  </a:lnTo>
                  <a:lnTo>
                    <a:pt x="160908" y="21589"/>
                  </a:lnTo>
                  <a:lnTo>
                    <a:pt x="160908" y="16001"/>
                  </a:lnTo>
                  <a:lnTo>
                    <a:pt x="160908" y="12954"/>
                  </a:lnTo>
                  <a:lnTo>
                    <a:pt x="156082" y="254"/>
                  </a:lnTo>
                  <a:lnTo>
                    <a:pt x="1549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905357" y="272542"/>
            <a:ext cx="5739765" cy="78549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530350" marR="5080" indent="-1518285">
              <a:lnSpc>
                <a:spcPts val="2990"/>
              </a:lnSpc>
              <a:spcBef>
                <a:spcPts val="204"/>
              </a:spcBef>
            </a:pPr>
            <a:r>
              <a:rPr sz="2500" b="1" spc="-15" dirty="0">
                <a:solidFill>
                  <a:srgbClr val="89853B"/>
                </a:solidFill>
                <a:latin typeface="Calibri"/>
                <a:cs typeface="Calibri"/>
              </a:rPr>
              <a:t>СТОПАНСТВО</a:t>
            </a:r>
            <a:r>
              <a:rPr sz="2500" b="1" spc="5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89853B"/>
                </a:solidFill>
                <a:latin typeface="Calibri"/>
                <a:cs typeface="Calibri"/>
              </a:rPr>
              <a:t>И</a:t>
            </a:r>
            <a:r>
              <a:rPr sz="2500" b="1" spc="-15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b="1" spc="-35" dirty="0">
                <a:solidFill>
                  <a:srgbClr val="89853B"/>
                </a:solidFill>
                <a:latin typeface="Calibri"/>
                <a:cs typeface="Calibri"/>
              </a:rPr>
              <a:t>ХРАНИТЕЛНО-ВКУСОВАТА </a:t>
            </a:r>
            <a:r>
              <a:rPr sz="2500" b="1" spc="-550" dirty="0">
                <a:solidFill>
                  <a:srgbClr val="89853B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89853B"/>
                </a:solidFill>
                <a:latin typeface="Calibri"/>
                <a:cs typeface="Calibri"/>
              </a:rPr>
              <a:t>ПРОМИШЛЕНОСТ –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92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896099"/>
                  </a:lnTo>
                  <a:lnTo>
                    <a:pt x="0" y="1094219"/>
                  </a:lnTo>
                  <a:lnTo>
                    <a:pt x="0" y="1118603"/>
                  </a:lnTo>
                  <a:lnTo>
                    <a:pt x="8380476" y="1118603"/>
                  </a:lnTo>
                  <a:lnTo>
                    <a:pt x="8380476" y="1094219"/>
                  </a:lnTo>
                  <a:lnTo>
                    <a:pt x="8380476" y="896099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1853" y="1264666"/>
              <a:ext cx="11430" cy="51435"/>
            </a:xfrm>
            <a:custGeom>
              <a:avLst/>
              <a:gdLst/>
              <a:ahLst/>
              <a:cxnLst/>
              <a:rect l="l" t="t" r="r" b="b"/>
              <a:pathLst>
                <a:path w="11429" h="51434">
                  <a:moveTo>
                    <a:pt x="4762" y="51181"/>
                  </a:moveTo>
                  <a:lnTo>
                    <a:pt x="0" y="51181"/>
                  </a:lnTo>
                  <a:lnTo>
                    <a:pt x="4762" y="51308"/>
                  </a:lnTo>
                  <a:close/>
                </a:path>
                <a:path w="11429" h="51434">
                  <a:moveTo>
                    <a:pt x="10998" y="0"/>
                  </a:moveTo>
                  <a:lnTo>
                    <a:pt x="25" y="0"/>
                  </a:lnTo>
                  <a:lnTo>
                    <a:pt x="0" y="51181"/>
                  </a:lnTo>
                  <a:lnTo>
                    <a:pt x="88" y="126"/>
                  </a:lnTo>
                  <a:lnTo>
                    <a:pt x="11023" y="126"/>
                  </a:lnTo>
                  <a:close/>
                </a:path>
                <a:path w="11429" h="51434">
                  <a:moveTo>
                    <a:pt x="11023" y="126"/>
                  </a:moveTo>
                  <a:lnTo>
                    <a:pt x="10922" y="4825"/>
                  </a:lnTo>
                  <a:lnTo>
                    <a:pt x="11023" y="126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56615" y="1269491"/>
            <a:ext cx="1092835" cy="5111750"/>
          </a:xfrm>
          <a:prstGeom prst="rect">
            <a:avLst/>
          </a:prstGeom>
          <a:solidFill>
            <a:srgbClr val="D2CE97"/>
          </a:solidFill>
          <a:ln w="9525">
            <a:solidFill>
              <a:srgbClr val="EBECD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289560" marR="83820" indent="-200025">
              <a:lnSpc>
                <a:spcPct val="100000"/>
              </a:lnSpc>
              <a:spcBef>
                <a:spcPts val="890"/>
              </a:spcBef>
            </a:pPr>
            <a:r>
              <a:rPr sz="1200" b="1" spc="-25" dirty="0">
                <a:solidFill>
                  <a:srgbClr val="FFFFFF"/>
                </a:solidFill>
                <a:latin typeface="Palatino Linotype"/>
                <a:cs typeface="Palatino Linotype"/>
              </a:rPr>
              <a:t>Спе</a:t>
            </a:r>
            <a:r>
              <a:rPr sz="1200" b="1" spc="-15" dirty="0">
                <a:solidFill>
                  <a:srgbClr val="FFFFFF"/>
                </a:solidFill>
                <a:latin typeface="Palatino Linotype"/>
                <a:cs typeface="Palatino Linotype"/>
              </a:rPr>
              <a:t>цифичн  </a:t>
            </a:r>
            <a:r>
              <a:rPr sz="1200" b="1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</a:t>
            </a:r>
            <a:r>
              <a:rPr sz="1200" b="1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Palatino Linotype"/>
                <a:cs typeface="Palatino Linotype"/>
              </a:rPr>
              <a:t>цели</a:t>
            </a:r>
            <a:endParaRPr sz="1200">
              <a:latin typeface="Palatino Linotype"/>
              <a:cs typeface="Palatino Linotyp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54607" y="1643888"/>
            <a:ext cx="201612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240" marR="607060" indent="-129539">
              <a:lnSpc>
                <a:spcPct val="100000"/>
              </a:lnSpc>
              <a:spcBef>
                <a:spcPts val="100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55" dirty="0">
                <a:latin typeface="Tahoma"/>
                <a:cs typeface="Tahoma"/>
              </a:rPr>
              <a:t>д</a:t>
            </a:r>
            <a:r>
              <a:rPr sz="1200" spc="120" dirty="0">
                <a:latin typeface="Tahoma"/>
                <a:cs typeface="Tahoma"/>
              </a:rPr>
              <a:t>о</a:t>
            </a:r>
            <a:r>
              <a:rPr sz="1200" spc="80" dirty="0">
                <a:latin typeface="Tahoma"/>
                <a:cs typeface="Tahoma"/>
              </a:rPr>
              <a:t>пр</a:t>
            </a:r>
            <a:r>
              <a:rPr sz="1200" spc="85" dirty="0">
                <a:latin typeface="Tahoma"/>
                <a:cs typeface="Tahoma"/>
              </a:rPr>
              <a:t>инасян</a:t>
            </a:r>
            <a:r>
              <a:rPr sz="1200" spc="90" dirty="0">
                <a:latin typeface="Tahoma"/>
                <a:cs typeface="Tahoma"/>
              </a:rPr>
              <a:t>е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50" dirty="0">
                <a:latin typeface="Tahoma"/>
                <a:cs typeface="Tahoma"/>
              </a:rPr>
              <a:t>з</a:t>
            </a:r>
            <a:r>
              <a:rPr sz="1200" spc="135" dirty="0">
                <a:latin typeface="Tahoma"/>
                <a:cs typeface="Tahoma"/>
              </a:rPr>
              <a:t>а  </a:t>
            </a:r>
            <a:r>
              <a:rPr sz="1200" spc="105" dirty="0">
                <a:latin typeface="Tahoma"/>
                <a:cs typeface="Tahoma"/>
              </a:rPr>
              <a:t>смекчаване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последиците </a:t>
            </a:r>
            <a:r>
              <a:rPr sz="1200" spc="10" dirty="0">
                <a:latin typeface="Tahoma"/>
                <a:cs typeface="Tahoma"/>
              </a:rPr>
              <a:t>от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50" dirty="0">
                <a:latin typeface="Tahoma"/>
                <a:cs typeface="Tahoma"/>
              </a:rPr>
              <a:t>з</a:t>
            </a:r>
            <a:r>
              <a:rPr sz="1200" spc="155" dirty="0">
                <a:latin typeface="Tahoma"/>
                <a:cs typeface="Tahoma"/>
              </a:rPr>
              <a:t>мен</a:t>
            </a:r>
            <a:r>
              <a:rPr sz="1200" spc="80" dirty="0">
                <a:latin typeface="Tahoma"/>
                <a:cs typeface="Tahoma"/>
              </a:rPr>
              <a:t>ен</a:t>
            </a:r>
            <a:r>
              <a:rPr sz="1200" spc="90" dirty="0">
                <a:latin typeface="Tahoma"/>
                <a:cs typeface="Tahoma"/>
              </a:rPr>
              <a:t>и</a:t>
            </a:r>
            <a:r>
              <a:rPr sz="1200" spc="25" dirty="0">
                <a:latin typeface="Tahoma"/>
                <a:cs typeface="Tahoma"/>
              </a:rPr>
              <a:t>е</a:t>
            </a:r>
            <a:r>
              <a:rPr sz="1200" spc="15" dirty="0">
                <a:latin typeface="Tahoma"/>
                <a:cs typeface="Tahoma"/>
              </a:rPr>
              <a:t>т</a:t>
            </a:r>
            <a:r>
              <a:rPr sz="1200" spc="130" dirty="0">
                <a:latin typeface="Tahoma"/>
                <a:cs typeface="Tahoma"/>
              </a:rPr>
              <a:t>о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  <a:p>
            <a:pPr marL="142240" marR="5080">
              <a:lnSpc>
                <a:spcPct val="100000"/>
              </a:lnSpc>
            </a:pPr>
            <a:r>
              <a:rPr sz="1200" spc="85" dirty="0">
                <a:latin typeface="Tahoma"/>
                <a:cs typeface="Tahoma"/>
              </a:rPr>
              <a:t>климата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70" dirty="0">
                <a:latin typeface="Tahoma"/>
                <a:cs typeface="Tahoma"/>
              </a:rPr>
              <a:t>за</a:t>
            </a:r>
            <a:r>
              <a:rPr sz="1200" spc="-50" dirty="0">
                <a:latin typeface="Tahoma"/>
                <a:cs typeface="Tahoma"/>
              </a:rPr>
              <a:t> </a:t>
            </a:r>
            <a:r>
              <a:rPr sz="1200" spc="65" dirty="0">
                <a:latin typeface="Tahoma"/>
                <a:cs typeface="Tahoma"/>
              </a:rPr>
              <a:t>адаптация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към</a:t>
            </a:r>
            <a:r>
              <a:rPr sz="1200" spc="-50" dirty="0">
                <a:latin typeface="Tahoma"/>
                <a:cs typeface="Tahoma"/>
              </a:rPr>
              <a:t> </a:t>
            </a:r>
            <a:r>
              <a:rPr sz="1200" spc="40" dirty="0">
                <a:latin typeface="Tahoma"/>
                <a:cs typeface="Tahoma"/>
              </a:rPr>
              <a:t>него,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40" dirty="0">
                <a:latin typeface="Tahoma"/>
                <a:cs typeface="Tahoma"/>
              </a:rPr>
              <a:t>както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70" dirty="0">
                <a:latin typeface="Tahoma"/>
                <a:cs typeface="Tahoma"/>
              </a:rPr>
              <a:t>за</a:t>
            </a:r>
            <a:endParaRPr sz="1200">
              <a:latin typeface="Tahoma"/>
              <a:cs typeface="Tahoma"/>
            </a:endParaRPr>
          </a:p>
          <a:p>
            <a:pPr marL="142240">
              <a:lnSpc>
                <a:spcPct val="100000"/>
              </a:lnSpc>
            </a:pPr>
            <a:r>
              <a:rPr sz="1200" spc="45" dirty="0">
                <a:latin typeface="Tahoma"/>
                <a:cs typeface="Tahoma"/>
              </a:rPr>
              <a:t>устойчива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55" dirty="0">
                <a:latin typeface="Tahoma"/>
                <a:cs typeface="Tahoma"/>
              </a:rPr>
              <a:t>енергия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54607" y="3671061"/>
            <a:ext cx="206883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240" indent="-129539">
              <a:lnSpc>
                <a:spcPct val="100000"/>
              </a:lnSpc>
              <a:spcBef>
                <a:spcPts val="100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80" dirty="0">
                <a:latin typeface="Tahoma"/>
                <a:cs typeface="Tahoma"/>
              </a:rPr>
              <a:t>насърчаване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  <a:p>
            <a:pPr marL="142240">
              <a:lnSpc>
                <a:spcPct val="100000"/>
              </a:lnSpc>
            </a:pPr>
            <a:r>
              <a:rPr sz="1200" spc="40" dirty="0">
                <a:latin typeface="Tahoma"/>
                <a:cs typeface="Tahoma"/>
              </a:rPr>
              <a:t>устойчиво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45" dirty="0">
                <a:latin typeface="Tahoma"/>
                <a:cs typeface="Tahoma"/>
              </a:rPr>
              <a:t>развитие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endParaRPr sz="1200">
              <a:latin typeface="Tahoma"/>
              <a:cs typeface="Tahoma"/>
            </a:endParaRPr>
          </a:p>
          <a:p>
            <a:pPr marL="142240" marR="5080">
              <a:lnSpc>
                <a:spcPct val="100000"/>
              </a:lnSpc>
            </a:pPr>
            <a:r>
              <a:rPr sz="1200" spc="80" dirty="0">
                <a:latin typeface="Tahoma"/>
                <a:cs typeface="Tahoma"/>
              </a:rPr>
              <a:t>ефективно </a:t>
            </a:r>
            <a:r>
              <a:rPr sz="1200" spc="70" dirty="0">
                <a:latin typeface="Tahoma"/>
                <a:cs typeface="Tahoma"/>
              </a:rPr>
              <a:t>управление </a:t>
            </a:r>
            <a:r>
              <a:rPr sz="1200" spc="7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70" dirty="0">
                <a:latin typeface="Tahoma"/>
                <a:cs typeface="Tahoma"/>
              </a:rPr>
              <a:t>природните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135" dirty="0">
                <a:latin typeface="Tahoma"/>
                <a:cs typeface="Tahoma"/>
              </a:rPr>
              <a:t>ресурси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50" dirty="0">
                <a:latin typeface="Tahoma"/>
                <a:cs typeface="Tahoma"/>
              </a:rPr>
              <a:t>като</a:t>
            </a:r>
            <a:r>
              <a:rPr sz="1200" spc="-35" dirty="0">
                <a:latin typeface="Tahoma"/>
                <a:cs typeface="Tahoma"/>
              </a:rPr>
              <a:t> </a:t>
            </a:r>
            <a:r>
              <a:rPr sz="1200" spc="50" dirty="0">
                <a:latin typeface="Tahoma"/>
                <a:cs typeface="Tahoma"/>
              </a:rPr>
              <a:t>вода,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35" dirty="0">
                <a:latin typeface="Tahoma"/>
                <a:cs typeface="Tahoma"/>
              </a:rPr>
              <a:t>почва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въздух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54607" y="5332603"/>
            <a:ext cx="202565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240" marR="13335" indent="-129539">
              <a:lnSpc>
                <a:spcPct val="100000"/>
              </a:lnSpc>
              <a:spcBef>
                <a:spcPts val="100"/>
              </a:spcBef>
              <a:buClr>
                <a:srgbClr val="BAB830"/>
              </a:buClr>
              <a:buFont typeface="Wingdings"/>
              <a:buChar char=""/>
              <a:tabLst>
                <a:tab pos="142240" algn="l"/>
              </a:tabLst>
            </a:pPr>
            <a:r>
              <a:rPr sz="1200" spc="55" dirty="0">
                <a:latin typeface="Tahoma"/>
                <a:cs typeface="Tahoma"/>
              </a:rPr>
              <a:t>д</a:t>
            </a:r>
            <a:r>
              <a:rPr sz="1200" spc="120" dirty="0">
                <a:latin typeface="Tahoma"/>
                <a:cs typeface="Tahoma"/>
              </a:rPr>
              <a:t>о</a:t>
            </a:r>
            <a:r>
              <a:rPr sz="1200" spc="80" dirty="0">
                <a:latin typeface="Tahoma"/>
                <a:cs typeface="Tahoma"/>
              </a:rPr>
              <a:t>пр</a:t>
            </a:r>
            <a:r>
              <a:rPr sz="1200" spc="85" dirty="0">
                <a:latin typeface="Tahoma"/>
                <a:cs typeface="Tahoma"/>
              </a:rPr>
              <a:t>инасян</a:t>
            </a:r>
            <a:r>
              <a:rPr sz="1200" spc="90" dirty="0">
                <a:latin typeface="Tahoma"/>
                <a:cs typeface="Tahoma"/>
              </a:rPr>
              <a:t>е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50" dirty="0">
                <a:latin typeface="Tahoma"/>
                <a:cs typeface="Tahoma"/>
              </a:rPr>
              <a:t>з</a:t>
            </a:r>
            <a:r>
              <a:rPr sz="1200" spc="185" dirty="0">
                <a:latin typeface="Tahoma"/>
                <a:cs typeface="Tahoma"/>
              </a:rPr>
              <a:t>а</a:t>
            </a:r>
            <a:r>
              <a:rPr sz="1200" spc="-20" dirty="0">
                <a:latin typeface="Tahoma"/>
                <a:cs typeface="Tahoma"/>
              </a:rPr>
              <a:t> </a:t>
            </a:r>
            <a:r>
              <a:rPr sz="1200" spc="-50" dirty="0">
                <a:latin typeface="Tahoma"/>
                <a:cs typeface="Tahoma"/>
              </a:rPr>
              <a:t>з</a:t>
            </a:r>
            <a:r>
              <a:rPr sz="1200" spc="180" dirty="0">
                <a:latin typeface="Tahoma"/>
                <a:cs typeface="Tahoma"/>
              </a:rPr>
              <a:t>а</a:t>
            </a:r>
            <a:r>
              <a:rPr sz="1200" spc="85" dirty="0">
                <a:latin typeface="Tahoma"/>
                <a:cs typeface="Tahoma"/>
              </a:rPr>
              <a:t>щита  </a:t>
            </a:r>
            <a:r>
              <a:rPr sz="1200" spc="110" dirty="0">
                <a:latin typeface="Tahoma"/>
                <a:cs typeface="Tahoma"/>
              </a:rPr>
              <a:t>на </a:t>
            </a:r>
            <a:r>
              <a:rPr sz="1200" spc="45" dirty="0">
                <a:latin typeface="Tahoma"/>
                <a:cs typeface="Tahoma"/>
              </a:rPr>
              <a:t>биологичното </a:t>
            </a:r>
            <a:r>
              <a:rPr sz="1200" spc="50" dirty="0">
                <a:latin typeface="Tahoma"/>
                <a:cs typeface="Tahoma"/>
              </a:rPr>
              <a:t> </a:t>
            </a:r>
            <a:r>
              <a:rPr sz="1200" spc="90" dirty="0">
                <a:latin typeface="Tahoma"/>
                <a:cs typeface="Tahoma"/>
              </a:rPr>
              <a:t>разнообразие,</a:t>
            </a:r>
            <a:endParaRPr sz="1200">
              <a:latin typeface="Tahoma"/>
              <a:cs typeface="Tahoma"/>
            </a:endParaRPr>
          </a:p>
          <a:p>
            <a:pPr marL="142240">
              <a:lnSpc>
                <a:spcPct val="100000"/>
              </a:lnSpc>
            </a:pPr>
            <a:r>
              <a:rPr sz="1200" spc="75" dirty="0">
                <a:latin typeface="Tahoma"/>
                <a:cs typeface="Tahoma"/>
              </a:rPr>
              <a:t>подобряване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  <a:p>
            <a:pPr marL="142240" marR="5080">
              <a:lnSpc>
                <a:spcPct val="100000"/>
              </a:lnSpc>
            </a:pPr>
            <a:r>
              <a:rPr sz="1200" spc="95" dirty="0">
                <a:latin typeface="Tahoma"/>
                <a:cs typeface="Tahoma"/>
              </a:rPr>
              <a:t>екосистемните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45" dirty="0">
                <a:latin typeface="Tahoma"/>
                <a:cs typeface="Tahoma"/>
              </a:rPr>
              <a:t>услуги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опазване</a:t>
            </a:r>
            <a:r>
              <a:rPr sz="1200" spc="-3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endParaRPr sz="1200">
              <a:latin typeface="Tahoma"/>
              <a:cs typeface="Tahoma"/>
            </a:endParaRPr>
          </a:p>
          <a:p>
            <a:pPr marL="142240" marR="375285">
              <a:lnSpc>
                <a:spcPct val="100000"/>
              </a:lnSpc>
            </a:pPr>
            <a:r>
              <a:rPr sz="1200" spc="75" dirty="0">
                <a:latin typeface="Tahoma"/>
                <a:cs typeface="Tahoma"/>
              </a:rPr>
              <a:t>местообитанията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 </a:t>
            </a:r>
            <a:r>
              <a:rPr sz="1200" spc="-360" dirty="0">
                <a:latin typeface="Tahoma"/>
                <a:cs typeface="Tahoma"/>
              </a:rPr>
              <a:t> </a:t>
            </a:r>
            <a:r>
              <a:rPr sz="1200" spc="125" dirty="0">
                <a:latin typeface="Tahoma"/>
                <a:cs typeface="Tahoma"/>
              </a:rPr>
              <a:t>ландшафта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91693"/>
            <a:ext cx="9105900" cy="5923280"/>
            <a:chOff x="0" y="91693"/>
            <a:chExt cx="9105900" cy="592328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15439" y="1240523"/>
              <a:ext cx="1783842" cy="30252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842771"/>
              <a:ext cx="229374" cy="517169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62088" y="135635"/>
              <a:ext cx="1543811" cy="49682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3967" y="91693"/>
              <a:ext cx="5409133" cy="224662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096772" y="0"/>
            <a:ext cx="545528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89853B"/>
                </a:solidFill>
              </a:rPr>
              <a:t>SWOT</a:t>
            </a:r>
            <a:r>
              <a:rPr sz="2500" spc="-10" dirty="0">
                <a:solidFill>
                  <a:srgbClr val="89853B"/>
                </a:solidFill>
              </a:rPr>
              <a:t> </a:t>
            </a:r>
            <a:r>
              <a:rPr sz="2500" spc="20" dirty="0">
                <a:solidFill>
                  <a:srgbClr val="89853B"/>
                </a:solidFill>
              </a:rPr>
              <a:t>АНАЛИЗ:</a:t>
            </a:r>
            <a:r>
              <a:rPr sz="2500" spc="10" dirty="0">
                <a:solidFill>
                  <a:srgbClr val="89853B"/>
                </a:solidFill>
              </a:rPr>
              <a:t> ВЛИЯНИЕТО</a:t>
            </a:r>
            <a:r>
              <a:rPr sz="2500" spc="-20" dirty="0">
                <a:solidFill>
                  <a:srgbClr val="89853B"/>
                </a:solidFill>
              </a:rPr>
              <a:t> </a:t>
            </a:r>
            <a:r>
              <a:rPr sz="2500" spc="-5" dirty="0">
                <a:solidFill>
                  <a:srgbClr val="89853B"/>
                </a:solidFill>
              </a:rPr>
              <a:t>НА</a:t>
            </a:r>
            <a:endParaRPr sz="2500"/>
          </a:p>
        </p:txBody>
      </p:sp>
      <p:grpSp>
        <p:nvGrpSpPr>
          <p:cNvPr id="17" name="object 17"/>
          <p:cNvGrpSpPr/>
          <p:nvPr/>
        </p:nvGrpSpPr>
        <p:grpSpPr>
          <a:xfrm>
            <a:off x="531761" y="471677"/>
            <a:ext cx="6561455" cy="659765"/>
            <a:chOff x="531761" y="471677"/>
            <a:chExt cx="6561455" cy="659765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7503" y="471677"/>
              <a:ext cx="5519572" cy="29159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1761" y="853693"/>
              <a:ext cx="6561442" cy="27749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519176" y="349758"/>
            <a:ext cx="6609715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25780">
              <a:lnSpc>
                <a:spcPct val="100000"/>
              </a:lnSpc>
              <a:spcBef>
                <a:spcPts val="95"/>
              </a:spcBef>
            </a:pPr>
            <a:r>
              <a:rPr sz="2500" b="1" dirty="0">
                <a:solidFill>
                  <a:srgbClr val="89853B"/>
                </a:solidFill>
                <a:latin typeface="Palatino Linotype"/>
                <a:cs typeface="Palatino Linotype"/>
              </a:rPr>
              <a:t>СЕЛСКОТО</a:t>
            </a:r>
            <a:r>
              <a:rPr sz="2500" b="1" spc="25" dirty="0">
                <a:solidFill>
                  <a:srgbClr val="89853B"/>
                </a:solidFill>
                <a:latin typeface="Palatino Linotype"/>
                <a:cs typeface="Palatino Linotype"/>
              </a:rPr>
              <a:t> </a:t>
            </a:r>
            <a:r>
              <a:rPr sz="2500" b="1" spc="-5" dirty="0">
                <a:solidFill>
                  <a:srgbClr val="89853B"/>
                </a:solidFill>
                <a:latin typeface="Palatino Linotype"/>
                <a:cs typeface="Palatino Linotype"/>
              </a:rPr>
              <a:t>СТОПАНСТВО</a:t>
            </a:r>
            <a:r>
              <a:rPr sz="2500" b="1" spc="30" dirty="0">
                <a:solidFill>
                  <a:srgbClr val="89853B"/>
                </a:solidFill>
                <a:latin typeface="Palatino Linotype"/>
                <a:cs typeface="Palatino Linotype"/>
              </a:rPr>
              <a:t> </a:t>
            </a:r>
            <a:r>
              <a:rPr sz="2500" b="1" spc="5" dirty="0">
                <a:solidFill>
                  <a:srgbClr val="89853B"/>
                </a:solidFill>
                <a:latin typeface="Palatino Linotype"/>
                <a:cs typeface="Palatino Linotype"/>
              </a:rPr>
              <a:t>ВЪРХУ </a:t>
            </a:r>
            <a:r>
              <a:rPr sz="2500" b="1" spc="10" dirty="0">
                <a:solidFill>
                  <a:srgbClr val="89853B"/>
                </a:solidFill>
                <a:latin typeface="Palatino Linotype"/>
                <a:cs typeface="Palatino Linotype"/>
              </a:rPr>
              <a:t> </a:t>
            </a:r>
            <a:r>
              <a:rPr sz="2500" b="1" dirty="0">
                <a:solidFill>
                  <a:srgbClr val="89853B"/>
                </a:solidFill>
                <a:latin typeface="Palatino Linotype"/>
                <a:cs typeface="Palatino Linotype"/>
              </a:rPr>
              <a:t>ОКОЛНАТА</a:t>
            </a:r>
            <a:r>
              <a:rPr sz="2500" b="1" spc="35" dirty="0">
                <a:solidFill>
                  <a:srgbClr val="89853B"/>
                </a:solidFill>
                <a:latin typeface="Palatino Linotype"/>
                <a:cs typeface="Palatino Linotype"/>
              </a:rPr>
              <a:t> </a:t>
            </a:r>
            <a:r>
              <a:rPr sz="2500" b="1" spc="-25" dirty="0">
                <a:solidFill>
                  <a:srgbClr val="89853B"/>
                </a:solidFill>
                <a:latin typeface="Palatino Linotype"/>
                <a:cs typeface="Palatino Linotype"/>
              </a:rPr>
              <a:t>СРЕДА</a:t>
            </a:r>
            <a:r>
              <a:rPr sz="2500" b="1" spc="-10" dirty="0">
                <a:solidFill>
                  <a:srgbClr val="89853B"/>
                </a:solidFill>
                <a:latin typeface="Palatino Linotype"/>
                <a:cs typeface="Palatino Linotype"/>
              </a:rPr>
              <a:t> </a:t>
            </a:r>
            <a:r>
              <a:rPr sz="2500" b="1" spc="50" dirty="0">
                <a:solidFill>
                  <a:srgbClr val="89853B"/>
                </a:solidFill>
                <a:latin typeface="Palatino Linotype"/>
                <a:cs typeface="Palatino Linotype"/>
              </a:rPr>
              <a:t>И</a:t>
            </a:r>
            <a:r>
              <a:rPr sz="2500" b="1" spc="-5" dirty="0">
                <a:solidFill>
                  <a:srgbClr val="89853B"/>
                </a:solidFill>
                <a:latin typeface="Palatino Linotype"/>
                <a:cs typeface="Palatino Linotype"/>
              </a:rPr>
              <a:t> </a:t>
            </a:r>
            <a:r>
              <a:rPr sz="2500" b="1" spc="20" dirty="0">
                <a:solidFill>
                  <a:srgbClr val="89853B"/>
                </a:solidFill>
                <a:latin typeface="Palatino Linotype"/>
                <a:cs typeface="Palatino Linotype"/>
              </a:rPr>
              <a:t>КЛИМАТИЧНИТЕ</a:t>
            </a:r>
            <a:endParaRPr sz="2500">
              <a:latin typeface="Palatino Linotype"/>
              <a:cs typeface="Palatino Linotype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941066" y="1233169"/>
            <a:ext cx="1740916" cy="22453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2930398" y="1110487"/>
            <a:ext cx="178752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spc="5" dirty="0">
                <a:solidFill>
                  <a:srgbClr val="89853B"/>
                </a:solidFill>
                <a:latin typeface="Palatino Linotype"/>
                <a:cs typeface="Palatino Linotype"/>
              </a:rPr>
              <a:t>ПРОМ</a:t>
            </a:r>
            <a:r>
              <a:rPr sz="2500" b="1" spc="-5" dirty="0">
                <a:solidFill>
                  <a:srgbClr val="89853B"/>
                </a:solidFill>
                <a:latin typeface="Palatino Linotype"/>
                <a:cs typeface="Palatino Linotype"/>
              </a:rPr>
              <a:t>Е</a:t>
            </a:r>
            <a:r>
              <a:rPr sz="2500" b="1" spc="20" dirty="0">
                <a:solidFill>
                  <a:srgbClr val="89853B"/>
                </a:solidFill>
                <a:latin typeface="Palatino Linotype"/>
                <a:cs typeface="Palatino Linotype"/>
              </a:rPr>
              <a:t>НИ</a:t>
            </a:r>
            <a:endParaRPr sz="2500">
              <a:latin typeface="Palatino Linotype"/>
              <a:cs typeface="Palatino Linotype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939794" y="1766570"/>
            <a:ext cx="1085215" cy="4248785"/>
            <a:chOff x="3939794" y="1766570"/>
            <a:chExt cx="1085215" cy="4248785"/>
          </a:xfrm>
        </p:grpSpPr>
        <p:sp>
          <p:nvSpPr>
            <p:cNvPr id="24" name="object 24"/>
            <p:cNvSpPr/>
            <p:nvPr/>
          </p:nvSpPr>
          <p:spPr>
            <a:xfrm>
              <a:off x="4480813" y="1779523"/>
              <a:ext cx="531495" cy="484505"/>
            </a:xfrm>
            <a:custGeom>
              <a:avLst/>
              <a:gdLst/>
              <a:ahLst/>
              <a:cxnLst/>
              <a:rect l="l" t="t" r="r" b="b"/>
              <a:pathLst>
                <a:path w="531495" h="484505">
                  <a:moveTo>
                    <a:pt x="45584" y="0"/>
                  </a:moveTo>
                  <a:lnTo>
                    <a:pt x="0" y="4699"/>
                  </a:lnTo>
                  <a:lnTo>
                    <a:pt x="45246" y="15082"/>
                  </a:lnTo>
                  <a:lnTo>
                    <a:pt x="88662" y="30793"/>
                  </a:lnTo>
                  <a:lnTo>
                    <a:pt x="129957" y="51536"/>
                  </a:lnTo>
                  <a:lnTo>
                    <a:pt x="168844" y="77018"/>
                  </a:lnTo>
                  <a:lnTo>
                    <a:pt x="205034" y="106941"/>
                  </a:lnTo>
                  <a:lnTo>
                    <a:pt x="238238" y="141011"/>
                  </a:lnTo>
                  <a:lnTo>
                    <a:pt x="268168" y="178932"/>
                  </a:lnTo>
                  <a:lnTo>
                    <a:pt x="294536" y="220409"/>
                  </a:lnTo>
                  <a:lnTo>
                    <a:pt x="317052" y="265146"/>
                  </a:lnTo>
                  <a:lnTo>
                    <a:pt x="335428" y="312848"/>
                  </a:lnTo>
                  <a:lnTo>
                    <a:pt x="349376" y="363220"/>
                  </a:lnTo>
                  <a:lnTo>
                    <a:pt x="288798" y="363220"/>
                  </a:lnTo>
                  <a:lnTo>
                    <a:pt x="423418" y="484378"/>
                  </a:lnTo>
                  <a:lnTo>
                    <a:pt x="531113" y="363220"/>
                  </a:lnTo>
                  <a:lnTo>
                    <a:pt x="470535" y="363220"/>
                  </a:lnTo>
                  <a:lnTo>
                    <a:pt x="456740" y="313260"/>
                  </a:lnTo>
                  <a:lnTo>
                    <a:pt x="438692" y="266130"/>
                  </a:lnTo>
                  <a:lnTo>
                    <a:pt x="416689" y="222058"/>
                  </a:lnTo>
                  <a:lnTo>
                    <a:pt x="391035" y="181275"/>
                  </a:lnTo>
                  <a:lnTo>
                    <a:pt x="362031" y="144010"/>
                  </a:lnTo>
                  <a:lnTo>
                    <a:pt x="329979" y="110490"/>
                  </a:lnTo>
                  <a:lnTo>
                    <a:pt x="295179" y="80947"/>
                  </a:lnTo>
                  <a:lnTo>
                    <a:pt x="257934" y="55608"/>
                  </a:lnTo>
                  <a:lnTo>
                    <a:pt x="218545" y="34702"/>
                  </a:lnTo>
                  <a:lnTo>
                    <a:pt x="177314" y="18460"/>
                  </a:lnTo>
                  <a:lnTo>
                    <a:pt x="134543" y="7109"/>
                  </a:lnTo>
                  <a:lnTo>
                    <a:pt x="90532" y="879"/>
                  </a:lnTo>
                  <a:lnTo>
                    <a:pt x="45584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996690" y="1779270"/>
              <a:ext cx="544830" cy="485140"/>
            </a:xfrm>
            <a:custGeom>
              <a:avLst/>
              <a:gdLst/>
              <a:ahLst/>
              <a:cxnLst/>
              <a:rect l="l" t="t" r="r" b="b"/>
              <a:pathLst>
                <a:path w="544829" h="485139">
                  <a:moveTo>
                    <a:pt x="544576" y="0"/>
                  </a:moveTo>
                  <a:lnTo>
                    <a:pt x="423418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8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7" y="340494"/>
                  </a:lnTo>
                  <a:lnTo>
                    <a:pt x="154437" y="295965"/>
                  </a:lnTo>
                  <a:lnTo>
                    <a:pt x="172270" y="253600"/>
                  </a:lnTo>
                  <a:lnTo>
                    <a:pt x="193481" y="213642"/>
                  </a:lnTo>
                  <a:lnTo>
                    <a:pt x="217859" y="176335"/>
                  </a:lnTo>
                  <a:lnTo>
                    <a:pt x="245189" y="141922"/>
                  </a:lnTo>
                  <a:lnTo>
                    <a:pt x="275259" y="110646"/>
                  </a:lnTo>
                  <a:lnTo>
                    <a:pt x="307856" y="82751"/>
                  </a:lnTo>
                  <a:lnTo>
                    <a:pt x="342767" y="58480"/>
                  </a:lnTo>
                  <a:lnTo>
                    <a:pt x="379779" y="38076"/>
                  </a:lnTo>
                  <a:lnTo>
                    <a:pt x="418679" y="21782"/>
                  </a:lnTo>
                  <a:lnTo>
                    <a:pt x="459254" y="9843"/>
                  </a:lnTo>
                  <a:lnTo>
                    <a:pt x="501290" y="2501"/>
                  </a:lnTo>
                  <a:lnTo>
                    <a:pt x="544576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996690" y="1779270"/>
              <a:ext cx="1015365" cy="485140"/>
            </a:xfrm>
            <a:custGeom>
              <a:avLst/>
              <a:gdLst/>
              <a:ahLst/>
              <a:cxnLst/>
              <a:rect l="l" t="t" r="r" b="b"/>
              <a:pathLst>
                <a:path w="1015364" h="485139">
                  <a:moveTo>
                    <a:pt x="483997" y="4952"/>
                  </a:moveTo>
                  <a:lnTo>
                    <a:pt x="529275" y="15335"/>
                  </a:lnTo>
                  <a:lnTo>
                    <a:pt x="572716" y="31046"/>
                  </a:lnTo>
                  <a:lnTo>
                    <a:pt x="614032" y="51790"/>
                  </a:lnTo>
                  <a:lnTo>
                    <a:pt x="652935" y="77271"/>
                  </a:lnTo>
                  <a:lnTo>
                    <a:pt x="689137" y="107194"/>
                  </a:lnTo>
                  <a:lnTo>
                    <a:pt x="722350" y="141264"/>
                  </a:lnTo>
                  <a:lnTo>
                    <a:pt x="752286" y="179185"/>
                  </a:lnTo>
                  <a:lnTo>
                    <a:pt x="778657" y="220662"/>
                  </a:lnTo>
                  <a:lnTo>
                    <a:pt x="801175" y="265399"/>
                  </a:lnTo>
                  <a:lnTo>
                    <a:pt x="819552" y="313102"/>
                  </a:lnTo>
                  <a:lnTo>
                    <a:pt x="833501" y="363474"/>
                  </a:lnTo>
                  <a:lnTo>
                    <a:pt x="772922" y="363474"/>
                  </a:lnTo>
                  <a:lnTo>
                    <a:pt x="907542" y="484631"/>
                  </a:lnTo>
                  <a:lnTo>
                    <a:pt x="1015238" y="363474"/>
                  </a:lnTo>
                  <a:lnTo>
                    <a:pt x="954659" y="363474"/>
                  </a:lnTo>
                  <a:lnTo>
                    <a:pt x="941428" y="315274"/>
                  </a:lnTo>
                  <a:lnTo>
                    <a:pt x="924185" y="269597"/>
                  </a:lnTo>
                  <a:lnTo>
                    <a:pt x="903191" y="226675"/>
                  </a:lnTo>
                  <a:lnTo>
                    <a:pt x="878709" y="186739"/>
                  </a:lnTo>
                  <a:lnTo>
                    <a:pt x="850999" y="150022"/>
                  </a:lnTo>
                  <a:lnTo>
                    <a:pt x="820325" y="116755"/>
                  </a:lnTo>
                  <a:lnTo>
                    <a:pt x="786947" y="87171"/>
                  </a:lnTo>
                  <a:lnTo>
                    <a:pt x="751127" y="61502"/>
                  </a:lnTo>
                  <a:lnTo>
                    <a:pt x="713129" y="39980"/>
                  </a:lnTo>
                  <a:lnTo>
                    <a:pt x="673212" y="22837"/>
                  </a:lnTo>
                  <a:lnTo>
                    <a:pt x="631640" y="10304"/>
                  </a:lnTo>
                  <a:lnTo>
                    <a:pt x="588674" y="2614"/>
                  </a:lnTo>
                  <a:lnTo>
                    <a:pt x="544576" y="0"/>
                  </a:lnTo>
                  <a:lnTo>
                    <a:pt x="423418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8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7" y="340494"/>
                  </a:lnTo>
                  <a:lnTo>
                    <a:pt x="154437" y="295965"/>
                  </a:lnTo>
                  <a:lnTo>
                    <a:pt x="172270" y="253600"/>
                  </a:lnTo>
                  <a:lnTo>
                    <a:pt x="193481" y="213642"/>
                  </a:lnTo>
                  <a:lnTo>
                    <a:pt x="217859" y="176335"/>
                  </a:lnTo>
                  <a:lnTo>
                    <a:pt x="245189" y="141922"/>
                  </a:lnTo>
                  <a:lnTo>
                    <a:pt x="275259" y="110646"/>
                  </a:lnTo>
                  <a:lnTo>
                    <a:pt x="307856" y="82751"/>
                  </a:lnTo>
                  <a:lnTo>
                    <a:pt x="342767" y="58480"/>
                  </a:lnTo>
                  <a:lnTo>
                    <a:pt x="379779" y="38076"/>
                  </a:lnTo>
                  <a:lnTo>
                    <a:pt x="418679" y="21782"/>
                  </a:lnTo>
                  <a:lnTo>
                    <a:pt x="459254" y="9843"/>
                  </a:lnTo>
                  <a:lnTo>
                    <a:pt x="501290" y="2501"/>
                  </a:lnTo>
                  <a:lnTo>
                    <a:pt x="544576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436491" y="5517895"/>
              <a:ext cx="531495" cy="484505"/>
            </a:xfrm>
            <a:custGeom>
              <a:avLst/>
              <a:gdLst/>
              <a:ahLst/>
              <a:cxnLst/>
              <a:rect l="l" t="t" r="r" b="b"/>
              <a:pathLst>
                <a:path w="531495" h="484504">
                  <a:moveTo>
                    <a:pt x="45609" y="0"/>
                  </a:moveTo>
                  <a:lnTo>
                    <a:pt x="0" y="4699"/>
                  </a:lnTo>
                  <a:lnTo>
                    <a:pt x="45278" y="15082"/>
                  </a:lnTo>
                  <a:lnTo>
                    <a:pt x="88719" y="30795"/>
                  </a:lnTo>
                  <a:lnTo>
                    <a:pt x="130035" y="51542"/>
                  </a:lnTo>
                  <a:lnTo>
                    <a:pt x="168938" y="77027"/>
                  </a:lnTo>
                  <a:lnTo>
                    <a:pt x="205140" y="106953"/>
                  </a:lnTo>
                  <a:lnTo>
                    <a:pt x="238353" y="141026"/>
                  </a:lnTo>
                  <a:lnTo>
                    <a:pt x="268289" y="178948"/>
                  </a:lnTo>
                  <a:lnTo>
                    <a:pt x="294660" y="220425"/>
                  </a:lnTo>
                  <a:lnTo>
                    <a:pt x="317178" y="265160"/>
                  </a:lnTo>
                  <a:lnTo>
                    <a:pt x="335555" y="312856"/>
                  </a:lnTo>
                  <a:lnTo>
                    <a:pt x="349504" y="363220"/>
                  </a:lnTo>
                  <a:lnTo>
                    <a:pt x="288925" y="363220"/>
                  </a:lnTo>
                  <a:lnTo>
                    <a:pt x="423545" y="484378"/>
                  </a:lnTo>
                  <a:lnTo>
                    <a:pt x="531241" y="363220"/>
                  </a:lnTo>
                  <a:lnTo>
                    <a:pt x="470662" y="363220"/>
                  </a:lnTo>
                  <a:lnTo>
                    <a:pt x="456867" y="313264"/>
                  </a:lnTo>
                  <a:lnTo>
                    <a:pt x="438818" y="266137"/>
                  </a:lnTo>
                  <a:lnTo>
                    <a:pt x="416815" y="222068"/>
                  </a:lnTo>
                  <a:lnTo>
                    <a:pt x="391160" y="181286"/>
                  </a:lnTo>
                  <a:lnTo>
                    <a:pt x="362153" y="144021"/>
                  </a:lnTo>
                  <a:lnTo>
                    <a:pt x="330096" y="110501"/>
                  </a:lnTo>
                  <a:lnTo>
                    <a:pt x="295290" y="80956"/>
                  </a:lnTo>
                  <a:lnTo>
                    <a:pt x="258038" y="55615"/>
                  </a:lnTo>
                  <a:lnTo>
                    <a:pt x="218639" y="34708"/>
                  </a:lnTo>
                  <a:lnTo>
                    <a:pt x="177395" y="18464"/>
                  </a:lnTo>
                  <a:lnTo>
                    <a:pt x="134608" y="7111"/>
                  </a:lnTo>
                  <a:lnTo>
                    <a:pt x="90579" y="880"/>
                  </a:lnTo>
                  <a:lnTo>
                    <a:pt x="45609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952494" y="5517641"/>
              <a:ext cx="544830" cy="485140"/>
            </a:xfrm>
            <a:custGeom>
              <a:avLst/>
              <a:gdLst/>
              <a:ahLst/>
              <a:cxnLst/>
              <a:rect l="l" t="t" r="r" b="b"/>
              <a:pathLst>
                <a:path w="544829" h="485139">
                  <a:moveTo>
                    <a:pt x="544576" y="0"/>
                  </a:moveTo>
                  <a:lnTo>
                    <a:pt x="423417" y="0"/>
                  </a:lnTo>
                  <a:lnTo>
                    <a:pt x="380132" y="2502"/>
                  </a:lnTo>
                  <a:lnTo>
                    <a:pt x="338096" y="9846"/>
                  </a:lnTo>
                  <a:lnTo>
                    <a:pt x="297521" y="21788"/>
                  </a:lnTo>
                  <a:lnTo>
                    <a:pt x="258621" y="38085"/>
                  </a:lnTo>
                  <a:lnTo>
                    <a:pt x="221609" y="58492"/>
                  </a:lnTo>
                  <a:lnTo>
                    <a:pt x="186698" y="82768"/>
                  </a:lnTo>
                  <a:lnTo>
                    <a:pt x="154101" y="110667"/>
                  </a:lnTo>
                  <a:lnTo>
                    <a:pt x="124031" y="141946"/>
                  </a:lnTo>
                  <a:lnTo>
                    <a:pt x="96701" y="176362"/>
                  </a:lnTo>
                  <a:lnTo>
                    <a:pt x="72323" y="213670"/>
                  </a:lnTo>
                  <a:lnTo>
                    <a:pt x="51112" y="253628"/>
                  </a:lnTo>
                  <a:lnTo>
                    <a:pt x="33279" y="295992"/>
                  </a:lnTo>
                  <a:lnTo>
                    <a:pt x="19039" y="340518"/>
                  </a:lnTo>
                  <a:lnTo>
                    <a:pt x="8604" y="386962"/>
                  </a:lnTo>
                  <a:lnTo>
                    <a:pt x="2186" y="435081"/>
                  </a:lnTo>
                  <a:lnTo>
                    <a:pt x="0" y="484632"/>
                  </a:lnTo>
                  <a:lnTo>
                    <a:pt x="121157" y="484632"/>
                  </a:lnTo>
                  <a:lnTo>
                    <a:pt x="123344" y="435081"/>
                  </a:lnTo>
                  <a:lnTo>
                    <a:pt x="129762" y="386962"/>
                  </a:lnTo>
                  <a:lnTo>
                    <a:pt x="140197" y="340518"/>
                  </a:lnTo>
                  <a:lnTo>
                    <a:pt x="154437" y="295992"/>
                  </a:lnTo>
                  <a:lnTo>
                    <a:pt x="172270" y="253628"/>
                  </a:lnTo>
                  <a:lnTo>
                    <a:pt x="193481" y="213670"/>
                  </a:lnTo>
                  <a:lnTo>
                    <a:pt x="217859" y="176362"/>
                  </a:lnTo>
                  <a:lnTo>
                    <a:pt x="245189" y="141946"/>
                  </a:lnTo>
                  <a:lnTo>
                    <a:pt x="275259" y="110667"/>
                  </a:lnTo>
                  <a:lnTo>
                    <a:pt x="307856" y="82768"/>
                  </a:lnTo>
                  <a:lnTo>
                    <a:pt x="342767" y="58492"/>
                  </a:lnTo>
                  <a:lnTo>
                    <a:pt x="379779" y="38085"/>
                  </a:lnTo>
                  <a:lnTo>
                    <a:pt x="418679" y="21788"/>
                  </a:lnTo>
                  <a:lnTo>
                    <a:pt x="459254" y="9846"/>
                  </a:lnTo>
                  <a:lnTo>
                    <a:pt x="501290" y="2502"/>
                  </a:lnTo>
                  <a:lnTo>
                    <a:pt x="544576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952494" y="5517641"/>
              <a:ext cx="1015365" cy="485140"/>
            </a:xfrm>
            <a:custGeom>
              <a:avLst/>
              <a:gdLst/>
              <a:ahLst/>
              <a:cxnLst/>
              <a:rect l="l" t="t" r="r" b="b"/>
              <a:pathLst>
                <a:path w="1015364" h="485139">
                  <a:moveTo>
                    <a:pt x="483996" y="4953"/>
                  </a:moveTo>
                  <a:lnTo>
                    <a:pt x="529275" y="15336"/>
                  </a:lnTo>
                  <a:lnTo>
                    <a:pt x="572716" y="31049"/>
                  </a:lnTo>
                  <a:lnTo>
                    <a:pt x="614032" y="51796"/>
                  </a:lnTo>
                  <a:lnTo>
                    <a:pt x="652935" y="77281"/>
                  </a:lnTo>
                  <a:lnTo>
                    <a:pt x="689137" y="107207"/>
                  </a:lnTo>
                  <a:lnTo>
                    <a:pt x="722350" y="141280"/>
                  </a:lnTo>
                  <a:lnTo>
                    <a:pt x="752286" y="179202"/>
                  </a:lnTo>
                  <a:lnTo>
                    <a:pt x="778657" y="220679"/>
                  </a:lnTo>
                  <a:lnTo>
                    <a:pt x="801175" y="265413"/>
                  </a:lnTo>
                  <a:lnTo>
                    <a:pt x="819552" y="313110"/>
                  </a:lnTo>
                  <a:lnTo>
                    <a:pt x="833501" y="363474"/>
                  </a:lnTo>
                  <a:lnTo>
                    <a:pt x="772921" y="363474"/>
                  </a:lnTo>
                  <a:lnTo>
                    <a:pt x="907541" y="484632"/>
                  </a:lnTo>
                  <a:lnTo>
                    <a:pt x="1015238" y="363474"/>
                  </a:lnTo>
                  <a:lnTo>
                    <a:pt x="954658" y="363474"/>
                  </a:lnTo>
                  <a:lnTo>
                    <a:pt x="941428" y="315279"/>
                  </a:lnTo>
                  <a:lnTo>
                    <a:pt x="924185" y="269605"/>
                  </a:lnTo>
                  <a:lnTo>
                    <a:pt x="903191" y="226685"/>
                  </a:lnTo>
                  <a:lnTo>
                    <a:pt x="878709" y="186750"/>
                  </a:lnTo>
                  <a:lnTo>
                    <a:pt x="850999" y="150033"/>
                  </a:lnTo>
                  <a:lnTo>
                    <a:pt x="820325" y="116765"/>
                  </a:lnTo>
                  <a:lnTo>
                    <a:pt x="786947" y="87180"/>
                  </a:lnTo>
                  <a:lnTo>
                    <a:pt x="751127" y="61509"/>
                  </a:lnTo>
                  <a:lnTo>
                    <a:pt x="713129" y="39985"/>
                  </a:lnTo>
                  <a:lnTo>
                    <a:pt x="673212" y="22840"/>
                  </a:lnTo>
                  <a:lnTo>
                    <a:pt x="631640" y="10306"/>
                  </a:lnTo>
                  <a:lnTo>
                    <a:pt x="588674" y="2615"/>
                  </a:lnTo>
                  <a:lnTo>
                    <a:pt x="544576" y="0"/>
                  </a:lnTo>
                  <a:lnTo>
                    <a:pt x="423417" y="0"/>
                  </a:lnTo>
                  <a:lnTo>
                    <a:pt x="380132" y="2502"/>
                  </a:lnTo>
                  <a:lnTo>
                    <a:pt x="338096" y="9846"/>
                  </a:lnTo>
                  <a:lnTo>
                    <a:pt x="297521" y="21788"/>
                  </a:lnTo>
                  <a:lnTo>
                    <a:pt x="258621" y="38085"/>
                  </a:lnTo>
                  <a:lnTo>
                    <a:pt x="221609" y="58492"/>
                  </a:lnTo>
                  <a:lnTo>
                    <a:pt x="186698" y="82768"/>
                  </a:lnTo>
                  <a:lnTo>
                    <a:pt x="154101" y="110667"/>
                  </a:lnTo>
                  <a:lnTo>
                    <a:pt x="124031" y="141946"/>
                  </a:lnTo>
                  <a:lnTo>
                    <a:pt x="96701" y="176362"/>
                  </a:lnTo>
                  <a:lnTo>
                    <a:pt x="72323" y="213670"/>
                  </a:lnTo>
                  <a:lnTo>
                    <a:pt x="51112" y="253628"/>
                  </a:lnTo>
                  <a:lnTo>
                    <a:pt x="33279" y="295992"/>
                  </a:lnTo>
                  <a:lnTo>
                    <a:pt x="19039" y="340518"/>
                  </a:lnTo>
                  <a:lnTo>
                    <a:pt x="8604" y="386962"/>
                  </a:lnTo>
                  <a:lnTo>
                    <a:pt x="2186" y="435081"/>
                  </a:lnTo>
                  <a:lnTo>
                    <a:pt x="0" y="484632"/>
                  </a:lnTo>
                  <a:lnTo>
                    <a:pt x="121157" y="484632"/>
                  </a:lnTo>
                  <a:lnTo>
                    <a:pt x="123344" y="435081"/>
                  </a:lnTo>
                  <a:lnTo>
                    <a:pt x="129762" y="386962"/>
                  </a:lnTo>
                  <a:lnTo>
                    <a:pt x="140197" y="340518"/>
                  </a:lnTo>
                  <a:lnTo>
                    <a:pt x="154437" y="295992"/>
                  </a:lnTo>
                  <a:lnTo>
                    <a:pt x="172270" y="253628"/>
                  </a:lnTo>
                  <a:lnTo>
                    <a:pt x="193481" y="213670"/>
                  </a:lnTo>
                  <a:lnTo>
                    <a:pt x="217859" y="176362"/>
                  </a:lnTo>
                  <a:lnTo>
                    <a:pt x="245189" y="141946"/>
                  </a:lnTo>
                  <a:lnTo>
                    <a:pt x="275259" y="110667"/>
                  </a:lnTo>
                  <a:lnTo>
                    <a:pt x="307856" y="82768"/>
                  </a:lnTo>
                  <a:lnTo>
                    <a:pt x="342767" y="58492"/>
                  </a:lnTo>
                  <a:lnTo>
                    <a:pt x="379779" y="38085"/>
                  </a:lnTo>
                  <a:lnTo>
                    <a:pt x="418679" y="21788"/>
                  </a:lnTo>
                  <a:lnTo>
                    <a:pt x="459254" y="9846"/>
                  </a:lnTo>
                  <a:lnTo>
                    <a:pt x="501290" y="2502"/>
                  </a:lnTo>
                  <a:lnTo>
                    <a:pt x="544576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436491" y="3583939"/>
              <a:ext cx="531495" cy="484505"/>
            </a:xfrm>
            <a:custGeom>
              <a:avLst/>
              <a:gdLst/>
              <a:ahLst/>
              <a:cxnLst/>
              <a:rect l="l" t="t" r="r" b="b"/>
              <a:pathLst>
                <a:path w="531495" h="484504">
                  <a:moveTo>
                    <a:pt x="45609" y="0"/>
                  </a:moveTo>
                  <a:lnTo>
                    <a:pt x="0" y="4699"/>
                  </a:lnTo>
                  <a:lnTo>
                    <a:pt x="45278" y="15082"/>
                  </a:lnTo>
                  <a:lnTo>
                    <a:pt x="88719" y="30793"/>
                  </a:lnTo>
                  <a:lnTo>
                    <a:pt x="130035" y="51536"/>
                  </a:lnTo>
                  <a:lnTo>
                    <a:pt x="168938" y="77018"/>
                  </a:lnTo>
                  <a:lnTo>
                    <a:pt x="205140" y="106941"/>
                  </a:lnTo>
                  <a:lnTo>
                    <a:pt x="238353" y="141011"/>
                  </a:lnTo>
                  <a:lnTo>
                    <a:pt x="268289" y="178932"/>
                  </a:lnTo>
                  <a:lnTo>
                    <a:pt x="294660" y="220409"/>
                  </a:lnTo>
                  <a:lnTo>
                    <a:pt x="317178" y="265146"/>
                  </a:lnTo>
                  <a:lnTo>
                    <a:pt x="335555" y="312848"/>
                  </a:lnTo>
                  <a:lnTo>
                    <a:pt x="349504" y="363220"/>
                  </a:lnTo>
                  <a:lnTo>
                    <a:pt x="288925" y="363220"/>
                  </a:lnTo>
                  <a:lnTo>
                    <a:pt x="423545" y="484378"/>
                  </a:lnTo>
                  <a:lnTo>
                    <a:pt x="531241" y="363220"/>
                  </a:lnTo>
                  <a:lnTo>
                    <a:pt x="470662" y="363220"/>
                  </a:lnTo>
                  <a:lnTo>
                    <a:pt x="456867" y="313260"/>
                  </a:lnTo>
                  <a:lnTo>
                    <a:pt x="438818" y="266130"/>
                  </a:lnTo>
                  <a:lnTo>
                    <a:pt x="416815" y="222058"/>
                  </a:lnTo>
                  <a:lnTo>
                    <a:pt x="391160" y="181275"/>
                  </a:lnTo>
                  <a:lnTo>
                    <a:pt x="362153" y="144010"/>
                  </a:lnTo>
                  <a:lnTo>
                    <a:pt x="330096" y="110490"/>
                  </a:lnTo>
                  <a:lnTo>
                    <a:pt x="295290" y="80947"/>
                  </a:lnTo>
                  <a:lnTo>
                    <a:pt x="258038" y="55608"/>
                  </a:lnTo>
                  <a:lnTo>
                    <a:pt x="218639" y="34702"/>
                  </a:lnTo>
                  <a:lnTo>
                    <a:pt x="177395" y="18460"/>
                  </a:lnTo>
                  <a:lnTo>
                    <a:pt x="134608" y="7109"/>
                  </a:lnTo>
                  <a:lnTo>
                    <a:pt x="90579" y="879"/>
                  </a:lnTo>
                  <a:lnTo>
                    <a:pt x="45609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952494" y="3583686"/>
              <a:ext cx="544830" cy="485140"/>
            </a:xfrm>
            <a:custGeom>
              <a:avLst/>
              <a:gdLst/>
              <a:ahLst/>
              <a:cxnLst/>
              <a:rect l="l" t="t" r="r" b="b"/>
              <a:pathLst>
                <a:path w="544829" h="485139">
                  <a:moveTo>
                    <a:pt x="544576" y="0"/>
                  </a:moveTo>
                  <a:lnTo>
                    <a:pt x="423417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7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7" y="340494"/>
                  </a:lnTo>
                  <a:lnTo>
                    <a:pt x="154437" y="295965"/>
                  </a:lnTo>
                  <a:lnTo>
                    <a:pt x="172270" y="253600"/>
                  </a:lnTo>
                  <a:lnTo>
                    <a:pt x="193481" y="213642"/>
                  </a:lnTo>
                  <a:lnTo>
                    <a:pt x="217859" y="176335"/>
                  </a:lnTo>
                  <a:lnTo>
                    <a:pt x="245189" y="141922"/>
                  </a:lnTo>
                  <a:lnTo>
                    <a:pt x="275259" y="110646"/>
                  </a:lnTo>
                  <a:lnTo>
                    <a:pt x="307856" y="82751"/>
                  </a:lnTo>
                  <a:lnTo>
                    <a:pt x="342767" y="58480"/>
                  </a:lnTo>
                  <a:lnTo>
                    <a:pt x="379779" y="38076"/>
                  </a:lnTo>
                  <a:lnTo>
                    <a:pt x="418679" y="21782"/>
                  </a:lnTo>
                  <a:lnTo>
                    <a:pt x="459254" y="9843"/>
                  </a:lnTo>
                  <a:lnTo>
                    <a:pt x="501290" y="2501"/>
                  </a:lnTo>
                  <a:lnTo>
                    <a:pt x="544576" y="0"/>
                  </a:lnTo>
                  <a:close/>
                </a:path>
              </a:pathLst>
            </a:custGeom>
            <a:solidFill>
              <a:srgbClr val="7682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952494" y="3583686"/>
              <a:ext cx="1015365" cy="485140"/>
            </a:xfrm>
            <a:custGeom>
              <a:avLst/>
              <a:gdLst/>
              <a:ahLst/>
              <a:cxnLst/>
              <a:rect l="l" t="t" r="r" b="b"/>
              <a:pathLst>
                <a:path w="1015364" h="485139">
                  <a:moveTo>
                    <a:pt x="483996" y="4952"/>
                  </a:moveTo>
                  <a:lnTo>
                    <a:pt x="529275" y="15335"/>
                  </a:lnTo>
                  <a:lnTo>
                    <a:pt x="572716" y="31046"/>
                  </a:lnTo>
                  <a:lnTo>
                    <a:pt x="614032" y="51790"/>
                  </a:lnTo>
                  <a:lnTo>
                    <a:pt x="652935" y="77271"/>
                  </a:lnTo>
                  <a:lnTo>
                    <a:pt x="689137" y="107194"/>
                  </a:lnTo>
                  <a:lnTo>
                    <a:pt x="722350" y="141264"/>
                  </a:lnTo>
                  <a:lnTo>
                    <a:pt x="752286" y="179185"/>
                  </a:lnTo>
                  <a:lnTo>
                    <a:pt x="778657" y="220662"/>
                  </a:lnTo>
                  <a:lnTo>
                    <a:pt x="801175" y="265399"/>
                  </a:lnTo>
                  <a:lnTo>
                    <a:pt x="819552" y="313102"/>
                  </a:lnTo>
                  <a:lnTo>
                    <a:pt x="833501" y="363474"/>
                  </a:lnTo>
                  <a:lnTo>
                    <a:pt x="772921" y="363474"/>
                  </a:lnTo>
                  <a:lnTo>
                    <a:pt x="907541" y="484631"/>
                  </a:lnTo>
                  <a:lnTo>
                    <a:pt x="1015238" y="363474"/>
                  </a:lnTo>
                  <a:lnTo>
                    <a:pt x="954658" y="363474"/>
                  </a:lnTo>
                  <a:lnTo>
                    <a:pt x="941428" y="315274"/>
                  </a:lnTo>
                  <a:lnTo>
                    <a:pt x="924185" y="269597"/>
                  </a:lnTo>
                  <a:lnTo>
                    <a:pt x="903191" y="226675"/>
                  </a:lnTo>
                  <a:lnTo>
                    <a:pt x="878709" y="186739"/>
                  </a:lnTo>
                  <a:lnTo>
                    <a:pt x="850999" y="150022"/>
                  </a:lnTo>
                  <a:lnTo>
                    <a:pt x="820325" y="116755"/>
                  </a:lnTo>
                  <a:lnTo>
                    <a:pt x="786947" y="87171"/>
                  </a:lnTo>
                  <a:lnTo>
                    <a:pt x="751127" y="61502"/>
                  </a:lnTo>
                  <a:lnTo>
                    <a:pt x="713129" y="39980"/>
                  </a:lnTo>
                  <a:lnTo>
                    <a:pt x="673212" y="22837"/>
                  </a:lnTo>
                  <a:lnTo>
                    <a:pt x="631640" y="10304"/>
                  </a:lnTo>
                  <a:lnTo>
                    <a:pt x="588674" y="2614"/>
                  </a:lnTo>
                  <a:lnTo>
                    <a:pt x="544576" y="0"/>
                  </a:lnTo>
                  <a:lnTo>
                    <a:pt x="423417" y="0"/>
                  </a:lnTo>
                  <a:lnTo>
                    <a:pt x="380132" y="2501"/>
                  </a:lnTo>
                  <a:lnTo>
                    <a:pt x="338096" y="9843"/>
                  </a:lnTo>
                  <a:lnTo>
                    <a:pt x="297521" y="21782"/>
                  </a:lnTo>
                  <a:lnTo>
                    <a:pt x="258621" y="38076"/>
                  </a:lnTo>
                  <a:lnTo>
                    <a:pt x="221609" y="58480"/>
                  </a:lnTo>
                  <a:lnTo>
                    <a:pt x="186698" y="82751"/>
                  </a:lnTo>
                  <a:lnTo>
                    <a:pt x="154101" y="110646"/>
                  </a:lnTo>
                  <a:lnTo>
                    <a:pt x="124031" y="141922"/>
                  </a:lnTo>
                  <a:lnTo>
                    <a:pt x="96701" y="176335"/>
                  </a:lnTo>
                  <a:lnTo>
                    <a:pt x="72323" y="213642"/>
                  </a:lnTo>
                  <a:lnTo>
                    <a:pt x="51112" y="253600"/>
                  </a:lnTo>
                  <a:lnTo>
                    <a:pt x="33279" y="295965"/>
                  </a:lnTo>
                  <a:lnTo>
                    <a:pt x="19039" y="340494"/>
                  </a:lnTo>
                  <a:lnTo>
                    <a:pt x="8604" y="386944"/>
                  </a:lnTo>
                  <a:lnTo>
                    <a:pt x="2186" y="435071"/>
                  </a:lnTo>
                  <a:lnTo>
                    <a:pt x="0" y="484631"/>
                  </a:lnTo>
                  <a:lnTo>
                    <a:pt x="121157" y="484631"/>
                  </a:lnTo>
                  <a:lnTo>
                    <a:pt x="123344" y="435071"/>
                  </a:lnTo>
                  <a:lnTo>
                    <a:pt x="129762" y="386944"/>
                  </a:lnTo>
                  <a:lnTo>
                    <a:pt x="140197" y="340494"/>
                  </a:lnTo>
                  <a:lnTo>
                    <a:pt x="154437" y="295965"/>
                  </a:lnTo>
                  <a:lnTo>
                    <a:pt x="172270" y="253600"/>
                  </a:lnTo>
                  <a:lnTo>
                    <a:pt x="193481" y="213642"/>
                  </a:lnTo>
                  <a:lnTo>
                    <a:pt x="217859" y="176335"/>
                  </a:lnTo>
                  <a:lnTo>
                    <a:pt x="245189" y="141922"/>
                  </a:lnTo>
                  <a:lnTo>
                    <a:pt x="275259" y="110646"/>
                  </a:lnTo>
                  <a:lnTo>
                    <a:pt x="307856" y="82751"/>
                  </a:lnTo>
                  <a:lnTo>
                    <a:pt x="342767" y="58480"/>
                  </a:lnTo>
                  <a:lnTo>
                    <a:pt x="379779" y="38076"/>
                  </a:lnTo>
                  <a:lnTo>
                    <a:pt x="418679" y="21782"/>
                  </a:lnTo>
                  <a:lnTo>
                    <a:pt x="459254" y="9843"/>
                  </a:lnTo>
                  <a:lnTo>
                    <a:pt x="501290" y="2501"/>
                  </a:lnTo>
                  <a:lnTo>
                    <a:pt x="544576" y="0"/>
                  </a:lnTo>
                </a:path>
              </a:pathLst>
            </a:custGeom>
            <a:ln w="25400">
              <a:solidFill>
                <a:srgbClr val="6B76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262371" y="1467611"/>
            <a:ext cx="3649979" cy="1108075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4318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40"/>
              </a:spcBef>
            </a:pPr>
            <a:r>
              <a:rPr sz="1100" spc="55" dirty="0">
                <a:latin typeface="Tahoma"/>
                <a:cs typeface="Tahoma"/>
              </a:rPr>
              <a:t>Зелените</a:t>
            </a:r>
            <a:r>
              <a:rPr sz="1100" spc="-75" dirty="0">
                <a:latin typeface="Tahoma"/>
                <a:cs typeface="Tahoma"/>
              </a:rPr>
              <a:t> </a:t>
            </a:r>
            <a:r>
              <a:rPr sz="1100" spc="45" dirty="0">
                <a:latin typeface="Tahoma"/>
                <a:cs typeface="Tahoma"/>
              </a:rPr>
              <a:t>директни</a:t>
            </a:r>
            <a:r>
              <a:rPr sz="1100" spc="-80" dirty="0">
                <a:latin typeface="Tahoma"/>
                <a:cs typeface="Tahoma"/>
              </a:rPr>
              <a:t> </a:t>
            </a:r>
            <a:r>
              <a:rPr sz="1100" spc="75" dirty="0">
                <a:latin typeface="Tahoma"/>
                <a:cs typeface="Tahoma"/>
              </a:rPr>
              <a:t>плащания</a:t>
            </a:r>
            <a:r>
              <a:rPr sz="1100" spc="-70" dirty="0">
                <a:latin typeface="Tahoma"/>
                <a:cs typeface="Tahoma"/>
              </a:rPr>
              <a:t> </a:t>
            </a:r>
            <a:r>
              <a:rPr sz="1100" spc="-15" dirty="0">
                <a:latin typeface="Tahoma"/>
                <a:cs typeface="Tahoma"/>
              </a:rPr>
              <a:t>водят</a:t>
            </a:r>
            <a:r>
              <a:rPr sz="1100" spc="-50" dirty="0">
                <a:latin typeface="Tahoma"/>
                <a:cs typeface="Tahoma"/>
              </a:rPr>
              <a:t> </a:t>
            </a:r>
            <a:r>
              <a:rPr sz="1100" spc="85" dirty="0">
                <a:latin typeface="Tahoma"/>
                <a:cs typeface="Tahoma"/>
              </a:rPr>
              <a:t>до</a:t>
            </a:r>
            <a:endParaRPr sz="1100">
              <a:latin typeface="Tahoma"/>
              <a:cs typeface="Tahoma"/>
            </a:endParaRPr>
          </a:p>
          <a:p>
            <a:pPr marL="92075" marR="125730">
              <a:lnSpc>
                <a:spcPct val="100000"/>
              </a:lnSpc>
            </a:pPr>
            <a:r>
              <a:rPr sz="1100" spc="35" dirty="0">
                <a:latin typeface="Tahoma"/>
                <a:cs typeface="Tahoma"/>
              </a:rPr>
              <a:t>у</a:t>
            </a:r>
            <a:r>
              <a:rPr sz="1100" spc="30" dirty="0">
                <a:latin typeface="Tahoma"/>
                <a:cs typeface="Tahoma"/>
              </a:rPr>
              <a:t>вели</a:t>
            </a:r>
            <a:r>
              <a:rPr sz="1100" spc="60" dirty="0">
                <a:latin typeface="Tahoma"/>
                <a:cs typeface="Tahoma"/>
              </a:rPr>
              <a:t>чаване</a:t>
            </a:r>
            <a:r>
              <a:rPr sz="1100" spc="-90" dirty="0">
                <a:latin typeface="Tahoma"/>
                <a:cs typeface="Tahoma"/>
              </a:rPr>
              <a:t> </a:t>
            </a:r>
            <a:r>
              <a:rPr sz="1100" spc="105" dirty="0">
                <a:latin typeface="Tahoma"/>
                <a:cs typeface="Tahoma"/>
              </a:rPr>
              <a:t>на</a:t>
            </a:r>
            <a:r>
              <a:rPr sz="1100" spc="-45" dirty="0">
                <a:latin typeface="Tahoma"/>
                <a:cs typeface="Tahoma"/>
              </a:rPr>
              <a:t> </a:t>
            </a:r>
            <a:r>
              <a:rPr sz="1100" spc="95" dirty="0">
                <a:latin typeface="Tahoma"/>
                <a:cs typeface="Tahoma"/>
              </a:rPr>
              <a:t>площ</a:t>
            </a:r>
            <a:r>
              <a:rPr sz="1100" spc="60" dirty="0">
                <a:latin typeface="Tahoma"/>
                <a:cs typeface="Tahoma"/>
              </a:rPr>
              <a:t>и</a:t>
            </a:r>
            <a:r>
              <a:rPr sz="1100" spc="20" dirty="0">
                <a:latin typeface="Tahoma"/>
                <a:cs typeface="Tahoma"/>
              </a:rPr>
              <a:t>те</a:t>
            </a:r>
            <a:r>
              <a:rPr sz="1100" spc="-60" dirty="0">
                <a:latin typeface="Tahoma"/>
                <a:cs typeface="Tahoma"/>
              </a:rPr>
              <a:t> </a:t>
            </a:r>
            <a:r>
              <a:rPr sz="1100" spc="105" dirty="0">
                <a:latin typeface="Tahoma"/>
                <a:cs typeface="Tahoma"/>
              </a:rPr>
              <a:t>на</a:t>
            </a:r>
            <a:r>
              <a:rPr sz="1100" spc="-45" dirty="0">
                <a:latin typeface="Tahoma"/>
                <a:cs typeface="Tahoma"/>
              </a:rPr>
              <a:t> </a:t>
            </a:r>
            <a:r>
              <a:rPr sz="1100" spc="50" dirty="0">
                <a:latin typeface="Tahoma"/>
                <a:cs typeface="Tahoma"/>
              </a:rPr>
              <a:t>зе</a:t>
            </a:r>
            <a:r>
              <a:rPr sz="1100" spc="200" dirty="0">
                <a:latin typeface="Tahoma"/>
                <a:cs typeface="Tahoma"/>
              </a:rPr>
              <a:t>ме</a:t>
            </a:r>
            <a:r>
              <a:rPr sz="1100" spc="50" dirty="0">
                <a:latin typeface="Tahoma"/>
                <a:cs typeface="Tahoma"/>
              </a:rPr>
              <a:t>д</a:t>
            </a:r>
            <a:r>
              <a:rPr sz="1100" spc="125" dirty="0">
                <a:latin typeface="Tahoma"/>
                <a:cs typeface="Tahoma"/>
              </a:rPr>
              <a:t>е</a:t>
            </a:r>
            <a:r>
              <a:rPr sz="1100" spc="105" dirty="0">
                <a:latin typeface="Tahoma"/>
                <a:cs typeface="Tahoma"/>
              </a:rPr>
              <a:t>л</a:t>
            </a:r>
            <a:r>
              <a:rPr sz="1100" spc="95" dirty="0">
                <a:latin typeface="Tahoma"/>
                <a:cs typeface="Tahoma"/>
              </a:rPr>
              <a:t>с</a:t>
            </a:r>
            <a:r>
              <a:rPr sz="1100" spc="-10" dirty="0">
                <a:latin typeface="Tahoma"/>
                <a:cs typeface="Tahoma"/>
              </a:rPr>
              <a:t>к</a:t>
            </a:r>
            <a:r>
              <a:rPr sz="1100" spc="60" dirty="0">
                <a:latin typeface="Tahoma"/>
                <a:cs typeface="Tahoma"/>
              </a:rPr>
              <a:t>и</a:t>
            </a:r>
            <a:r>
              <a:rPr sz="1100" spc="20" dirty="0">
                <a:latin typeface="Tahoma"/>
                <a:cs typeface="Tahoma"/>
              </a:rPr>
              <a:t>те</a:t>
            </a:r>
            <a:r>
              <a:rPr sz="1100" spc="-95" dirty="0">
                <a:latin typeface="Tahoma"/>
                <a:cs typeface="Tahoma"/>
              </a:rPr>
              <a:t> </a:t>
            </a:r>
            <a:r>
              <a:rPr sz="1100" spc="50" dirty="0">
                <a:latin typeface="Tahoma"/>
                <a:cs typeface="Tahoma"/>
              </a:rPr>
              <a:t>зе</a:t>
            </a:r>
            <a:r>
              <a:rPr sz="1100" spc="120" dirty="0">
                <a:latin typeface="Tahoma"/>
                <a:cs typeface="Tahoma"/>
              </a:rPr>
              <a:t>ми  </a:t>
            </a:r>
            <a:r>
              <a:rPr sz="1100" spc="60" dirty="0">
                <a:latin typeface="Tahoma"/>
                <a:cs typeface="Tahoma"/>
              </a:rPr>
              <a:t>и</a:t>
            </a:r>
            <a:r>
              <a:rPr sz="1100" spc="-55" dirty="0">
                <a:latin typeface="Tahoma"/>
                <a:cs typeface="Tahoma"/>
              </a:rPr>
              <a:t> </a:t>
            </a:r>
            <a:r>
              <a:rPr sz="1100" spc="35" dirty="0">
                <a:latin typeface="Tahoma"/>
                <a:cs typeface="Tahoma"/>
              </a:rPr>
              <a:t>практики,</a:t>
            </a:r>
            <a:r>
              <a:rPr sz="1100" spc="-80" dirty="0">
                <a:latin typeface="Tahoma"/>
                <a:cs typeface="Tahoma"/>
              </a:rPr>
              <a:t> </a:t>
            </a:r>
            <a:r>
              <a:rPr sz="1100" spc="40" dirty="0">
                <a:latin typeface="Tahoma"/>
                <a:cs typeface="Tahoma"/>
              </a:rPr>
              <a:t>които</a:t>
            </a:r>
            <a:r>
              <a:rPr sz="1100" spc="-50" dirty="0">
                <a:latin typeface="Tahoma"/>
                <a:cs typeface="Tahoma"/>
              </a:rPr>
              <a:t> </a:t>
            </a:r>
            <a:r>
              <a:rPr sz="1100" spc="55" dirty="0">
                <a:latin typeface="Tahoma"/>
                <a:cs typeface="Tahoma"/>
              </a:rPr>
              <a:t>щадят</a:t>
            </a:r>
            <a:r>
              <a:rPr sz="1100" spc="-60" dirty="0">
                <a:latin typeface="Tahoma"/>
                <a:cs typeface="Tahoma"/>
              </a:rPr>
              <a:t> </a:t>
            </a:r>
            <a:r>
              <a:rPr sz="1100" spc="15" dirty="0">
                <a:latin typeface="Tahoma"/>
                <a:cs typeface="Tahoma"/>
              </a:rPr>
              <a:t>почвите</a:t>
            </a:r>
            <a:r>
              <a:rPr sz="1100" spc="-55" dirty="0">
                <a:latin typeface="Tahoma"/>
                <a:cs typeface="Tahoma"/>
              </a:rPr>
              <a:t> </a:t>
            </a:r>
            <a:r>
              <a:rPr sz="1100" spc="60" dirty="0">
                <a:latin typeface="Tahoma"/>
                <a:cs typeface="Tahoma"/>
              </a:rPr>
              <a:t>и</a:t>
            </a:r>
            <a:r>
              <a:rPr sz="1100" spc="-55" dirty="0">
                <a:latin typeface="Tahoma"/>
                <a:cs typeface="Tahoma"/>
              </a:rPr>
              <a:t> </a:t>
            </a:r>
            <a:r>
              <a:rPr sz="1100" spc="25" dirty="0">
                <a:latin typeface="Tahoma"/>
                <a:cs typeface="Tahoma"/>
              </a:rPr>
              <a:t>водите.</a:t>
            </a:r>
            <a:endParaRPr sz="1100">
              <a:latin typeface="Tahoma"/>
              <a:cs typeface="Tahoma"/>
            </a:endParaRPr>
          </a:p>
          <a:p>
            <a:pPr marL="92075" marR="137795">
              <a:lnSpc>
                <a:spcPct val="100000"/>
              </a:lnSpc>
            </a:pPr>
            <a:r>
              <a:rPr sz="1100" spc="110" dirty="0">
                <a:latin typeface="Tahoma"/>
                <a:cs typeface="Tahoma"/>
              </a:rPr>
              <a:t>За</a:t>
            </a:r>
            <a:r>
              <a:rPr sz="1100" spc="-45" dirty="0">
                <a:latin typeface="Tahoma"/>
                <a:cs typeface="Tahoma"/>
              </a:rPr>
              <a:t> </a:t>
            </a:r>
            <a:r>
              <a:rPr sz="1100" spc="100" dirty="0">
                <a:latin typeface="Tahoma"/>
                <a:cs typeface="Tahoma"/>
              </a:rPr>
              <a:t>периода</a:t>
            </a:r>
            <a:r>
              <a:rPr sz="1100" spc="-80" dirty="0">
                <a:latin typeface="Tahoma"/>
                <a:cs typeface="Tahoma"/>
              </a:rPr>
              <a:t> </a:t>
            </a:r>
            <a:r>
              <a:rPr sz="1100" dirty="0">
                <a:latin typeface="Tahoma"/>
                <a:cs typeface="Tahoma"/>
              </a:rPr>
              <a:t>2007-2017</a:t>
            </a:r>
            <a:r>
              <a:rPr sz="1100" spc="-40" dirty="0">
                <a:latin typeface="Tahoma"/>
                <a:cs typeface="Tahoma"/>
              </a:rPr>
              <a:t> </a:t>
            </a:r>
            <a:r>
              <a:rPr sz="1100" spc="-45" dirty="0">
                <a:latin typeface="Tahoma"/>
                <a:cs typeface="Tahoma"/>
              </a:rPr>
              <a:t>г.</a:t>
            </a:r>
            <a:r>
              <a:rPr sz="1100" spc="-55" dirty="0">
                <a:latin typeface="Tahoma"/>
                <a:cs typeface="Tahoma"/>
              </a:rPr>
              <a:t> </a:t>
            </a:r>
            <a:r>
              <a:rPr sz="1100" spc="100" dirty="0">
                <a:latin typeface="Tahoma"/>
                <a:cs typeface="Tahoma"/>
              </a:rPr>
              <a:t>емисиите</a:t>
            </a:r>
            <a:r>
              <a:rPr sz="1100" spc="-90" dirty="0">
                <a:latin typeface="Tahoma"/>
                <a:cs typeface="Tahoma"/>
              </a:rPr>
              <a:t> </a:t>
            </a:r>
            <a:r>
              <a:rPr sz="1100" spc="105" dirty="0">
                <a:latin typeface="Tahoma"/>
                <a:cs typeface="Tahoma"/>
              </a:rPr>
              <a:t>на</a:t>
            </a:r>
            <a:r>
              <a:rPr sz="1100" spc="-45" dirty="0">
                <a:latin typeface="Tahoma"/>
                <a:cs typeface="Tahoma"/>
              </a:rPr>
              <a:t> </a:t>
            </a:r>
            <a:r>
              <a:rPr sz="1100" spc="65" dirty="0">
                <a:latin typeface="Tahoma"/>
                <a:cs typeface="Tahoma"/>
              </a:rPr>
              <a:t>основните </a:t>
            </a:r>
            <a:r>
              <a:rPr sz="1100" spc="-330" dirty="0">
                <a:latin typeface="Tahoma"/>
                <a:cs typeface="Tahoma"/>
              </a:rPr>
              <a:t> </a:t>
            </a:r>
            <a:r>
              <a:rPr sz="1100" spc="114" dirty="0">
                <a:latin typeface="Tahoma"/>
                <a:cs typeface="Tahoma"/>
              </a:rPr>
              <a:t>па</a:t>
            </a:r>
            <a:r>
              <a:rPr sz="1100" spc="120" dirty="0">
                <a:latin typeface="Tahoma"/>
                <a:cs typeface="Tahoma"/>
              </a:rPr>
              <a:t>р</a:t>
            </a:r>
            <a:r>
              <a:rPr sz="1100" spc="45" dirty="0">
                <a:latin typeface="Tahoma"/>
                <a:cs typeface="Tahoma"/>
              </a:rPr>
              <a:t>н</a:t>
            </a:r>
            <a:r>
              <a:rPr sz="1100" spc="50" dirty="0">
                <a:latin typeface="Tahoma"/>
                <a:cs typeface="Tahoma"/>
              </a:rPr>
              <a:t>и</a:t>
            </a:r>
            <a:r>
              <a:rPr sz="1100" spc="60" dirty="0">
                <a:latin typeface="Tahoma"/>
                <a:cs typeface="Tahoma"/>
              </a:rPr>
              <a:t>к</a:t>
            </a:r>
            <a:r>
              <a:rPr sz="1100" spc="55" dirty="0">
                <a:latin typeface="Tahoma"/>
                <a:cs typeface="Tahoma"/>
              </a:rPr>
              <a:t>о</a:t>
            </a:r>
            <a:r>
              <a:rPr sz="1100" dirty="0">
                <a:latin typeface="Tahoma"/>
                <a:cs typeface="Tahoma"/>
              </a:rPr>
              <a:t>ви</a:t>
            </a:r>
            <a:r>
              <a:rPr sz="1100" spc="-65" dirty="0">
                <a:latin typeface="Tahoma"/>
                <a:cs typeface="Tahoma"/>
              </a:rPr>
              <a:t> </a:t>
            </a:r>
            <a:r>
              <a:rPr sz="1100" spc="25" dirty="0">
                <a:latin typeface="Tahoma"/>
                <a:cs typeface="Tahoma"/>
              </a:rPr>
              <a:t>газов</a:t>
            </a:r>
            <a:r>
              <a:rPr sz="1100" spc="135" dirty="0">
                <a:latin typeface="Tahoma"/>
                <a:cs typeface="Tahoma"/>
              </a:rPr>
              <a:t>е</a:t>
            </a:r>
            <a:r>
              <a:rPr sz="1100" spc="-55" dirty="0">
                <a:latin typeface="Tahoma"/>
                <a:cs typeface="Tahoma"/>
              </a:rPr>
              <a:t> </a:t>
            </a:r>
            <a:r>
              <a:rPr sz="1100" spc="-65" dirty="0">
                <a:latin typeface="Tahoma"/>
                <a:cs typeface="Tahoma"/>
              </a:rPr>
              <a:t>в</a:t>
            </a:r>
            <a:r>
              <a:rPr sz="1100" spc="-60" dirty="0">
                <a:latin typeface="Tahoma"/>
                <a:cs typeface="Tahoma"/>
              </a:rPr>
              <a:t> </a:t>
            </a:r>
            <a:r>
              <a:rPr sz="1100" spc="-20" dirty="0">
                <a:latin typeface="Tahoma"/>
                <a:cs typeface="Tahoma"/>
              </a:rPr>
              <a:t>Б</a:t>
            </a:r>
            <a:r>
              <a:rPr sz="1100" spc="-30" dirty="0">
                <a:latin typeface="Tahoma"/>
                <a:cs typeface="Tahoma"/>
              </a:rPr>
              <a:t>ъл</a:t>
            </a:r>
            <a:r>
              <a:rPr sz="1100" spc="75" dirty="0">
                <a:latin typeface="Tahoma"/>
                <a:cs typeface="Tahoma"/>
              </a:rPr>
              <a:t>гар</a:t>
            </a:r>
            <a:r>
              <a:rPr sz="1100" spc="90" dirty="0">
                <a:latin typeface="Tahoma"/>
                <a:cs typeface="Tahoma"/>
              </a:rPr>
              <a:t>и</a:t>
            </a:r>
            <a:r>
              <a:rPr sz="1100" spc="-90" dirty="0">
                <a:latin typeface="Tahoma"/>
                <a:cs typeface="Tahoma"/>
              </a:rPr>
              <a:t>я</a:t>
            </a:r>
            <a:r>
              <a:rPr sz="1100" spc="-70" dirty="0">
                <a:latin typeface="Tahoma"/>
                <a:cs typeface="Tahoma"/>
              </a:rPr>
              <a:t> </a:t>
            </a:r>
            <a:r>
              <a:rPr sz="1100" spc="60" dirty="0">
                <a:latin typeface="Tahoma"/>
                <a:cs typeface="Tahoma"/>
              </a:rPr>
              <a:t>и</a:t>
            </a:r>
            <a:r>
              <a:rPr sz="1100" spc="220" dirty="0">
                <a:latin typeface="Tahoma"/>
                <a:cs typeface="Tahoma"/>
              </a:rPr>
              <a:t>ма</a:t>
            </a:r>
            <a:r>
              <a:rPr sz="1100" spc="-95" dirty="0">
                <a:latin typeface="Tahoma"/>
                <a:cs typeface="Tahoma"/>
              </a:rPr>
              <a:t>т</a:t>
            </a:r>
            <a:r>
              <a:rPr sz="1100" spc="-75" dirty="0">
                <a:latin typeface="Tahoma"/>
                <a:cs typeface="Tahoma"/>
              </a:rPr>
              <a:t> </a:t>
            </a:r>
            <a:r>
              <a:rPr sz="1100" spc="35" dirty="0">
                <a:latin typeface="Tahoma"/>
                <a:cs typeface="Tahoma"/>
              </a:rPr>
              <a:t>тенд</a:t>
            </a:r>
            <a:r>
              <a:rPr sz="1100" spc="80" dirty="0">
                <a:latin typeface="Tahoma"/>
                <a:cs typeface="Tahoma"/>
              </a:rPr>
              <a:t>енци</a:t>
            </a:r>
            <a:r>
              <a:rPr sz="1100" spc="-90" dirty="0">
                <a:latin typeface="Tahoma"/>
                <a:cs typeface="Tahoma"/>
              </a:rPr>
              <a:t>я</a:t>
            </a:r>
            <a:endParaRPr sz="1100">
              <a:latin typeface="Tahoma"/>
              <a:cs typeface="Tahoma"/>
            </a:endParaRPr>
          </a:p>
          <a:p>
            <a:pPr marL="92075">
              <a:lnSpc>
                <a:spcPct val="100000"/>
              </a:lnSpc>
            </a:pPr>
            <a:r>
              <a:rPr sz="1100" spc="70" dirty="0">
                <a:latin typeface="Tahoma"/>
                <a:cs typeface="Tahoma"/>
              </a:rPr>
              <a:t>към</a:t>
            </a:r>
            <a:r>
              <a:rPr sz="1100" spc="-85" dirty="0">
                <a:latin typeface="Tahoma"/>
                <a:cs typeface="Tahoma"/>
              </a:rPr>
              <a:t> </a:t>
            </a:r>
            <a:r>
              <a:rPr sz="1100" spc="70" dirty="0">
                <a:latin typeface="Tahoma"/>
                <a:cs typeface="Tahoma"/>
              </a:rPr>
              <a:t>намаляване.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73040" y="5157215"/>
            <a:ext cx="3702050" cy="1460500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marL="92710" algn="just">
              <a:lnSpc>
                <a:spcPct val="100000"/>
              </a:lnSpc>
              <a:spcBef>
                <a:spcPts val="360"/>
              </a:spcBef>
            </a:pPr>
            <a:r>
              <a:rPr sz="1100" dirty="0">
                <a:latin typeface="Cambria"/>
                <a:cs typeface="Cambria"/>
              </a:rPr>
              <a:t>Делът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на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-5" dirty="0">
                <a:latin typeface="Cambria"/>
                <a:cs typeface="Cambria"/>
              </a:rPr>
              <a:t>земеделските </a:t>
            </a:r>
            <a:r>
              <a:rPr sz="1100" spc="40" dirty="0">
                <a:latin typeface="Cambria"/>
                <a:cs typeface="Cambria"/>
              </a:rPr>
              <a:t>площи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-35" dirty="0">
                <a:latin typeface="Cambria"/>
                <a:cs typeface="Cambria"/>
              </a:rPr>
              <a:t>в</a:t>
            </a:r>
            <a:r>
              <a:rPr sz="1100" spc="30" dirty="0">
                <a:latin typeface="Cambria"/>
                <a:cs typeface="Cambria"/>
              </a:rPr>
              <a:t> </a:t>
            </a:r>
            <a:r>
              <a:rPr sz="1100" spc="40" dirty="0">
                <a:latin typeface="Cambria"/>
                <a:cs typeface="Cambria"/>
              </a:rPr>
              <a:t>Натура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spc="-60" dirty="0">
                <a:latin typeface="Cambria"/>
                <a:cs typeface="Cambria"/>
              </a:rPr>
              <a:t>2000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-20" dirty="0">
                <a:latin typeface="Cambria"/>
                <a:cs typeface="Cambria"/>
              </a:rPr>
              <a:t>за</a:t>
            </a:r>
            <a:endParaRPr sz="1100">
              <a:latin typeface="Cambria"/>
              <a:cs typeface="Cambria"/>
            </a:endParaRPr>
          </a:p>
          <a:p>
            <a:pPr marL="92710" marR="253365" algn="just">
              <a:lnSpc>
                <a:spcPct val="110000"/>
              </a:lnSpc>
            </a:pPr>
            <a:r>
              <a:rPr sz="1100" spc="20" dirty="0">
                <a:latin typeface="Cambria"/>
                <a:cs typeface="Cambria"/>
              </a:rPr>
              <a:t>нашата </a:t>
            </a:r>
            <a:r>
              <a:rPr sz="1100" spc="15" dirty="0">
                <a:latin typeface="Cambria"/>
                <a:cs typeface="Cambria"/>
              </a:rPr>
              <a:t>страна </a:t>
            </a:r>
            <a:r>
              <a:rPr sz="1100" spc="-10" dirty="0">
                <a:latin typeface="Cambria"/>
                <a:cs typeface="Cambria"/>
              </a:rPr>
              <a:t>е </a:t>
            </a:r>
            <a:r>
              <a:rPr sz="1100" spc="10" dirty="0">
                <a:latin typeface="Cambria"/>
                <a:cs typeface="Cambria"/>
              </a:rPr>
              <a:t>около </a:t>
            </a:r>
            <a:r>
              <a:rPr sz="1100" spc="-30" dirty="0">
                <a:latin typeface="Cambria"/>
                <a:cs typeface="Cambria"/>
              </a:rPr>
              <a:t>23%, </a:t>
            </a:r>
            <a:r>
              <a:rPr sz="1100" spc="-5" dirty="0">
                <a:latin typeface="Cambria"/>
                <a:cs typeface="Cambria"/>
              </a:rPr>
              <a:t>което </a:t>
            </a:r>
            <a:r>
              <a:rPr sz="1100" spc="-10" dirty="0">
                <a:latin typeface="Cambria"/>
                <a:cs typeface="Cambria"/>
              </a:rPr>
              <a:t>е </a:t>
            </a:r>
            <a:r>
              <a:rPr sz="1100" spc="10" dirty="0">
                <a:latin typeface="Cambria"/>
                <a:cs typeface="Cambria"/>
              </a:rPr>
              <a:t>значително </a:t>
            </a:r>
            <a:r>
              <a:rPr sz="1100" spc="20" dirty="0">
                <a:latin typeface="Cambria"/>
                <a:cs typeface="Cambria"/>
              </a:rPr>
              <a:t>по- </a:t>
            </a:r>
            <a:r>
              <a:rPr sz="1100" spc="-229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високо </a:t>
            </a:r>
            <a:r>
              <a:rPr sz="1100" spc="-10" dirty="0">
                <a:latin typeface="Cambria"/>
                <a:cs typeface="Cambria"/>
              </a:rPr>
              <a:t>от </a:t>
            </a:r>
            <a:r>
              <a:rPr sz="1100" spc="20" dirty="0">
                <a:latin typeface="Cambria"/>
                <a:cs typeface="Cambria"/>
              </a:rPr>
              <a:t>средния </a:t>
            </a:r>
            <a:r>
              <a:rPr sz="1100" dirty="0">
                <a:latin typeface="Cambria"/>
                <a:cs typeface="Cambria"/>
              </a:rPr>
              <a:t>дял </a:t>
            </a:r>
            <a:r>
              <a:rPr sz="1100" spc="-20" dirty="0">
                <a:latin typeface="Cambria"/>
                <a:cs typeface="Cambria"/>
              </a:rPr>
              <a:t>за </a:t>
            </a:r>
            <a:r>
              <a:rPr sz="1100" spc="100" dirty="0">
                <a:latin typeface="Cambria"/>
                <a:cs typeface="Cambria"/>
              </a:rPr>
              <a:t>ЕС </a:t>
            </a:r>
            <a:r>
              <a:rPr sz="1100" dirty="0">
                <a:latin typeface="Cambria"/>
                <a:cs typeface="Cambria"/>
              </a:rPr>
              <a:t>(около </a:t>
            </a:r>
            <a:r>
              <a:rPr sz="1100" spc="-55" dirty="0">
                <a:latin typeface="Cambria"/>
                <a:cs typeface="Cambria"/>
              </a:rPr>
              <a:t>11%) </a:t>
            </a:r>
            <a:r>
              <a:rPr sz="1100" spc="45" dirty="0">
                <a:latin typeface="Cambria"/>
                <a:cs typeface="Cambria"/>
              </a:rPr>
              <a:t>и </a:t>
            </a:r>
            <a:r>
              <a:rPr sz="1100" spc="5" dirty="0">
                <a:latin typeface="Cambria"/>
                <a:cs typeface="Cambria"/>
              </a:rPr>
              <a:t>дела </a:t>
            </a:r>
            <a:r>
              <a:rPr sz="1100" spc="-45" dirty="0">
                <a:latin typeface="Cambria"/>
                <a:cs typeface="Cambria"/>
              </a:rPr>
              <a:t>във </a:t>
            </a:r>
            <a:r>
              <a:rPr sz="1100" spc="-229" dirty="0">
                <a:latin typeface="Cambria"/>
                <a:cs typeface="Cambria"/>
              </a:rPr>
              <a:t> </a:t>
            </a:r>
            <a:r>
              <a:rPr sz="1100" spc="40" dirty="0">
                <a:latin typeface="Cambria"/>
                <a:cs typeface="Cambria"/>
              </a:rPr>
              <a:t>Франция</a:t>
            </a:r>
            <a:r>
              <a:rPr sz="1100" dirty="0">
                <a:latin typeface="Cambria"/>
                <a:cs typeface="Cambria"/>
              </a:rPr>
              <a:t> (около </a:t>
            </a:r>
            <a:r>
              <a:rPr sz="1100" spc="-30" dirty="0">
                <a:latin typeface="Cambria"/>
                <a:cs typeface="Cambria"/>
              </a:rPr>
              <a:t>8%),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20" dirty="0">
                <a:latin typeface="Cambria"/>
                <a:cs typeface="Cambria"/>
              </a:rPr>
              <a:t>Румъния</a:t>
            </a:r>
            <a:r>
              <a:rPr sz="1100" spc="-20" dirty="0">
                <a:latin typeface="Cambria"/>
                <a:cs typeface="Cambria"/>
              </a:rPr>
              <a:t> </a:t>
            </a:r>
            <a:r>
              <a:rPr sz="1100" dirty="0">
                <a:latin typeface="Cambria"/>
                <a:cs typeface="Cambria"/>
              </a:rPr>
              <a:t>(около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spc="-55" dirty="0">
                <a:latin typeface="Cambria"/>
                <a:cs typeface="Cambria"/>
              </a:rPr>
              <a:t>13%)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или</a:t>
            </a:r>
            <a:endParaRPr sz="1100">
              <a:latin typeface="Cambria"/>
              <a:cs typeface="Cambria"/>
            </a:endParaRPr>
          </a:p>
          <a:p>
            <a:pPr marL="92710">
              <a:lnSpc>
                <a:spcPct val="100000"/>
              </a:lnSpc>
              <a:spcBef>
                <a:spcPts val="135"/>
              </a:spcBef>
            </a:pPr>
            <a:r>
              <a:rPr sz="1100" spc="55" dirty="0">
                <a:latin typeface="Cambria"/>
                <a:cs typeface="Cambria"/>
              </a:rPr>
              <a:t>Полша</a:t>
            </a:r>
            <a:r>
              <a:rPr sz="1100" spc="-15" dirty="0">
                <a:latin typeface="Cambria"/>
                <a:cs typeface="Cambria"/>
              </a:rPr>
              <a:t> </a:t>
            </a:r>
            <a:r>
              <a:rPr sz="1100" dirty="0">
                <a:latin typeface="Cambria"/>
                <a:cs typeface="Cambria"/>
              </a:rPr>
              <a:t>(около</a:t>
            </a:r>
            <a:r>
              <a:rPr sz="1100" spc="-15" dirty="0">
                <a:latin typeface="Cambria"/>
                <a:cs typeface="Cambria"/>
              </a:rPr>
              <a:t> </a:t>
            </a:r>
            <a:r>
              <a:rPr sz="1100" spc="-35" dirty="0">
                <a:latin typeface="Cambria"/>
                <a:cs typeface="Cambria"/>
              </a:rPr>
              <a:t>12%).</a:t>
            </a:r>
            <a:endParaRPr sz="1100">
              <a:latin typeface="Cambria"/>
              <a:cs typeface="Cambria"/>
            </a:endParaRPr>
          </a:p>
          <a:p>
            <a:pPr marL="92710">
              <a:lnSpc>
                <a:spcPct val="100000"/>
              </a:lnSpc>
              <a:spcBef>
                <a:spcPts val="620"/>
              </a:spcBef>
            </a:pPr>
            <a:r>
              <a:rPr sz="1100" spc="25" dirty="0">
                <a:latin typeface="Cambria"/>
                <a:cs typeface="Cambria"/>
              </a:rPr>
              <a:t>Нарасналият</a:t>
            </a:r>
            <a:r>
              <a:rPr sz="1100" spc="-10" dirty="0">
                <a:latin typeface="Cambria"/>
                <a:cs typeface="Cambria"/>
              </a:rPr>
              <a:t> </a:t>
            </a:r>
            <a:r>
              <a:rPr sz="1100" spc="10" dirty="0">
                <a:latin typeface="Cambria"/>
                <a:cs typeface="Cambria"/>
              </a:rPr>
              <a:t>интерес</a:t>
            </a:r>
            <a:r>
              <a:rPr sz="1100" spc="-10" dirty="0">
                <a:latin typeface="Cambria"/>
                <a:cs typeface="Cambria"/>
              </a:rPr>
              <a:t> към</a:t>
            </a:r>
            <a:r>
              <a:rPr sz="1100" spc="30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био-производството</a:t>
            </a:r>
            <a:r>
              <a:rPr sz="1100" spc="-10" dirty="0">
                <a:latin typeface="Cambria"/>
                <a:cs typeface="Cambria"/>
              </a:rPr>
              <a:t> </a:t>
            </a:r>
            <a:r>
              <a:rPr sz="1100" spc="-35" dirty="0">
                <a:latin typeface="Cambria"/>
                <a:cs typeface="Cambria"/>
              </a:rPr>
              <a:t>в</a:t>
            </a:r>
            <a:endParaRPr sz="1100">
              <a:latin typeface="Cambria"/>
              <a:cs typeface="Cambria"/>
            </a:endParaRPr>
          </a:p>
          <a:p>
            <a:pPr marL="92710">
              <a:lnSpc>
                <a:spcPct val="100000"/>
              </a:lnSpc>
              <a:spcBef>
                <a:spcPts val="135"/>
              </a:spcBef>
            </a:pPr>
            <a:r>
              <a:rPr sz="1100" spc="5" dirty="0">
                <a:latin typeface="Cambria"/>
                <a:cs typeface="Cambria"/>
              </a:rPr>
              <a:t>съчетание</a:t>
            </a:r>
            <a:r>
              <a:rPr sz="1100" spc="-5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с</a:t>
            </a:r>
            <a:r>
              <a:rPr sz="1100" spc="35" dirty="0">
                <a:latin typeface="Cambria"/>
                <a:cs typeface="Cambria"/>
              </a:rPr>
              <a:t> </a:t>
            </a:r>
            <a:r>
              <a:rPr sz="1100" spc="25" dirty="0">
                <a:latin typeface="Cambria"/>
                <a:cs typeface="Cambria"/>
              </a:rPr>
              <a:t>други</a:t>
            </a:r>
            <a:r>
              <a:rPr sz="1100" spc="30" dirty="0">
                <a:latin typeface="Cambria"/>
                <a:cs typeface="Cambria"/>
              </a:rPr>
              <a:t> </a:t>
            </a:r>
            <a:r>
              <a:rPr sz="1100" spc="20" dirty="0">
                <a:latin typeface="Cambria"/>
                <a:cs typeface="Cambria"/>
              </a:rPr>
              <a:t>мерки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-20" dirty="0">
                <a:latin typeface="Cambria"/>
                <a:cs typeface="Cambria"/>
              </a:rPr>
              <a:t>за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10" dirty="0">
                <a:latin typeface="Cambria"/>
                <a:cs typeface="Cambria"/>
              </a:rPr>
              <a:t>екологизиране</a:t>
            </a:r>
            <a:r>
              <a:rPr sz="1100" spc="-10" dirty="0">
                <a:latin typeface="Cambria"/>
                <a:cs typeface="Cambria"/>
              </a:rPr>
              <a:t> </a:t>
            </a:r>
            <a:r>
              <a:rPr sz="1100" dirty="0">
                <a:latin typeface="Cambria"/>
                <a:cs typeface="Cambria"/>
              </a:rPr>
              <a:t>довежда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353050" y="6542938"/>
            <a:ext cx="317436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10" dirty="0">
                <a:latin typeface="Cambria"/>
                <a:cs typeface="Cambria"/>
              </a:rPr>
              <a:t>до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15" dirty="0">
                <a:latin typeface="Cambria"/>
                <a:cs typeface="Cambria"/>
              </a:rPr>
              <a:t>положителни</a:t>
            </a:r>
            <a:r>
              <a:rPr sz="1100" spc="-20" dirty="0">
                <a:latin typeface="Cambria"/>
                <a:cs typeface="Cambria"/>
              </a:rPr>
              <a:t> </a:t>
            </a:r>
            <a:r>
              <a:rPr sz="1100" spc="20" dirty="0">
                <a:latin typeface="Cambria"/>
                <a:cs typeface="Cambria"/>
              </a:rPr>
              <a:t>тенденции</a:t>
            </a:r>
            <a:r>
              <a:rPr sz="1100" spc="-20" dirty="0">
                <a:latin typeface="Cambria"/>
                <a:cs typeface="Cambria"/>
              </a:rPr>
              <a:t> за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10" dirty="0">
                <a:latin typeface="Cambria"/>
                <a:cs typeface="Cambria"/>
              </a:rPr>
              <a:t>околната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spc="10" dirty="0">
                <a:latin typeface="Cambria"/>
                <a:cs typeface="Cambria"/>
              </a:rPr>
              <a:t>среда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45" dirty="0">
                <a:latin typeface="Cambria"/>
                <a:cs typeface="Cambria"/>
              </a:rPr>
              <a:t>и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353050" y="6727952"/>
            <a:ext cx="6096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mbria"/>
                <a:cs typeface="Cambria"/>
              </a:rPr>
              <a:t>кл</a:t>
            </a:r>
            <a:r>
              <a:rPr sz="1100" spc="20" dirty="0">
                <a:latin typeface="Cambria"/>
                <a:cs typeface="Cambria"/>
              </a:rPr>
              <a:t>имата.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276088" y="2997707"/>
            <a:ext cx="3700779" cy="1896110"/>
          </a:xfrm>
          <a:prstGeom prst="rect">
            <a:avLst/>
          </a:prstGeom>
          <a:solidFill>
            <a:srgbClr val="D2CE97"/>
          </a:solidFill>
          <a:ln w="9525">
            <a:solidFill>
              <a:srgbClr val="CE4F39"/>
            </a:solidFill>
          </a:ln>
        </p:spPr>
        <p:txBody>
          <a:bodyPr vert="horz" wrap="square" lIns="0" tIns="27939" rIns="0" bIns="0" rtlCol="0">
            <a:spAutoFit/>
          </a:bodyPr>
          <a:lstStyle/>
          <a:p>
            <a:pPr marL="90805" marR="149860">
              <a:lnSpc>
                <a:spcPct val="110000"/>
              </a:lnSpc>
              <a:spcBef>
                <a:spcPts val="219"/>
              </a:spcBef>
            </a:pPr>
            <a:r>
              <a:rPr sz="1100" dirty="0">
                <a:latin typeface="Cambria"/>
                <a:cs typeface="Cambria"/>
              </a:rPr>
              <a:t>В </a:t>
            </a:r>
            <a:r>
              <a:rPr sz="1100" spc="5" dirty="0">
                <a:latin typeface="Cambria"/>
                <a:cs typeface="Cambria"/>
              </a:rPr>
              <a:t>страната </a:t>
            </a:r>
            <a:r>
              <a:rPr sz="1100" spc="-5" dirty="0">
                <a:latin typeface="Cambria"/>
                <a:cs typeface="Cambria"/>
              </a:rPr>
              <a:t>се </a:t>
            </a:r>
            <a:r>
              <a:rPr sz="1100" spc="15" dirty="0">
                <a:latin typeface="Cambria"/>
                <a:cs typeface="Cambria"/>
              </a:rPr>
              <a:t>наблюдава намаляваща тенденция </a:t>
            </a:r>
            <a:r>
              <a:rPr sz="1100" spc="30" dirty="0">
                <a:latin typeface="Cambria"/>
                <a:cs typeface="Cambria"/>
              </a:rPr>
              <a:t>на </a:t>
            </a:r>
            <a:r>
              <a:rPr sz="1100" spc="35" dirty="0">
                <a:latin typeface="Cambria"/>
                <a:cs typeface="Cambria"/>
              </a:rPr>
              <a:t> </a:t>
            </a:r>
            <a:r>
              <a:rPr sz="1100" spc="15" dirty="0">
                <a:latin typeface="Cambria"/>
                <a:cs typeface="Cambria"/>
              </a:rPr>
              <a:t>концентрацията</a:t>
            </a:r>
            <a:r>
              <a:rPr sz="1100" spc="-20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на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-15" dirty="0">
                <a:latin typeface="Cambria"/>
                <a:cs typeface="Cambria"/>
              </a:rPr>
              <a:t>азот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-35" dirty="0">
                <a:latin typeface="Cambria"/>
                <a:cs typeface="Cambria"/>
              </a:rPr>
              <a:t>в</a:t>
            </a:r>
            <a:r>
              <a:rPr sz="1100" spc="35" dirty="0">
                <a:latin typeface="Cambria"/>
                <a:cs typeface="Cambria"/>
              </a:rPr>
              <a:t> </a:t>
            </a:r>
            <a:r>
              <a:rPr sz="1100" spc="10" dirty="0">
                <a:latin typeface="Cambria"/>
                <a:cs typeface="Cambria"/>
              </a:rPr>
              <a:t>реките,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но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-5" dirty="0">
                <a:latin typeface="Cambria"/>
                <a:cs typeface="Cambria"/>
              </a:rPr>
              <a:t>темповете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spc="15" dirty="0">
                <a:latin typeface="Cambria"/>
                <a:cs typeface="Cambria"/>
              </a:rPr>
              <a:t>не</a:t>
            </a:r>
            <a:r>
              <a:rPr sz="1100" spc="30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са </a:t>
            </a:r>
            <a:r>
              <a:rPr sz="1100" spc="-229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задоволителни.</a:t>
            </a:r>
            <a:endParaRPr sz="1100">
              <a:latin typeface="Cambria"/>
              <a:cs typeface="Cambria"/>
            </a:endParaRPr>
          </a:p>
          <a:p>
            <a:pPr marL="90805" marR="84455">
              <a:lnSpc>
                <a:spcPct val="110000"/>
              </a:lnSpc>
              <a:spcBef>
                <a:spcPts val="490"/>
              </a:spcBef>
            </a:pPr>
            <a:r>
              <a:rPr sz="1100" spc="25" dirty="0">
                <a:latin typeface="Cambria"/>
                <a:cs typeface="Cambria"/>
              </a:rPr>
              <a:t>Почвите</a:t>
            </a:r>
            <a:r>
              <a:rPr sz="1100" spc="10" dirty="0">
                <a:latin typeface="Cambria"/>
                <a:cs typeface="Cambria"/>
              </a:rPr>
              <a:t> </a:t>
            </a:r>
            <a:r>
              <a:rPr sz="1100" spc="-35" dirty="0">
                <a:latin typeface="Cambria"/>
                <a:cs typeface="Cambria"/>
              </a:rPr>
              <a:t>в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България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са</a:t>
            </a:r>
            <a:r>
              <a:rPr sz="1100" spc="30" dirty="0">
                <a:latin typeface="Cambria"/>
                <a:cs typeface="Cambria"/>
              </a:rPr>
              <a:t> </a:t>
            </a:r>
            <a:r>
              <a:rPr sz="1100" spc="-35" dirty="0">
                <a:latin typeface="Cambria"/>
                <a:cs typeface="Cambria"/>
              </a:rPr>
              <a:t>в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20" dirty="0">
                <a:latin typeface="Cambria"/>
                <a:cs typeface="Cambria"/>
              </a:rPr>
              <a:t>добро</a:t>
            </a:r>
            <a:r>
              <a:rPr sz="1100" spc="30" dirty="0">
                <a:latin typeface="Cambria"/>
                <a:cs typeface="Cambria"/>
              </a:rPr>
              <a:t> </a:t>
            </a:r>
            <a:r>
              <a:rPr sz="1100" spc="15" dirty="0">
                <a:latin typeface="Cambria"/>
                <a:cs typeface="Cambria"/>
              </a:rPr>
              <a:t>екологично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dirty="0">
                <a:latin typeface="Cambria"/>
                <a:cs typeface="Cambria"/>
              </a:rPr>
              <a:t>състояние </a:t>
            </a:r>
            <a:r>
              <a:rPr sz="1100" spc="-229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по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20" dirty="0">
                <a:latin typeface="Cambria"/>
                <a:cs typeface="Cambria"/>
              </a:rPr>
              <a:t>отношение</a:t>
            </a:r>
            <a:r>
              <a:rPr sz="1100" spc="-15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на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запасеност с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25" dirty="0">
                <a:latin typeface="Cambria"/>
                <a:cs typeface="Cambria"/>
              </a:rPr>
              <a:t>биогенни</a:t>
            </a:r>
            <a:endParaRPr sz="1100">
              <a:latin typeface="Cambria"/>
              <a:cs typeface="Cambria"/>
            </a:endParaRPr>
          </a:p>
          <a:p>
            <a:pPr marL="90805">
              <a:lnSpc>
                <a:spcPct val="100000"/>
              </a:lnSpc>
              <a:spcBef>
                <a:spcPts val="130"/>
              </a:spcBef>
            </a:pPr>
            <a:r>
              <a:rPr sz="1100" spc="20" dirty="0">
                <a:latin typeface="Cambria"/>
                <a:cs typeface="Cambria"/>
              </a:rPr>
              <a:t>елементи/органично</a:t>
            </a:r>
            <a:r>
              <a:rPr sz="1100" spc="-5" dirty="0">
                <a:latin typeface="Cambria"/>
                <a:cs typeface="Cambria"/>
              </a:rPr>
              <a:t> </a:t>
            </a:r>
            <a:r>
              <a:rPr sz="1100" dirty="0">
                <a:latin typeface="Cambria"/>
                <a:cs typeface="Cambria"/>
              </a:rPr>
              <a:t>вещество.</a:t>
            </a:r>
            <a:endParaRPr sz="1100">
              <a:latin typeface="Cambria"/>
              <a:cs typeface="Cambria"/>
            </a:endParaRPr>
          </a:p>
          <a:p>
            <a:pPr marL="90805" marR="304800">
              <a:lnSpc>
                <a:spcPct val="110000"/>
              </a:lnSpc>
              <a:spcBef>
                <a:spcPts val="509"/>
              </a:spcBef>
            </a:pPr>
            <a:r>
              <a:rPr sz="1100" spc="15" dirty="0">
                <a:latin typeface="Cambria"/>
                <a:cs typeface="Cambria"/>
              </a:rPr>
              <a:t>Обработваемите </a:t>
            </a:r>
            <a:r>
              <a:rPr sz="1100" dirty="0">
                <a:latin typeface="Cambria"/>
                <a:cs typeface="Cambria"/>
              </a:rPr>
              <a:t>земи </a:t>
            </a:r>
            <a:r>
              <a:rPr sz="1100" spc="45" dirty="0">
                <a:latin typeface="Cambria"/>
                <a:cs typeface="Cambria"/>
              </a:rPr>
              <a:t>и </a:t>
            </a:r>
            <a:r>
              <a:rPr sz="1100" spc="15" dirty="0">
                <a:latin typeface="Cambria"/>
                <a:cs typeface="Cambria"/>
              </a:rPr>
              <a:t>постоянно </a:t>
            </a:r>
            <a:r>
              <a:rPr sz="1100" spc="-5" dirty="0">
                <a:latin typeface="Cambria"/>
                <a:cs typeface="Cambria"/>
              </a:rPr>
              <a:t>затревените </a:t>
            </a:r>
            <a:r>
              <a:rPr sz="1100" dirty="0">
                <a:latin typeface="Cambria"/>
                <a:cs typeface="Cambria"/>
              </a:rPr>
              <a:t> </a:t>
            </a:r>
            <a:r>
              <a:rPr sz="1100" spc="40" dirty="0">
                <a:latin typeface="Cambria"/>
                <a:cs typeface="Cambria"/>
              </a:rPr>
              <a:t>площи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-5" dirty="0">
                <a:latin typeface="Cambria"/>
                <a:cs typeface="Cambria"/>
              </a:rPr>
              <a:t>се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10" dirty="0">
                <a:latin typeface="Cambria"/>
                <a:cs typeface="Cambria"/>
              </a:rPr>
              <a:t>характеризират</a:t>
            </a:r>
            <a:r>
              <a:rPr sz="1100" spc="-10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с</a:t>
            </a:r>
            <a:r>
              <a:rPr sz="1100" spc="35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високо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съдържание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30" dirty="0">
                <a:latin typeface="Cambria"/>
                <a:cs typeface="Cambria"/>
              </a:rPr>
              <a:t>на </a:t>
            </a:r>
            <a:r>
              <a:rPr sz="1100" spc="-225" dirty="0">
                <a:latin typeface="Cambria"/>
                <a:cs typeface="Cambria"/>
              </a:rPr>
              <a:t> </a:t>
            </a:r>
            <a:r>
              <a:rPr sz="1100" spc="25" dirty="0">
                <a:latin typeface="Cambria"/>
                <a:cs typeface="Cambria"/>
              </a:rPr>
              <a:t>органичен</a:t>
            </a:r>
            <a:r>
              <a:rPr sz="1100" spc="5" dirty="0">
                <a:latin typeface="Cambria"/>
                <a:cs typeface="Cambria"/>
              </a:rPr>
              <a:t> </a:t>
            </a:r>
            <a:r>
              <a:rPr sz="1100" spc="-5" dirty="0">
                <a:latin typeface="Cambria"/>
                <a:cs typeface="Cambria"/>
              </a:rPr>
              <a:t>въглерод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45" dirty="0">
                <a:latin typeface="Cambria"/>
                <a:cs typeface="Cambria"/>
              </a:rPr>
              <a:t>и</a:t>
            </a:r>
            <a:r>
              <a:rPr sz="1100" spc="20" dirty="0">
                <a:latin typeface="Cambria"/>
                <a:cs typeface="Cambria"/>
              </a:rPr>
              <a:t> </a:t>
            </a:r>
            <a:r>
              <a:rPr sz="1100" spc="15" dirty="0">
                <a:latin typeface="Cambria"/>
                <a:cs typeface="Cambria"/>
              </a:rPr>
              <a:t>средна </a:t>
            </a:r>
            <a:r>
              <a:rPr sz="1100" spc="5" dirty="0">
                <a:latin typeface="Cambria"/>
                <a:cs typeface="Cambria"/>
              </a:rPr>
              <a:t>запасеност</a:t>
            </a:r>
            <a:r>
              <a:rPr sz="1100" spc="-5" dirty="0">
                <a:latin typeface="Cambria"/>
                <a:cs typeface="Cambria"/>
              </a:rPr>
              <a:t> </a:t>
            </a:r>
            <a:r>
              <a:rPr sz="1100" spc="5" dirty="0">
                <a:latin typeface="Cambria"/>
                <a:cs typeface="Cambria"/>
              </a:rPr>
              <a:t>с</a:t>
            </a:r>
            <a:r>
              <a:rPr sz="1100" spc="25" dirty="0">
                <a:latin typeface="Cambria"/>
                <a:cs typeface="Cambria"/>
              </a:rPr>
              <a:t> </a:t>
            </a:r>
            <a:r>
              <a:rPr sz="1100" spc="-15" dirty="0">
                <a:latin typeface="Cambria"/>
                <a:cs typeface="Cambria"/>
              </a:rPr>
              <a:t>азот</a:t>
            </a:r>
            <a:r>
              <a:rPr sz="1100" spc="15" dirty="0">
                <a:latin typeface="Cambria"/>
                <a:cs typeface="Cambria"/>
              </a:rPr>
              <a:t> </a:t>
            </a:r>
            <a:r>
              <a:rPr sz="1100" spc="45" dirty="0">
                <a:latin typeface="Cambria"/>
                <a:cs typeface="Cambria"/>
              </a:rPr>
              <a:t>и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354828" y="4815585"/>
            <a:ext cx="59436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165" dirty="0">
                <a:latin typeface="Cambria"/>
                <a:cs typeface="Cambria"/>
              </a:rPr>
              <a:t>ф</a:t>
            </a:r>
            <a:r>
              <a:rPr sz="1100" spc="60" dirty="0">
                <a:latin typeface="Cambria"/>
                <a:cs typeface="Cambria"/>
              </a:rPr>
              <a:t>осф</a:t>
            </a:r>
            <a:r>
              <a:rPr sz="1100" spc="30" dirty="0">
                <a:latin typeface="Cambria"/>
                <a:cs typeface="Cambria"/>
              </a:rPr>
              <a:t>о</a:t>
            </a:r>
            <a:r>
              <a:rPr sz="1100" spc="25" dirty="0">
                <a:latin typeface="Cambria"/>
                <a:cs typeface="Cambria"/>
              </a:rPr>
              <a:t>р</a:t>
            </a:r>
            <a:r>
              <a:rPr sz="1100" spc="50" dirty="0">
                <a:latin typeface="Cambria"/>
                <a:cs typeface="Cambria"/>
              </a:rPr>
              <a:t>.</a:t>
            </a:r>
            <a:endParaRPr sz="11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052560" cy="6856095"/>
            <a:chOff x="0" y="0"/>
            <a:chExt cx="9052560" cy="68560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4424" y="2941320"/>
              <a:ext cx="7148322" cy="246506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1231" y="2942844"/>
              <a:ext cx="1191005" cy="246049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712964" y="3136392"/>
              <a:ext cx="909955" cy="2075814"/>
            </a:xfrm>
            <a:custGeom>
              <a:avLst/>
              <a:gdLst/>
              <a:ahLst/>
              <a:cxnLst/>
              <a:rect l="l" t="t" r="r" b="b"/>
              <a:pathLst>
                <a:path w="909954" h="2075814">
                  <a:moveTo>
                    <a:pt x="909827" y="0"/>
                  </a:moveTo>
                  <a:lnTo>
                    <a:pt x="0" y="0"/>
                  </a:lnTo>
                  <a:lnTo>
                    <a:pt x="0" y="2075687"/>
                  </a:lnTo>
                  <a:lnTo>
                    <a:pt x="909827" y="2075687"/>
                  </a:lnTo>
                  <a:lnTo>
                    <a:pt x="909827" y="0"/>
                  </a:lnTo>
                  <a:close/>
                </a:path>
              </a:pathLst>
            </a:custGeom>
            <a:solidFill>
              <a:srgbClr val="B5AD52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12964" y="3136392"/>
              <a:ext cx="909955" cy="2075814"/>
            </a:xfrm>
            <a:custGeom>
              <a:avLst/>
              <a:gdLst/>
              <a:ahLst/>
              <a:cxnLst/>
              <a:rect l="l" t="t" r="r" b="b"/>
              <a:pathLst>
                <a:path w="909954" h="2075814">
                  <a:moveTo>
                    <a:pt x="0" y="2075687"/>
                  </a:moveTo>
                  <a:lnTo>
                    <a:pt x="909827" y="2075687"/>
                  </a:lnTo>
                  <a:lnTo>
                    <a:pt x="909827" y="0"/>
                  </a:lnTo>
                  <a:lnTo>
                    <a:pt x="0" y="0"/>
                  </a:lnTo>
                  <a:lnTo>
                    <a:pt x="0" y="2075687"/>
                  </a:lnTo>
                  <a:close/>
                </a:path>
              </a:pathLst>
            </a:custGeom>
            <a:ln w="6349">
              <a:solidFill>
                <a:srgbClr val="6B7C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5008" y="3055620"/>
              <a:ext cx="6948170" cy="2245360"/>
            </a:xfrm>
            <a:custGeom>
              <a:avLst/>
              <a:gdLst/>
              <a:ahLst/>
              <a:cxnLst/>
              <a:rect l="l" t="t" r="r" b="b"/>
              <a:pathLst>
                <a:path w="6948170" h="2245360">
                  <a:moveTo>
                    <a:pt x="6947916" y="0"/>
                  </a:moveTo>
                  <a:lnTo>
                    <a:pt x="0" y="0"/>
                  </a:lnTo>
                  <a:lnTo>
                    <a:pt x="0" y="2244852"/>
                  </a:lnTo>
                  <a:lnTo>
                    <a:pt x="6947916" y="2244852"/>
                  </a:lnTo>
                  <a:lnTo>
                    <a:pt x="6947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2544" y="4559808"/>
              <a:ext cx="6754495" cy="664845"/>
            </a:xfrm>
            <a:custGeom>
              <a:avLst/>
              <a:gdLst/>
              <a:ahLst/>
              <a:cxnLst/>
              <a:rect l="l" t="t" r="r" b="b"/>
              <a:pathLst>
                <a:path w="6754495" h="664845">
                  <a:moveTo>
                    <a:pt x="6754368" y="0"/>
                  </a:moveTo>
                  <a:lnTo>
                    <a:pt x="0" y="0"/>
                  </a:lnTo>
                  <a:lnTo>
                    <a:pt x="0" y="664463"/>
                  </a:lnTo>
                  <a:lnTo>
                    <a:pt x="6754368" y="664463"/>
                  </a:lnTo>
                  <a:lnTo>
                    <a:pt x="6754368" y="0"/>
                  </a:lnTo>
                  <a:close/>
                </a:path>
              </a:pathLst>
            </a:custGeom>
            <a:solidFill>
              <a:srgbClr val="92A1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6320" y="3136264"/>
              <a:ext cx="6767195" cy="2084070"/>
            </a:xfrm>
            <a:custGeom>
              <a:avLst/>
              <a:gdLst/>
              <a:ahLst/>
              <a:cxnLst/>
              <a:rect l="l" t="t" r="r" b="b"/>
              <a:pathLst>
                <a:path w="6767195" h="2084070">
                  <a:moveTo>
                    <a:pt x="6765417" y="0"/>
                  </a:moveTo>
                  <a:lnTo>
                    <a:pt x="1422" y="0"/>
                  </a:lnTo>
                  <a:lnTo>
                    <a:pt x="0" y="1397"/>
                  </a:lnTo>
                  <a:lnTo>
                    <a:pt x="0" y="2082165"/>
                  </a:lnTo>
                  <a:lnTo>
                    <a:pt x="1422" y="2083562"/>
                  </a:lnTo>
                  <a:lnTo>
                    <a:pt x="6765417" y="2083562"/>
                  </a:lnTo>
                  <a:lnTo>
                    <a:pt x="6766813" y="2082165"/>
                  </a:lnTo>
                  <a:lnTo>
                    <a:pt x="6766813" y="2081402"/>
                  </a:lnTo>
                  <a:lnTo>
                    <a:pt x="2590" y="2081403"/>
                  </a:lnTo>
                  <a:lnTo>
                    <a:pt x="2120" y="2081022"/>
                  </a:lnTo>
                  <a:lnTo>
                    <a:pt x="2120" y="2539"/>
                  </a:lnTo>
                  <a:lnTo>
                    <a:pt x="2590" y="2159"/>
                  </a:lnTo>
                  <a:lnTo>
                    <a:pt x="6766813" y="2159"/>
                  </a:lnTo>
                  <a:lnTo>
                    <a:pt x="6766813" y="1397"/>
                  </a:lnTo>
                  <a:lnTo>
                    <a:pt x="6765417" y="0"/>
                  </a:lnTo>
                  <a:close/>
                </a:path>
                <a:path w="6767195" h="2084070">
                  <a:moveTo>
                    <a:pt x="6766813" y="2159"/>
                  </a:moveTo>
                  <a:lnTo>
                    <a:pt x="6764274" y="2159"/>
                  </a:lnTo>
                  <a:lnTo>
                    <a:pt x="6764655" y="2539"/>
                  </a:lnTo>
                  <a:lnTo>
                    <a:pt x="6764655" y="2081022"/>
                  </a:lnTo>
                  <a:lnTo>
                    <a:pt x="6764274" y="2081403"/>
                  </a:lnTo>
                  <a:lnTo>
                    <a:pt x="6766813" y="2081402"/>
                  </a:lnTo>
                  <a:lnTo>
                    <a:pt x="6766813" y="2159"/>
                  </a:lnTo>
                  <a:close/>
                </a:path>
                <a:path w="6767195" h="2084070">
                  <a:moveTo>
                    <a:pt x="6762623" y="4190"/>
                  </a:moveTo>
                  <a:lnTo>
                    <a:pt x="4229" y="4190"/>
                  </a:lnTo>
                  <a:lnTo>
                    <a:pt x="4229" y="2079371"/>
                  </a:lnTo>
                  <a:lnTo>
                    <a:pt x="6762623" y="2079371"/>
                  </a:lnTo>
                  <a:lnTo>
                    <a:pt x="6762623" y="2077212"/>
                  </a:lnTo>
                  <a:lnTo>
                    <a:pt x="6350" y="2077212"/>
                  </a:lnTo>
                  <a:lnTo>
                    <a:pt x="6350" y="6350"/>
                  </a:lnTo>
                  <a:lnTo>
                    <a:pt x="6762623" y="6350"/>
                  </a:lnTo>
                  <a:lnTo>
                    <a:pt x="6762623" y="4190"/>
                  </a:lnTo>
                  <a:close/>
                </a:path>
                <a:path w="6767195" h="2084070">
                  <a:moveTo>
                    <a:pt x="6762623" y="6350"/>
                  </a:moveTo>
                  <a:lnTo>
                    <a:pt x="6760463" y="6350"/>
                  </a:lnTo>
                  <a:lnTo>
                    <a:pt x="6760463" y="2077212"/>
                  </a:lnTo>
                  <a:lnTo>
                    <a:pt x="6762623" y="2077212"/>
                  </a:lnTo>
                  <a:lnTo>
                    <a:pt x="6762623" y="6350"/>
                  </a:lnTo>
                  <a:close/>
                </a:path>
              </a:pathLst>
            </a:custGeom>
            <a:solidFill>
              <a:srgbClr val="6B7C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29374" cy="685571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5656" y="6393192"/>
              <a:ext cx="182879" cy="262115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632866" y="6424371"/>
            <a:ext cx="67341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75" dirty="0">
                <a:latin typeface="Tahoma"/>
                <a:cs typeface="Tahoma"/>
              </a:rPr>
              <a:t>Министерство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110" dirty="0">
                <a:latin typeface="Tahoma"/>
                <a:cs typeface="Tahoma"/>
              </a:rPr>
              <a:t>на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земеделието,</a:t>
            </a:r>
            <a:r>
              <a:rPr sz="1200" spc="-40" dirty="0">
                <a:latin typeface="Tahoma"/>
                <a:cs typeface="Tahoma"/>
              </a:rPr>
              <a:t> </a:t>
            </a:r>
            <a:r>
              <a:rPr sz="1200" spc="65" dirty="0">
                <a:latin typeface="Tahoma"/>
                <a:cs typeface="Tahoma"/>
              </a:rPr>
              <a:t>храните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60" dirty="0">
                <a:latin typeface="Tahoma"/>
                <a:cs typeface="Tahoma"/>
              </a:rPr>
              <a:t>и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spc="35" dirty="0">
                <a:latin typeface="Tahoma"/>
                <a:cs typeface="Tahoma"/>
              </a:rPr>
              <a:t>горите,</a:t>
            </a:r>
            <a:r>
              <a:rPr sz="1200" spc="-10" dirty="0">
                <a:latin typeface="Tahoma"/>
                <a:cs typeface="Tahoma"/>
              </a:rPr>
              <a:t> </a:t>
            </a:r>
            <a:r>
              <a:rPr sz="1200" spc="135" dirty="0">
                <a:latin typeface="Tahoma"/>
                <a:cs typeface="Tahoma"/>
              </a:rPr>
              <a:t>„Информационна</a:t>
            </a:r>
            <a:r>
              <a:rPr sz="1200" spc="-20" dirty="0">
                <a:latin typeface="Tahoma"/>
                <a:cs typeface="Tahoma"/>
              </a:rPr>
              <a:t> </a:t>
            </a:r>
            <a:r>
              <a:rPr sz="1200" spc="85" dirty="0">
                <a:latin typeface="Tahoma"/>
                <a:cs typeface="Tahoma"/>
              </a:rPr>
              <a:t>кампания</a:t>
            </a:r>
            <a:r>
              <a:rPr sz="1200" spc="-3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2020г.“</a:t>
            </a:r>
            <a:endParaRPr sz="1200">
              <a:latin typeface="Tahoma"/>
              <a:cs typeface="Tahom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5823" y="1028700"/>
            <a:ext cx="9028176" cy="50581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4911852"/>
            <a:ext cx="1194435" cy="508000"/>
          </a:xfrm>
          <a:custGeom>
            <a:avLst/>
            <a:gdLst/>
            <a:ahLst/>
            <a:cxnLst/>
            <a:rect l="l" t="t" r="r" b="b"/>
            <a:pathLst>
              <a:path w="1194435" h="508000">
                <a:moveTo>
                  <a:pt x="173" y="0"/>
                </a:moveTo>
                <a:lnTo>
                  <a:pt x="103" y="11303"/>
                </a:lnTo>
                <a:lnTo>
                  <a:pt x="0" y="503947"/>
                </a:lnTo>
                <a:lnTo>
                  <a:pt x="934466" y="507492"/>
                </a:lnTo>
                <a:lnTo>
                  <a:pt x="1009726" y="507492"/>
                </a:lnTo>
                <a:lnTo>
                  <a:pt x="1013206" y="502666"/>
                </a:lnTo>
                <a:lnTo>
                  <a:pt x="1014361" y="501142"/>
                </a:lnTo>
                <a:lnTo>
                  <a:pt x="1015784" y="499618"/>
                </a:lnTo>
                <a:lnTo>
                  <a:pt x="1016939" y="497967"/>
                </a:lnTo>
                <a:lnTo>
                  <a:pt x="1188720" y="268859"/>
                </a:lnTo>
                <a:lnTo>
                  <a:pt x="1192706" y="261715"/>
                </a:lnTo>
                <a:lnTo>
                  <a:pt x="1194034" y="254571"/>
                </a:lnTo>
                <a:lnTo>
                  <a:pt x="1192706" y="247427"/>
                </a:lnTo>
                <a:lnTo>
                  <a:pt x="1188720" y="240284"/>
                </a:lnTo>
                <a:lnTo>
                  <a:pt x="1016939" y="11303"/>
                </a:lnTo>
                <a:lnTo>
                  <a:pt x="1013206" y="11303"/>
                </a:lnTo>
                <a:lnTo>
                  <a:pt x="1013206" y="6477"/>
                </a:lnTo>
                <a:lnTo>
                  <a:pt x="1009726" y="6477"/>
                </a:lnTo>
                <a:lnTo>
                  <a:pt x="1006119" y="1778"/>
                </a:lnTo>
                <a:lnTo>
                  <a:pt x="934466" y="1778"/>
                </a:lnTo>
                <a:lnTo>
                  <a:pt x="173" y="0"/>
                </a:lnTo>
                <a:close/>
              </a:path>
            </a:pathLst>
          </a:custGeom>
          <a:solidFill>
            <a:srgbClr val="92A1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768345" y="4672965"/>
            <a:ext cx="4489450" cy="1336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0955">
              <a:lnSpc>
                <a:spcPct val="100000"/>
              </a:lnSpc>
              <a:spcBef>
                <a:spcPts val="95"/>
              </a:spcBef>
            </a:pPr>
            <a:r>
              <a:rPr sz="4300" b="1" spc="-45" dirty="0">
                <a:solidFill>
                  <a:srgbClr val="5C5828"/>
                </a:solidFill>
                <a:latin typeface="Palatino Linotype"/>
                <a:cs typeface="Palatino Linotype"/>
              </a:rPr>
              <a:t>БЛАГОДАРЯ</a:t>
            </a:r>
            <a:r>
              <a:rPr sz="4300" b="1" spc="-35" dirty="0">
                <a:solidFill>
                  <a:srgbClr val="5C5828"/>
                </a:solidFill>
                <a:latin typeface="Palatino Linotype"/>
                <a:cs typeface="Palatino Linotype"/>
              </a:rPr>
              <a:t> </a:t>
            </a:r>
            <a:r>
              <a:rPr sz="4300" b="1" spc="65" dirty="0">
                <a:solidFill>
                  <a:srgbClr val="5C5828"/>
                </a:solidFill>
                <a:latin typeface="Palatino Linotype"/>
                <a:cs typeface="Palatino Linotype"/>
              </a:rPr>
              <a:t>ЗА </a:t>
            </a:r>
            <a:r>
              <a:rPr sz="4300" b="1" spc="-1060" dirty="0">
                <a:solidFill>
                  <a:srgbClr val="5C5828"/>
                </a:solidFill>
                <a:latin typeface="Palatino Linotype"/>
                <a:cs typeface="Palatino Linotype"/>
              </a:rPr>
              <a:t> </a:t>
            </a:r>
            <a:r>
              <a:rPr sz="4300" b="1" spc="15" dirty="0">
                <a:solidFill>
                  <a:srgbClr val="5C5828"/>
                </a:solidFill>
                <a:latin typeface="Palatino Linotype"/>
                <a:cs typeface="Palatino Linotype"/>
              </a:rPr>
              <a:t>ВНИМАНИЕТО!</a:t>
            </a:r>
            <a:endParaRPr sz="4300">
              <a:latin typeface="Palatino Linotype"/>
              <a:cs typeface="Palatino Linotype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0"/>
            <a:ext cx="808990" cy="6856095"/>
            <a:chOff x="0" y="0"/>
            <a:chExt cx="808990" cy="685609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808494" cy="685571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5656" y="6393192"/>
              <a:ext cx="182879" cy="26211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708761" y="843870"/>
            <a:ext cx="8470900" cy="15806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1915" marR="5080" indent="-81915">
              <a:lnSpc>
                <a:spcPct val="114999"/>
              </a:lnSpc>
              <a:spcBef>
                <a:spcPts val="105"/>
              </a:spcBef>
              <a:buClr>
                <a:srgbClr val="92A199"/>
              </a:buClr>
              <a:buSzPct val="77777"/>
              <a:buFont typeface="Microsoft Sans Serif"/>
              <a:buChar char="•"/>
              <a:tabLst>
                <a:tab pos="81915" algn="l"/>
              </a:tabLst>
            </a:pPr>
            <a:r>
              <a:rPr sz="1800" i="1" spc="-10" dirty="0">
                <a:latin typeface="Times New Roman"/>
                <a:cs typeface="Times New Roman"/>
              </a:rPr>
              <a:t>Проект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„Подкрепа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предприемачеството</a:t>
            </a:r>
            <a:r>
              <a:rPr sz="1800" i="1" dirty="0">
                <a:latin typeface="Times New Roman"/>
                <a:cs typeface="Times New Roman"/>
              </a:rPr>
              <a:t> в</a:t>
            </a:r>
            <a:r>
              <a:rPr sz="1800" i="1" spc="10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областта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вътрешната</a:t>
            </a:r>
            <a:r>
              <a:rPr sz="1800" i="1" spc="1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преработка </a:t>
            </a:r>
            <a:r>
              <a:rPr sz="1800" i="1" spc="-434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</a:t>
            </a:r>
            <a:r>
              <a:rPr sz="1800" i="1" spc="-1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качествени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селскостопански продукти </a:t>
            </a:r>
            <a:r>
              <a:rPr sz="1800" i="1" dirty="0">
                <a:latin typeface="Times New Roman"/>
                <a:cs typeface="Times New Roman"/>
              </a:rPr>
              <a:t>в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областите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Еврос,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i="1" spc="-15" dirty="0">
                <a:latin typeface="Times New Roman"/>
                <a:cs typeface="Times New Roman"/>
              </a:rPr>
              <a:t>Хасково,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Смолян</a:t>
            </a:r>
            <a:r>
              <a:rPr sz="1800" i="1" spc="-1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и 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20" dirty="0">
                <a:latin typeface="Times New Roman"/>
                <a:cs typeface="Times New Roman"/>
              </a:rPr>
              <a:t>Кърджали“(QUALFARM),</a:t>
            </a:r>
            <a:r>
              <a:rPr sz="1800" i="1" spc="2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е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съфинансиран</a:t>
            </a:r>
            <a:r>
              <a:rPr sz="1800" i="1" dirty="0">
                <a:latin typeface="Times New Roman"/>
                <a:cs typeface="Times New Roman"/>
              </a:rPr>
              <a:t> от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Европейския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фонд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за</a:t>
            </a:r>
            <a:r>
              <a:rPr sz="1800" i="1" spc="-5" dirty="0">
                <a:latin typeface="Times New Roman"/>
                <a:cs typeface="Times New Roman"/>
              </a:rPr>
              <a:t> регионално</a:t>
            </a:r>
            <a:endParaRPr sz="1800" dirty="0">
              <a:latin typeface="Times New Roman"/>
              <a:cs typeface="Times New Roman"/>
            </a:endParaRPr>
          </a:p>
          <a:p>
            <a:pPr marL="287020" marR="83185" indent="-200025">
              <a:lnSpc>
                <a:spcPct val="114999"/>
              </a:lnSpc>
            </a:pPr>
            <a:r>
              <a:rPr sz="1800" i="1" spc="-5" dirty="0">
                <a:latin typeface="Times New Roman"/>
                <a:cs typeface="Times New Roman"/>
              </a:rPr>
              <a:t>развитие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(ЕФРР)</a:t>
            </a:r>
            <a:r>
              <a:rPr sz="1800" i="1" spc="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и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от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национални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фондове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страните,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участващи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в</a:t>
            </a:r>
            <a:r>
              <a:rPr sz="1800" i="1" spc="1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Програмата </a:t>
            </a:r>
            <a:r>
              <a:rPr sz="1800" i="1" spc="-434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за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трансгранично</a:t>
            </a:r>
            <a:r>
              <a:rPr sz="1800" i="1" spc="-2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сътрудничество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ИНТЕРРЕГ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25" dirty="0">
                <a:latin typeface="Times New Roman"/>
                <a:cs typeface="Times New Roman"/>
              </a:rPr>
              <a:t>V-A</a:t>
            </a:r>
            <a:r>
              <a:rPr sz="1800" i="1" spc="-4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Гърция-България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2014–2020</a:t>
            </a:r>
            <a:r>
              <a:rPr sz="1800" i="1" dirty="0" smtClean="0">
                <a:latin typeface="Times New Roman"/>
                <a:cs typeface="Times New Roman"/>
              </a:rPr>
              <a:t>.</a:t>
            </a:r>
            <a:endParaRPr sz="1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6540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2020"/>
              </a:spcBef>
            </a:pPr>
            <a:r>
              <a:rPr sz="3500" b="0" spc="350" dirty="0">
                <a:solidFill>
                  <a:srgbClr val="6B7C71"/>
                </a:solidFill>
                <a:latin typeface="Cambria"/>
                <a:cs typeface="Cambria"/>
              </a:rPr>
              <a:t>НОВАТА</a:t>
            </a:r>
            <a:r>
              <a:rPr sz="3500" b="0" spc="5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484" dirty="0">
                <a:solidFill>
                  <a:srgbClr val="6B7C71"/>
                </a:solidFill>
                <a:latin typeface="Cambria"/>
                <a:cs typeface="Cambria"/>
              </a:rPr>
              <a:t>ОСП</a:t>
            </a:r>
            <a:endParaRPr sz="3500">
              <a:latin typeface="Cambria"/>
              <a:cs typeface="Cambr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7200" y="1752600"/>
            <a:ext cx="8229600" cy="4773295"/>
          </a:xfrm>
          <a:custGeom>
            <a:avLst/>
            <a:gdLst/>
            <a:ahLst/>
            <a:cxnLst/>
            <a:rect l="l" t="t" r="r" b="b"/>
            <a:pathLst>
              <a:path w="8229600" h="4773295">
                <a:moveTo>
                  <a:pt x="8229600" y="0"/>
                </a:moveTo>
                <a:lnTo>
                  <a:pt x="0" y="0"/>
                </a:lnTo>
                <a:lnTo>
                  <a:pt x="0" y="4773168"/>
                </a:lnTo>
                <a:lnTo>
                  <a:pt x="8229600" y="4773168"/>
                </a:lnTo>
                <a:lnTo>
                  <a:pt x="8229600" y="0"/>
                </a:lnTo>
                <a:close/>
              </a:path>
            </a:pathLst>
          </a:custGeom>
          <a:solidFill>
            <a:srgbClr val="F0D2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50240" y="1779473"/>
            <a:ext cx="7899400" cy="44519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50850">
              <a:lnSpc>
                <a:spcPct val="100000"/>
              </a:lnSpc>
              <a:spcBef>
                <a:spcPts val="95"/>
              </a:spcBef>
            </a:pPr>
            <a:r>
              <a:rPr sz="2200" spc="20" dirty="0">
                <a:solidFill>
                  <a:srgbClr val="554A3B"/>
                </a:solidFill>
                <a:latin typeface="Tahoma"/>
                <a:cs typeface="Tahoma"/>
              </a:rPr>
              <a:t>Трите </a:t>
            </a:r>
            <a:r>
              <a:rPr sz="2200" spc="155" dirty="0">
                <a:solidFill>
                  <a:srgbClr val="554A3B"/>
                </a:solidFill>
                <a:latin typeface="Tahoma"/>
                <a:cs typeface="Tahoma"/>
              </a:rPr>
              <a:t>регламента, </a:t>
            </a:r>
            <a:r>
              <a:rPr sz="2200" spc="85" dirty="0">
                <a:solidFill>
                  <a:srgbClr val="554A3B"/>
                </a:solidFill>
                <a:latin typeface="Tahoma"/>
                <a:cs typeface="Tahoma"/>
              </a:rPr>
              <a:t>които </a:t>
            </a:r>
            <a:r>
              <a:rPr sz="2200" spc="45" dirty="0">
                <a:solidFill>
                  <a:srgbClr val="554A3B"/>
                </a:solidFill>
                <a:latin typeface="Tahoma"/>
                <a:cs typeface="Tahoma"/>
              </a:rPr>
              <a:t>съставляват </a:t>
            </a:r>
            <a:r>
              <a:rPr sz="2200" spc="135" dirty="0">
                <a:solidFill>
                  <a:srgbClr val="554A3B"/>
                </a:solidFill>
                <a:latin typeface="Tahoma"/>
                <a:cs typeface="Tahoma"/>
              </a:rPr>
              <a:t>пакета за </a:t>
            </a:r>
            <a:r>
              <a:rPr sz="2200" spc="1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375" dirty="0">
                <a:solidFill>
                  <a:srgbClr val="554A3B"/>
                </a:solidFill>
                <a:latin typeface="Tahoma"/>
                <a:cs typeface="Tahoma"/>
              </a:rPr>
              <a:t>реформа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85" dirty="0">
                <a:solidFill>
                  <a:srgbClr val="554A3B"/>
                </a:solidFill>
                <a:latin typeface="Tahoma"/>
                <a:cs typeface="Tahoma"/>
              </a:rPr>
              <a:t>ОСП,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90" dirty="0">
                <a:solidFill>
                  <a:srgbClr val="554A3B"/>
                </a:solidFill>
                <a:latin typeface="Tahoma"/>
                <a:cs typeface="Tahoma"/>
              </a:rPr>
              <a:t>бяха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65" dirty="0">
                <a:solidFill>
                  <a:srgbClr val="554A3B"/>
                </a:solidFill>
                <a:latin typeface="Tahoma"/>
                <a:cs typeface="Tahoma"/>
              </a:rPr>
              <a:t>подписани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0" dirty="0">
                <a:solidFill>
                  <a:srgbClr val="554A3B"/>
                </a:solidFill>
                <a:latin typeface="Tahoma"/>
                <a:cs typeface="Tahoma"/>
              </a:rPr>
              <a:t>както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2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5" dirty="0">
                <a:solidFill>
                  <a:srgbClr val="554A3B"/>
                </a:solidFill>
                <a:latin typeface="Tahoma"/>
                <a:cs typeface="Tahoma"/>
              </a:rPr>
              <a:t>Съвета, </a:t>
            </a:r>
            <a:r>
              <a:rPr sz="2200" spc="-6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25" dirty="0">
                <a:solidFill>
                  <a:srgbClr val="554A3B"/>
                </a:solidFill>
                <a:latin typeface="Tahoma"/>
                <a:cs typeface="Tahoma"/>
              </a:rPr>
              <a:t>така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5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95" dirty="0">
                <a:solidFill>
                  <a:srgbClr val="554A3B"/>
                </a:solidFill>
                <a:latin typeface="Tahoma"/>
                <a:cs typeface="Tahoma"/>
              </a:rPr>
              <a:t>Парламента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90" dirty="0">
                <a:solidFill>
                  <a:srgbClr val="554A3B"/>
                </a:solidFill>
                <a:latin typeface="Tahoma"/>
                <a:cs typeface="Tahoma"/>
              </a:rPr>
              <a:t>бяха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5" dirty="0">
                <a:solidFill>
                  <a:srgbClr val="554A3B"/>
                </a:solidFill>
                <a:latin typeface="Tahoma"/>
                <a:cs typeface="Tahoma"/>
              </a:rPr>
              <a:t>публикувани</a:t>
            </a:r>
            <a:r>
              <a:rPr sz="2200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-13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endParaRPr sz="2200">
              <a:latin typeface="Tahoma"/>
              <a:cs typeface="Tahoma"/>
            </a:endParaRPr>
          </a:p>
          <a:p>
            <a:pPr marL="12700" marR="781050">
              <a:lnSpc>
                <a:spcPct val="100000"/>
              </a:lnSpc>
              <a:spcBef>
                <a:spcPts val="5"/>
              </a:spcBef>
            </a:pPr>
            <a:r>
              <a:rPr sz="2200" spc="235" dirty="0">
                <a:solidFill>
                  <a:srgbClr val="554A3B"/>
                </a:solidFill>
                <a:latin typeface="Tahoma"/>
                <a:cs typeface="Tahoma"/>
              </a:rPr>
              <a:t>Официален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554A3B"/>
                </a:solidFill>
                <a:latin typeface="Tahoma"/>
                <a:cs typeface="Tahoma"/>
              </a:rPr>
              <a:t>вестник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5" dirty="0">
                <a:solidFill>
                  <a:srgbClr val="554A3B"/>
                </a:solidFill>
                <a:latin typeface="Tahoma"/>
                <a:cs typeface="Tahoma"/>
              </a:rPr>
              <a:t>6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80" dirty="0">
                <a:solidFill>
                  <a:srgbClr val="554A3B"/>
                </a:solidFill>
                <a:latin typeface="Tahoma"/>
                <a:cs typeface="Tahoma"/>
              </a:rPr>
              <a:t>декември</a:t>
            </a:r>
            <a:r>
              <a:rPr sz="22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0" dirty="0">
                <a:solidFill>
                  <a:srgbClr val="554A3B"/>
                </a:solidFill>
                <a:latin typeface="Tahoma"/>
                <a:cs typeface="Tahoma"/>
              </a:rPr>
              <a:t>2021</a:t>
            </a:r>
            <a:r>
              <a:rPr sz="2200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г.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00" dirty="0">
                <a:solidFill>
                  <a:srgbClr val="554A3B"/>
                </a:solidFill>
                <a:latin typeface="Tahoma"/>
                <a:cs typeface="Tahoma"/>
              </a:rPr>
              <a:t>Новата </a:t>
            </a:r>
            <a:r>
              <a:rPr sz="2200" spc="-6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0" dirty="0">
                <a:solidFill>
                  <a:srgbClr val="554A3B"/>
                </a:solidFill>
                <a:latin typeface="Tahoma"/>
                <a:cs typeface="Tahoma"/>
              </a:rPr>
              <a:t>политика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360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335" dirty="0">
                <a:solidFill>
                  <a:srgbClr val="554A3B"/>
                </a:solidFill>
                <a:latin typeface="Tahoma"/>
                <a:cs typeface="Tahoma"/>
              </a:rPr>
              <a:t>се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0" dirty="0">
                <a:solidFill>
                  <a:srgbClr val="554A3B"/>
                </a:solidFill>
                <a:latin typeface="Tahoma"/>
                <a:cs typeface="Tahoma"/>
              </a:rPr>
              <a:t>прилага</a:t>
            </a:r>
            <a:r>
              <a:rPr sz="22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35" dirty="0">
                <a:solidFill>
                  <a:srgbClr val="554A3B"/>
                </a:solidFill>
                <a:latin typeface="Tahoma"/>
                <a:cs typeface="Tahoma"/>
              </a:rPr>
              <a:t>изцяло</a:t>
            </a:r>
            <a:r>
              <a:rPr sz="2200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през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5" dirty="0">
                <a:solidFill>
                  <a:srgbClr val="554A3B"/>
                </a:solidFill>
                <a:latin typeface="Tahoma"/>
                <a:cs typeface="Tahoma"/>
              </a:rPr>
              <a:t>2023</a:t>
            </a:r>
            <a:r>
              <a:rPr sz="2200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-90" dirty="0">
                <a:solidFill>
                  <a:srgbClr val="554A3B"/>
                </a:solidFill>
                <a:latin typeface="Tahoma"/>
                <a:cs typeface="Tahoma"/>
              </a:rPr>
              <a:t>г.</a:t>
            </a:r>
            <a:endParaRPr sz="2200">
              <a:latin typeface="Tahoma"/>
              <a:cs typeface="Tahoma"/>
            </a:endParaRPr>
          </a:p>
          <a:p>
            <a:pPr marL="12700" marR="274320">
              <a:lnSpc>
                <a:spcPct val="100000"/>
              </a:lnSpc>
              <a:spcBef>
                <a:spcPts val="530"/>
              </a:spcBef>
            </a:pPr>
            <a:r>
              <a:rPr sz="2200" spc="65" dirty="0">
                <a:solidFill>
                  <a:srgbClr val="554A3B"/>
                </a:solidFill>
                <a:latin typeface="Tahoma"/>
                <a:cs typeface="Tahoma"/>
              </a:rPr>
              <a:t>Новото </a:t>
            </a:r>
            <a:r>
              <a:rPr sz="2200" spc="110" dirty="0">
                <a:solidFill>
                  <a:srgbClr val="554A3B"/>
                </a:solidFill>
                <a:latin typeface="Tahoma"/>
                <a:cs typeface="Tahoma"/>
              </a:rPr>
              <a:t>законодателство </a:t>
            </a:r>
            <a:r>
              <a:rPr sz="2200" spc="125" dirty="0">
                <a:solidFill>
                  <a:srgbClr val="554A3B"/>
                </a:solidFill>
                <a:latin typeface="Tahoma"/>
                <a:cs typeface="Tahoma"/>
              </a:rPr>
              <a:t>създава </a:t>
            </a:r>
            <a:r>
              <a:rPr sz="2200" spc="70" dirty="0">
                <a:solidFill>
                  <a:srgbClr val="554A3B"/>
                </a:solidFill>
                <a:latin typeface="Tahoma"/>
                <a:cs typeface="Tahoma"/>
              </a:rPr>
              <a:t>условия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200" b="1" spc="-30" dirty="0">
                <a:solidFill>
                  <a:srgbClr val="554A3B"/>
                </a:solidFill>
                <a:latin typeface="Tahoma"/>
                <a:cs typeface="Tahoma"/>
              </a:rPr>
              <a:t>по- </a:t>
            </a:r>
            <a:r>
              <a:rPr sz="22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20" dirty="0">
                <a:solidFill>
                  <a:srgbClr val="554A3B"/>
                </a:solidFill>
                <a:latin typeface="Tahoma"/>
                <a:cs typeface="Tahoma"/>
              </a:rPr>
              <a:t>справедлива,</a:t>
            </a:r>
            <a:r>
              <a:rPr sz="22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60" dirty="0">
                <a:solidFill>
                  <a:srgbClr val="554A3B"/>
                </a:solidFill>
                <a:latin typeface="Tahoma"/>
                <a:cs typeface="Tahoma"/>
              </a:rPr>
              <a:t>по-екологична</a:t>
            </a:r>
            <a:r>
              <a:rPr sz="2200" b="1" spc="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12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2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20" dirty="0">
                <a:solidFill>
                  <a:srgbClr val="554A3B"/>
                </a:solidFill>
                <a:latin typeface="Tahoma"/>
                <a:cs typeface="Tahoma"/>
              </a:rPr>
              <a:t>основана</a:t>
            </a:r>
            <a:r>
              <a:rPr sz="2200" b="1" spc="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165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2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60" dirty="0">
                <a:solidFill>
                  <a:srgbClr val="554A3B"/>
                </a:solidFill>
                <a:latin typeface="Tahoma"/>
                <a:cs typeface="Tahoma"/>
              </a:rPr>
              <a:t>по-голяма </a:t>
            </a:r>
            <a:r>
              <a:rPr sz="2200" b="1" spc="-6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35" dirty="0">
                <a:solidFill>
                  <a:srgbClr val="554A3B"/>
                </a:solidFill>
                <a:latin typeface="Tahoma"/>
                <a:cs typeface="Tahoma"/>
              </a:rPr>
              <a:t>степен</a:t>
            </a:r>
            <a:r>
              <a:rPr sz="2200" b="1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5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10" dirty="0">
                <a:solidFill>
                  <a:srgbClr val="554A3B"/>
                </a:solidFill>
                <a:latin typeface="Tahoma"/>
                <a:cs typeface="Tahoma"/>
              </a:rPr>
              <a:t>качеството</a:t>
            </a:r>
            <a:r>
              <a:rPr sz="2200" b="1" spc="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80" dirty="0">
                <a:solidFill>
                  <a:srgbClr val="554A3B"/>
                </a:solidFill>
                <a:latin typeface="Tahoma"/>
                <a:cs typeface="Tahoma"/>
              </a:rPr>
              <a:t>изпълнението</a:t>
            </a:r>
            <a:r>
              <a:rPr sz="2200" b="1" spc="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35" dirty="0">
                <a:solidFill>
                  <a:srgbClr val="554A3B"/>
                </a:solidFill>
                <a:latin typeface="Tahoma"/>
                <a:cs typeface="Tahoma"/>
              </a:rPr>
              <a:t>ОСП</a:t>
            </a:r>
            <a:r>
              <a:rPr sz="2200" spc="35" dirty="0">
                <a:solidFill>
                  <a:srgbClr val="554A3B"/>
                </a:solidFill>
                <a:latin typeface="Tahoma"/>
                <a:cs typeface="Tahoma"/>
              </a:rPr>
              <a:t>,</a:t>
            </a:r>
            <a:r>
              <a:rPr sz="22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" dirty="0">
                <a:solidFill>
                  <a:srgbClr val="554A3B"/>
                </a:solidFill>
                <a:latin typeface="Tahoma"/>
                <a:cs typeface="Tahoma"/>
              </a:rPr>
              <a:t>която</a:t>
            </a:r>
            <a:endParaRPr sz="2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200" spc="325" dirty="0">
                <a:solidFill>
                  <a:srgbClr val="554A3B"/>
                </a:solidFill>
                <a:latin typeface="Tahoma"/>
                <a:cs typeface="Tahoma"/>
              </a:rPr>
              <a:t>има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0" dirty="0">
                <a:solidFill>
                  <a:srgbClr val="554A3B"/>
                </a:solidFill>
                <a:latin typeface="Tahoma"/>
                <a:cs typeface="Tahoma"/>
              </a:rPr>
              <a:t>цел</a:t>
            </a:r>
            <a:r>
              <a:rPr sz="2200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20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60" dirty="0">
                <a:solidFill>
                  <a:srgbClr val="554A3B"/>
                </a:solidFill>
                <a:latin typeface="Tahoma"/>
                <a:cs typeface="Tahoma"/>
              </a:rPr>
              <a:t>гарантира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75" dirty="0">
                <a:solidFill>
                  <a:srgbClr val="554A3B"/>
                </a:solidFill>
                <a:latin typeface="Tahoma"/>
                <a:cs typeface="Tahoma"/>
              </a:rPr>
              <a:t>устойчиво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бъдеще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endParaRPr sz="2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200" spc="145" dirty="0">
                <a:solidFill>
                  <a:srgbClr val="554A3B"/>
                </a:solidFill>
                <a:latin typeface="Tahoma"/>
                <a:cs typeface="Tahoma"/>
              </a:rPr>
              <a:t>европейските</a:t>
            </a:r>
            <a:r>
              <a:rPr sz="22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85" dirty="0">
                <a:solidFill>
                  <a:srgbClr val="554A3B"/>
                </a:solidFill>
                <a:latin typeface="Tahoma"/>
                <a:cs typeface="Tahoma"/>
              </a:rPr>
              <a:t>земеделски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20" dirty="0">
                <a:solidFill>
                  <a:srgbClr val="554A3B"/>
                </a:solidFill>
                <a:latin typeface="Tahoma"/>
                <a:cs typeface="Tahoma"/>
              </a:rPr>
              <a:t>стопани,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20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4" dirty="0">
                <a:solidFill>
                  <a:srgbClr val="554A3B"/>
                </a:solidFill>
                <a:latin typeface="Tahoma"/>
                <a:cs typeface="Tahoma"/>
              </a:rPr>
              <a:t>предоставя</a:t>
            </a:r>
            <a:r>
              <a:rPr sz="22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0" dirty="0">
                <a:solidFill>
                  <a:srgbClr val="554A3B"/>
                </a:solidFill>
                <a:latin typeface="Tahoma"/>
                <a:cs typeface="Tahoma"/>
              </a:rPr>
              <a:t>по-</a:t>
            </a:r>
            <a:endParaRPr sz="2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200" spc="185" dirty="0">
                <a:solidFill>
                  <a:srgbClr val="554A3B"/>
                </a:solidFill>
                <a:latin typeface="Tahoma"/>
                <a:cs typeface="Tahoma"/>
              </a:rPr>
              <a:t>целенасочена</a:t>
            </a:r>
            <a:r>
              <a:rPr sz="2200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70" dirty="0">
                <a:solidFill>
                  <a:srgbClr val="554A3B"/>
                </a:solidFill>
                <a:latin typeface="Tahoma"/>
                <a:cs typeface="Tahoma"/>
              </a:rPr>
              <a:t>подкрепа</a:t>
            </a:r>
            <a:r>
              <a:rPr sz="22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0" dirty="0">
                <a:solidFill>
                  <a:srgbClr val="554A3B"/>
                </a:solidFill>
                <a:latin typeface="Tahoma"/>
                <a:cs typeface="Tahoma"/>
              </a:rPr>
              <a:t>по-малките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35" dirty="0">
                <a:solidFill>
                  <a:srgbClr val="554A3B"/>
                </a:solidFill>
                <a:latin typeface="Tahoma"/>
                <a:cs typeface="Tahoma"/>
              </a:rPr>
              <a:t>стопанства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1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endParaRPr sz="22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2200" spc="220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554A3B"/>
                </a:solidFill>
                <a:latin typeface="Tahoma"/>
                <a:cs typeface="Tahoma"/>
              </a:rPr>
              <a:t>позволява</a:t>
            </a:r>
            <a:r>
              <a:rPr sz="22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60" dirty="0">
                <a:solidFill>
                  <a:srgbClr val="554A3B"/>
                </a:solidFill>
                <a:latin typeface="Tahoma"/>
                <a:cs typeface="Tahoma"/>
              </a:rPr>
              <a:t>по-голяма</a:t>
            </a:r>
            <a:r>
              <a:rPr sz="2200" b="1" spc="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b="1" spc="-55" dirty="0">
                <a:solidFill>
                  <a:srgbClr val="554A3B"/>
                </a:solidFill>
                <a:latin typeface="Tahoma"/>
                <a:cs typeface="Tahoma"/>
              </a:rPr>
              <a:t>гъвкавост</a:t>
            </a:r>
            <a:r>
              <a:rPr sz="2200" b="1" spc="-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80" dirty="0">
                <a:solidFill>
                  <a:srgbClr val="554A3B"/>
                </a:solidFill>
                <a:latin typeface="Tahoma"/>
                <a:cs typeface="Tahoma"/>
              </a:rPr>
              <a:t>държавите</a:t>
            </a:r>
            <a:r>
              <a:rPr sz="22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40" dirty="0">
                <a:solidFill>
                  <a:srgbClr val="554A3B"/>
                </a:solidFill>
                <a:latin typeface="Tahoma"/>
                <a:cs typeface="Tahoma"/>
              </a:rPr>
              <a:t>членки </a:t>
            </a:r>
            <a:r>
              <a:rPr sz="2200" spc="-6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50" dirty="0">
                <a:solidFill>
                  <a:srgbClr val="554A3B"/>
                </a:solidFill>
                <a:latin typeface="Tahoma"/>
                <a:cs typeface="Tahoma"/>
              </a:rPr>
              <a:t>при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5" dirty="0">
                <a:solidFill>
                  <a:srgbClr val="554A3B"/>
                </a:solidFill>
                <a:latin typeface="Tahoma"/>
                <a:cs typeface="Tahoma"/>
              </a:rPr>
              <a:t>адаптирането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204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80" dirty="0">
                <a:solidFill>
                  <a:srgbClr val="554A3B"/>
                </a:solidFill>
                <a:latin typeface="Tahoma"/>
                <a:cs typeface="Tahoma"/>
              </a:rPr>
              <a:t>мерките</a:t>
            </a:r>
            <a:r>
              <a:rPr sz="22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40" dirty="0">
                <a:solidFill>
                  <a:srgbClr val="554A3B"/>
                </a:solidFill>
                <a:latin typeface="Tahoma"/>
                <a:cs typeface="Tahoma"/>
              </a:rPr>
              <a:t>към</a:t>
            </a:r>
            <a:r>
              <a:rPr sz="22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155" dirty="0">
                <a:solidFill>
                  <a:srgbClr val="554A3B"/>
                </a:solidFill>
                <a:latin typeface="Tahoma"/>
                <a:cs typeface="Tahoma"/>
              </a:rPr>
              <a:t>местните</a:t>
            </a:r>
            <a:r>
              <a:rPr sz="22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200" spc="55" dirty="0">
                <a:solidFill>
                  <a:srgbClr val="554A3B"/>
                </a:solidFill>
                <a:latin typeface="Tahoma"/>
                <a:cs typeface="Tahoma"/>
              </a:rPr>
              <a:t>условия.</a:t>
            </a:r>
            <a:endParaRPr sz="2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6540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2020"/>
              </a:spcBef>
            </a:pPr>
            <a:r>
              <a:rPr sz="3500" b="0" spc="350" dirty="0">
                <a:solidFill>
                  <a:srgbClr val="6B7C71"/>
                </a:solidFill>
                <a:latin typeface="Cambria"/>
                <a:cs typeface="Cambria"/>
              </a:rPr>
              <a:t>НОВАТА</a:t>
            </a:r>
            <a:r>
              <a:rPr sz="3500" b="0" spc="5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484" dirty="0">
                <a:solidFill>
                  <a:srgbClr val="6B7C71"/>
                </a:solidFill>
                <a:latin typeface="Cambria"/>
                <a:cs typeface="Cambria"/>
              </a:rPr>
              <a:t>ОСП</a:t>
            </a:r>
            <a:endParaRPr sz="3500">
              <a:latin typeface="Cambria"/>
              <a:cs typeface="Cambr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7200" y="1752600"/>
            <a:ext cx="8229600" cy="4773295"/>
          </a:xfrm>
          <a:custGeom>
            <a:avLst/>
            <a:gdLst/>
            <a:ahLst/>
            <a:cxnLst/>
            <a:rect l="l" t="t" r="r" b="b"/>
            <a:pathLst>
              <a:path w="8229600" h="4773295">
                <a:moveTo>
                  <a:pt x="8229600" y="0"/>
                </a:moveTo>
                <a:lnTo>
                  <a:pt x="0" y="0"/>
                </a:lnTo>
                <a:lnTo>
                  <a:pt x="0" y="4773168"/>
                </a:lnTo>
                <a:lnTo>
                  <a:pt x="8229600" y="4773168"/>
                </a:lnTo>
                <a:lnTo>
                  <a:pt x="8229600" y="0"/>
                </a:lnTo>
                <a:close/>
              </a:path>
            </a:pathLst>
          </a:custGeom>
          <a:solidFill>
            <a:srgbClr val="CACE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9715" indent="-229235">
              <a:lnSpc>
                <a:spcPts val="2510"/>
              </a:lnSpc>
              <a:spcBef>
                <a:spcPts val="95"/>
              </a:spcBef>
              <a:buClr>
                <a:srgbClr val="92A199"/>
              </a:buClr>
              <a:buFont typeface="Microsoft Sans Serif"/>
              <a:buChar char="•"/>
              <a:tabLst>
                <a:tab pos="259715" algn="l"/>
                <a:tab pos="260350" algn="l"/>
              </a:tabLst>
            </a:pPr>
            <a:r>
              <a:rPr spc="190" dirty="0"/>
              <a:t>Основна</a:t>
            </a:r>
            <a:r>
              <a:rPr spc="-75" dirty="0"/>
              <a:t> </a:t>
            </a:r>
            <a:r>
              <a:rPr spc="150" dirty="0"/>
              <a:t>характеристика</a:t>
            </a:r>
            <a:r>
              <a:rPr spc="-105" dirty="0"/>
              <a:t> </a:t>
            </a:r>
            <a:r>
              <a:rPr spc="204" dirty="0"/>
              <a:t>на</a:t>
            </a:r>
            <a:r>
              <a:rPr spc="-70" dirty="0"/>
              <a:t> </a:t>
            </a:r>
            <a:r>
              <a:rPr spc="114" dirty="0"/>
              <a:t>новата</a:t>
            </a:r>
            <a:r>
              <a:rPr spc="-95" dirty="0"/>
              <a:t> </a:t>
            </a:r>
            <a:r>
              <a:rPr spc="85" dirty="0"/>
              <a:t>политика</a:t>
            </a:r>
            <a:r>
              <a:rPr spc="-85" dirty="0"/>
              <a:t> </a:t>
            </a:r>
            <a:r>
              <a:rPr spc="270" dirty="0"/>
              <a:t>е</a:t>
            </a:r>
          </a:p>
          <a:p>
            <a:pPr marL="259715" marR="82550">
              <a:lnSpc>
                <a:spcPct val="90000"/>
              </a:lnSpc>
              <a:spcBef>
                <a:spcPts val="135"/>
              </a:spcBef>
            </a:pPr>
            <a:r>
              <a:rPr spc="70" dirty="0"/>
              <a:t>въвеждането</a:t>
            </a:r>
            <a:r>
              <a:rPr spc="-105" dirty="0"/>
              <a:t> </a:t>
            </a:r>
            <a:r>
              <a:rPr spc="204" dirty="0"/>
              <a:t>на</a:t>
            </a:r>
            <a:r>
              <a:rPr spc="-55" dirty="0"/>
              <a:t> </a:t>
            </a:r>
            <a:r>
              <a:rPr b="1" spc="10" dirty="0">
                <a:latin typeface="Tahoma"/>
                <a:cs typeface="Tahoma"/>
              </a:rPr>
              <a:t>стратегически</a:t>
            </a:r>
            <a:r>
              <a:rPr b="1" spc="20" dirty="0">
                <a:latin typeface="Tahoma"/>
                <a:cs typeface="Tahoma"/>
              </a:rPr>
              <a:t> </a:t>
            </a:r>
            <a:r>
              <a:rPr b="1" spc="-55" dirty="0">
                <a:latin typeface="Tahoma"/>
                <a:cs typeface="Tahoma"/>
              </a:rPr>
              <a:t>планове</a:t>
            </a:r>
            <a:r>
              <a:rPr b="1" spc="5" dirty="0">
                <a:latin typeface="Tahoma"/>
                <a:cs typeface="Tahoma"/>
              </a:rPr>
              <a:t> </a:t>
            </a:r>
            <a:r>
              <a:rPr spc="204" dirty="0"/>
              <a:t>на</a:t>
            </a:r>
            <a:r>
              <a:rPr spc="-80" dirty="0"/>
              <a:t> </a:t>
            </a:r>
            <a:r>
              <a:rPr spc="195" dirty="0"/>
              <a:t>равнище </a:t>
            </a:r>
            <a:r>
              <a:rPr spc="-670" dirty="0"/>
              <a:t> </a:t>
            </a:r>
            <a:r>
              <a:rPr spc="95" dirty="0"/>
              <a:t>държави </a:t>
            </a:r>
            <a:r>
              <a:rPr spc="25" dirty="0"/>
              <a:t>членки, </a:t>
            </a:r>
            <a:r>
              <a:rPr spc="80" dirty="0"/>
              <a:t>които </a:t>
            </a:r>
            <a:r>
              <a:rPr spc="95" dirty="0"/>
              <a:t>дават </a:t>
            </a:r>
            <a:r>
              <a:rPr spc="105" dirty="0"/>
              <a:t>възможност </a:t>
            </a:r>
            <a:r>
              <a:rPr spc="204" dirty="0"/>
              <a:t>на </a:t>
            </a:r>
            <a:r>
              <a:rPr spc="210" dirty="0"/>
              <a:t> </a:t>
            </a:r>
            <a:r>
              <a:rPr spc="130" dirty="0"/>
              <a:t>националните </a:t>
            </a:r>
            <a:r>
              <a:rPr spc="95" dirty="0"/>
              <a:t>правителства </a:t>
            </a:r>
            <a:r>
              <a:rPr spc="220" dirty="0"/>
              <a:t>да </a:t>
            </a:r>
            <a:r>
              <a:rPr b="1" spc="30" dirty="0">
                <a:latin typeface="Tahoma"/>
                <a:cs typeface="Tahoma"/>
              </a:rPr>
              <a:t>адаптират </a:t>
            </a:r>
            <a:r>
              <a:rPr b="1" spc="35" dirty="0">
                <a:latin typeface="Tahoma"/>
                <a:cs typeface="Tahoma"/>
              </a:rPr>
              <a:t> </a:t>
            </a:r>
            <a:r>
              <a:rPr b="1" spc="10" dirty="0">
                <a:latin typeface="Tahoma"/>
                <a:cs typeface="Tahoma"/>
              </a:rPr>
              <a:t>разпоредбите </a:t>
            </a:r>
            <a:r>
              <a:rPr b="1" spc="5" dirty="0">
                <a:latin typeface="Tahoma"/>
                <a:cs typeface="Tahoma"/>
              </a:rPr>
              <a:t>на </a:t>
            </a:r>
            <a:r>
              <a:rPr b="1" spc="65" dirty="0">
                <a:latin typeface="Tahoma"/>
                <a:cs typeface="Tahoma"/>
              </a:rPr>
              <a:t>ОСП </a:t>
            </a:r>
            <a:r>
              <a:rPr b="1" spc="10" dirty="0">
                <a:latin typeface="Tahoma"/>
                <a:cs typeface="Tahoma"/>
              </a:rPr>
              <a:t>спрямо </a:t>
            </a:r>
            <a:r>
              <a:rPr b="1" spc="-40" dirty="0">
                <a:latin typeface="Tahoma"/>
                <a:cs typeface="Tahoma"/>
              </a:rPr>
              <a:t>нуждите </a:t>
            </a:r>
            <a:r>
              <a:rPr b="1" spc="10" dirty="0">
                <a:latin typeface="Tahoma"/>
                <a:cs typeface="Tahoma"/>
              </a:rPr>
              <a:t>на </a:t>
            </a:r>
            <a:r>
              <a:rPr b="1" spc="15" dirty="0">
                <a:latin typeface="Tahoma"/>
                <a:cs typeface="Tahoma"/>
              </a:rPr>
              <a:t>своите </a:t>
            </a:r>
            <a:r>
              <a:rPr b="1" spc="2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земеделски </a:t>
            </a:r>
            <a:r>
              <a:rPr b="1" spc="30" dirty="0">
                <a:latin typeface="Tahoma"/>
                <a:cs typeface="Tahoma"/>
              </a:rPr>
              <a:t>общности </a:t>
            </a:r>
            <a:r>
              <a:rPr spc="-130" dirty="0"/>
              <a:t>в </a:t>
            </a:r>
            <a:r>
              <a:rPr spc="80" dirty="0"/>
              <a:t>сътрудничество </a:t>
            </a:r>
            <a:r>
              <a:rPr spc="405" dirty="0"/>
              <a:t>с </a:t>
            </a:r>
            <a:r>
              <a:rPr spc="155" dirty="0"/>
              <a:t>местните </a:t>
            </a:r>
            <a:r>
              <a:rPr spc="-675" dirty="0"/>
              <a:t> </a:t>
            </a:r>
            <a:r>
              <a:rPr spc="155" dirty="0"/>
              <a:t>органи </a:t>
            </a:r>
            <a:r>
              <a:rPr spc="110" dirty="0"/>
              <a:t>и </a:t>
            </a:r>
            <a:r>
              <a:rPr spc="50" dirty="0"/>
              <a:t>съответните </a:t>
            </a:r>
            <a:r>
              <a:rPr spc="150" dirty="0"/>
              <a:t>заинтересовани </a:t>
            </a:r>
            <a:r>
              <a:rPr spc="135" dirty="0"/>
              <a:t>страни. </a:t>
            </a:r>
            <a:r>
              <a:rPr dirty="0"/>
              <a:t>Тази </a:t>
            </a:r>
            <a:r>
              <a:rPr spc="5" dirty="0"/>
              <a:t> </a:t>
            </a:r>
            <a:r>
              <a:rPr spc="80" dirty="0"/>
              <a:t>политика</a:t>
            </a:r>
            <a:r>
              <a:rPr spc="-85" dirty="0"/>
              <a:t> </a:t>
            </a:r>
            <a:r>
              <a:rPr spc="265" dirty="0"/>
              <a:t>е</a:t>
            </a:r>
            <a:r>
              <a:rPr spc="-75" dirty="0"/>
              <a:t> </a:t>
            </a:r>
            <a:r>
              <a:rPr spc="110" dirty="0"/>
              <a:t>и</a:t>
            </a:r>
            <a:r>
              <a:rPr spc="-80" dirty="0"/>
              <a:t> </a:t>
            </a:r>
            <a:r>
              <a:rPr spc="165" dirty="0"/>
              <a:t>най-амбициозната</a:t>
            </a:r>
            <a:r>
              <a:rPr spc="-60" dirty="0"/>
              <a:t> </a:t>
            </a:r>
            <a:r>
              <a:rPr spc="204" dirty="0"/>
              <a:t>досега</a:t>
            </a:r>
            <a:r>
              <a:rPr spc="-75" dirty="0"/>
              <a:t> </a:t>
            </a:r>
            <a:r>
              <a:rPr spc="150" dirty="0"/>
              <a:t>по</a:t>
            </a:r>
          </a:p>
          <a:p>
            <a:pPr marL="259715" marR="5080">
              <a:lnSpc>
                <a:spcPct val="90000"/>
              </a:lnSpc>
            </a:pPr>
            <a:r>
              <a:rPr spc="160" dirty="0"/>
              <a:t>отношение</a:t>
            </a:r>
            <a:r>
              <a:rPr spc="-90" dirty="0"/>
              <a:t> </a:t>
            </a:r>
            <a:r>
              <a:rPr spc="204" dirty="0"/>
              <a:t>на</a:t>
            </a:r>
            <a:r>
              <a:rPr spc="-65" dirty="0"/>
              <a:t> </a:t>
            </a:r>
            <a:r>
              <a:rPr spc="130" dirty="0"/>
              <a:t>околната</a:t>
            </a:r>
            <a:r>
              <a:rPr spc="-85" dirty="0"/>
              <a:t> </a:t>
            </a:r>
            <a:r>
              <a:rPr spc="220" dirty="0"/>
              <a:t>среда,</a:t>
            </a:r>
            <a:r>
              <a:rPr spc="-70" dirty="0"/>
              <a:t> </a:t>
            </a:r>
            <a:r>
              <a:rPr spc="100" dirty="0"/>
              <a:t>като</a:t>
            </a:r>
            <a:r>
              <a:rPr spc="-85" dirty="0"/>
              <a:t> </a:t>
            </a:r>
            <a:r>
              <a:rPr spc="195" dirty="0"/>
              <a:t>една</a:t>
            </a:r>
            <a:r>
              <a:rPr spc="-80" dirty="0"/>
              <a:t> </a:t>
            </a:r>
            <a:r>
              <a:rPr b="1" spc="-45" dirty="0">
                <a:latin typeface="Tahoma"/>
                <a:cs typeface="Tahoma"/>
              </a:rPr>
              <a:t>четвърт</a:t>
            </a:r>
            <a:r>
              <a:rPr b="1" spc="-20" dirty="0">
                <a:latin typeface="Tahoma"/>
                <a:cs typeface="Tahoma"/>
              </a:rPr>
              <a:t> </a:t>
            </a:r>
            <a:r>
              <a:rPr b="1" spc="30" dirty="0">
                <a:latin typeface="Tahoma"/>
                <a:cs typeface="Tahoma"/>
              </a:rPr>
              <a:t>от </a:t>
            </a:r>
            <a:r>
              <a:rPr b="1" spc="-630" dirty="0">
                <a:latin typeface="Tahoma"/>
                <a:cs typeface="Tahoma"/>
              </a:rPr>
              <a:t> </a:t>
            </a:r>
            <a:r>
              <a:rPr b="1" spc="-20" dirty="0">
                <a:latin typeface="Tahoma"/>
                <a:cs typeface="Tahoma"/>
              </a:rPr>
              <a:t>директните </a:t>
            </a:r>
            <a:r>
              <a:rPr b="1" spc="-55" dirty="0">
                <a:latin typeface="Tahoma"/>
                <a:cs typeface="Tahoma"/>
              </a:rPr>
              <a:t>плащания </a:t>
            </a:r>
            <a:r>
              <a:rPr b="1" spc="185" dirty="0">
                <a:latin typeface="Tahoma"/>
                <a:cs typeface="Tahoma"/>
              </a:rPr>
              <a:t>са </a:t>
            </a:r>
            <a:r>
              <a:rPr b="1" spc="-45" dirty="0">
                <a:latin typeface="Tahoma"/>
                <a:cs typeface="Tahoma"/>
              </a:rPr>
              <a:t>запазени </a:t>
            </a:r>
            <a:r>
              <a:rPr b="1" spc="-20" dirty="0">
                <a:latin typeface="Tahoma"/>
                <a:cs typeface="Tahoma"/>
              </a:rPr>
              <a:t>за </a:t>
            </a:r>
            <a:r>
              <a:rPr b="1" spc="-30" dirty="0">
                <a:latin typeface="Tahoma"/>
                <a:cs typeface="Tahoma"/>
              </a:rPr>
              <a:t>практиките </a:t>
            </a:r>
            <a:r>
              <a:rPr b="1" spc="10" dirty="0">
                <a:latin typeface="Tahoma"/>
                <a:cs typeface="Tahoma"/>
              </a:rPr>
              <a:t>на </a:t>
            </a:r>
            <a:r>
              <a:rPr b="1" spc="-630" dirty="0">
                <a:latin typeface="Tahoma"/>
                <a:cs typeface="Tahoma"/>
              </a:rPr>
              <a:t> </a:t>
            </a:r>
            <a:r>
              <a:rPr b="1" spc="-15" dirty="0">
                <a:latin typeface="Tahoma"/>
                <a:cs typeface="Tahoma"/>
              </a:rPr>
              <a:t>екологосъобразното земеделие</a:t>
            </a:r>
            <a:r>
              <a:rPr spc="-15" dirty="0"/>
              <a:t>. </a:t>
            </a:r>
            <a:r>
              <a:rPr spc="190" dirty="0"/>
              <a:t>Освен </a:t>
            </a:r>
            <a:r>
              <a:rPr spc="70" dirty="0"/>
              <a:t>това </a:t>
            </a:r>
            <a:r>
              <a:rPr spc="-190" dirty="0"/>
              <a:t>тя </a:t>
            </a:r>
            <a:r>
              <a:rPr spc="270" dirty="0"/>
              <a:t>е </a:t>
            </a:r>
            <a:r>
              <a:rPr spc="275" dirty="0"/>
              <a:t> </a:t>
            </a:r>
            <a:r>
              <a:rPr spc="80" dirty="0"/>
              <a:t>първата </a:t>
            </a:r>
            <a:r>
              <a:rPr spc="185" dirty="0"/>
              <a:t>ОСП, </a:t>
            </a:r>
            <a:r>
              <a:rPr spc="20" dirty="0"/>
              <a:t>която </a:t>
            </a:r>
            <a:r>
              <a:rPr spc="10" dirty="0"/>
              <a:t>включва </a:t>
            </a:r>
            <a:r>
              <a:rPr b="1" dirty="0">
                <a:latin typeface="Tahoma"/>
                <a:cs typeface="Tahoma"/>
              </a:rPr>
              <a:t>социално </a:t>
            </a:r>
            <a:r>
              <a:rPr b="1" spc="-20" dirty="0">
                <a:latin typeface="Tahoma"/>
                <a:cs typeface="Tahoma"/>
              </a:rPr>
              <a:t>измерение</a:t>
            </a:r>
            <a:r>
              <a:rPr spc="-20" dirty="0"/>
              <a:t>, </a:t>
            </a:r>
            <a:r>
              <a:rPr spc="-15" dirty="0"/>
              <a:t> </a:t>
            </a:r>
            <a:r>
              <a:rPr spc="180" dirty="0"/>
              <a:t>насочено</a:t>
            </a:r>
            <a:r>
              <a:rPr spc="-75" dirty="0"/>
              <a:t> </a:t>
            </a:r>
            <a:r>
              <a:rPr spc="140" dirty="0"/>
              <a:t>към</a:t>
            </a:r>
            <a:r>
              <a:rPr spc="-80" dirty="0"/>
              <a:t> </a:t>
            </a:r>
            <a:r>
              <a:rPr spc="165" dirty="0"/>
              <a:t>гарантиране</a:t>
            </a:r>
            <a:r>
              <a:rPr spc="-80" dirty="0"/>
              <a:t> </a:t>
            </a:r>
            <a:r>
              <a:rPr spc="204" dirty="0"/>
              <a:t>на</a:t>
            </a:r>
            <a:r>
              <a:rPr spc="-95" dirty="0"/>
              <a:t> </a:t>
            </a:r>
            <a:r>
              <a:rPr spc="120" dirty="0"/>
              <a:t>подходящи</a:t>
            </a:r>
            <a:r>
              <a:rPr spc="-90" dirty="0"/>
              <a:t> </a:t>
            </a:r>
            <a:r>
              <a:rPr spc="70" dirty="0"/>
              <a:t>условия</a:t>
            </a:r>
            <a:r>
              <a:rPr spc="-80" dirty="0"/>
              <a:t> </a:t>
            </a:r>
            <a:r>
              <a:rPr spc="204" dirty="0"/>
              <a:t>на </a:t>
            </a:r>
            <a:r>
              <a:rPr spc="-675" dirty="0"/>
              <a:t> </a:t>
            </a:r>
            <a:r>
              <a:rPr spc="110" dirty="0"/>
              <a:t>заетост</a:t>
            </a:r>
            <a:r>
              <a:rPr spc="-80" dirty="0"/>
              <a:t> </a:t>
            </a:r>
            <a:r>
              <a:rPr spc="130" dirty="0"/>
              <a:t>за</a:t>
            </a:r>
            <a:r>
              <a:rPr spc="-85" dirty="0"/>
              <a:t> </a:t>
            </a:r>
            <a:r>
              <a:rPr spc="165" dirty="0"/>
              <a:t>селскостопанските</a:t>
            </a:r>
            <a:r>
              <a:rPr spc="-40" dirty="0"/>
              <a:t> </a:t>
            </a:r>
            <a:r>
              <a:rPr spc="130" dirty="0"/>
              <a:t>работници.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6540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2020"/>
              </a:spcBef>
            </a:pPr>
            <a:r>
              <a:rPr sz="3500" b="0" spc="350" dirty="0">
                <a:solidFill>
                  <a:srgbClr val="6B7C71"/>
                </a:solidFill>
                <a:latin typeface="Cambria"/>
                <a:cs typeface="Cambria"/>
              </a:rPr>
              <a:t>НОВАТА</a:t>
            </a:r>
            <a:r>
              <a:rPr sz="3500" b="0" spc="5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484" dirty="0">
                <a:solidFill>
                  <a:srgbClr val="6B7C71"/>
                </a:solidFill>
                <a:latin typeface="Cambria"/>
                <a:cs typeface="Cambria"/>
              </a:rPr>
              <a:t>ОСП</a:t>
            </a:r>
            <a:endParaRPr sz="3500">
              <a:latin typeface="Cambria"/>
              <a:cs typeface="Cambri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18325" y="1552765"/>
            <a:ext cx="8434705" cy="5114925"/>
            <a:chOff x="318325" y="1552765"/>
            <a:chExt cx="8434705" cy="5114925"/>
          </a:xfrm>
        </p:grpSpPr>
        <p:sp>
          <p:nvSpPr>
            <p:cNvPr id="7" name="object 7"/>
            <p:cNvSpPr/>
            <p:nvPr/>
          </p:nvSpPr>
          <p:spPr>
            <a:xfrm>
              <a:off x="323088" y="1557527"/>
              <a:ext cx="8425180" cy="5105400"/>
            </a:xfrm>
            <a:custGeom>
              <a:avLst/>
              <a:gdLst/>
              <a:ahLst/>
              <a:cxnLst/>
              <a:rect l="l" t="t" r="r" b="b"/>
              <a:pathLst>
                <a:path w="8425180" h="5105400">
                  <a:moveTo>
                    <a:pt x="8424672" y="0"/>
                  </a:moveTo>
                  <a:lnTo>
                    <a:pt x="0" y="0"/>
                  </a:lnTo>
                  <a:lnTo>
                    <a:pt x="0" y="5105400"/>
                  </a:lnTo>
                  <a:lnTo>
                    <a:pt x="8424672" y="5105400"/>
                  </a:lnTo>
                  <a:lnTo>
                    <a:pt x="8424672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3088" y="1557527"/>
              <a:ext cx="8425180" cy="5105400"/>
            </a:xfrm>
            <a:custGeom>
              <a:avLst/>
              <a:gdLst/>
              <a:ahLst/>
              <a:cxnLst/>
              <a:rect l="l" t="t" r="r" b="b"/>
              <a:pathLst>
                <a:path w="8425180" h="5105400">
                  <a:moveTo>
                    <a:pt x="0" y="5105400"/>
                  </a:moveTo>
                  <a:lnTo>
                    <a:pt x="8424672" y="5105400"/>
                  </a:lnTo>
                  <a:lnTo>
                    <a:pt x="8424672" y="0"/>
                  </a:lnTo>
                  <a:lnTo>
                    <a:pt x="0" y="0"/>
                  </a:lnTo>
                  <a:lnTo>
                    <a:pt x="0" y="5105400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16737" y="1584198"/>
            <a:ext cx="7979409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77800">
              <a:lnSpc>
                <a:spcPct val="100000"/>
              </a:lnSpc>
              <a:spcBef>
                <a:spcPts val="95"/>
              </a:spcBef>
            </a:pPr>
            <a:r>
              <a:rPr sz="2200" spc="270" dirty="0">
                <a:latin typeface="Tahoma"/>
                <a:cs typeface="Tahoma"/>
              </a:rPr>
              <a:t>ОСП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350" dirty="0">
                <a:latin typeface="Tahoma"/>
                <a:cs typeface="Tahoma"/>
              </a:rPr>
              <a:t>формира</a:t>
            </a:r>
            <a:r>
              <a:rPr sz="2200" spc="-65" dirty="0">
                <a:latin typeface="Tahoma"/>
                <a:cs typeface="Tahoma"/>
              </a:rPr>
              <a:t> </a:t>
            </a:r>
            <a:r>
              <a:rPr sz="2200" spc="145" dirty="0">
                <a:latin typeface="Tahoma"/>
                <a:cs typeface="Tahoma"/>
              </a:rPr>
              <a:t>около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195" dirty="0">
                <a:latin typeface="Tahoma"/>
                <a:cs typeface="Tahoma"/>
              </a:rPr>
              <a:t>една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100" dirty="0">
                <a:latin typeface="Tahoma"/>
                <a:cs typeface="Tahoma"/>
              </a:rPr>
              <a:t>трета</a:t>
            </a:r>
            <a:r>
              <a:rPr sz="2200" spc="-90" dirty="0">
                <a:latin typeface="Tahoma"/>
                <a:cs typeface="Tahoma"/>
              </a:rPr>
              <a:t> </a:t>
            </a:r>
            <a:r>
              <a:rPr sz="2200" spc="25" dirty="0">
                <a:latin typeface="Tahoma"/>
                <a:cs typeface="Tahoma"/>
              </a:rPr>
              <a:t>от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45" dirty="0">
                <a:latin typeface="Tahoma"/>
                <a:cs typeface="Tahoma"/>
              </a:rPr>
              <a:t>бюджета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10" dirty="0">
                <a:latin typeface="Tahoma"/>
                <a:cs typeface="Tahoma"/>
              </a:rPr>
              <a:t>ЕС.</a:t>
            </a:r>
            <a:r>
              <a:rPr sz="2200" spc="-70" dirty="0">
                <a:latin typeface="Tahoma"/>
                <a:cs typeface="Tahoma"/>
              </a:rPr>
              <a:t> </a:t>
            </a:r>
            <a:r>
              <a:rPr sz="2200" spc="-285" dirty="0">
                <a:latin typeface="Tahoma"/>
                <a:cs typeface="Tahoma"/>
              </a:rPr>
              <a:t>Тя </a:t>
            </a:r>
            <a:r>
              <a:rPr sz="2200" spc="-670" dirty="0">
                <a:latin typeface="Tahoma"/>
                <a:cs typeface="Tahoma"/>
              </a:rPr>
              <a:t> </a:t>
            </a:r>
            <a:r>
              <a:rPr sz="2200" spc="320" dirty="0">
                <a:latin typeface="Tahoma"/>
                <a:cs typeface="Tahoma"/>
              </a:rPr>
              <a:t>има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за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65" dirty="0">
                <a:latin typeface="Tahoma"/>
                <a:cs typeface="Tahoma"/>
              </a:rPr>
              <a:t>цел:</a:t>
            </a:r>
            <a:endParaRPr sz="22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525"/>
              </a:spcBef>
              <a:buClr>
                <a:srgbClr val="92A199"/>
              </a:buClr>
              <a:tabLst>
                <a:tab pos="240665" algn="l"/>
                <a:tab pos="241300" algn="l"/>
              </a:tabLst>
            </a:pPr>
            <a:r>
              <a:rPr lang="bg-BG" sz="2200" spc="120" dirty="0" smtClean="0">
                <a:latin typeface="Tahoma"/>
                <a:cs typeface="Tahoma"/>
              </a:rPr>
              <a:t>*</a:t>
            </a:r>
            <a:r>
              <a:rPr sz="2200" spc="120" dirty="0" err="1" smtClean="0">
                <a:latin typeface="Tahoma"/>
                <a:cs typeface="Tahoma"/>
              </a:rPr>
              <a:t>осигуряване</a:t>
            </a:r>
            <a:r>
              <a:rPr sz="2200" spc="-75" dirty="0" smtClean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</a:t>
            </a:r>
            <a:r>
              <a:rPr sz="2200" spc="-70" dirty="0">
                <a:latin typeface="Tahoma"/>
                <a:cs typeface="Tahoma"/>
              </a:rPr>
              <a:t> </a:t>
            </a:r>
            <a:r>
              <a:rPr sz="2200" spc="185" dirty="0">
                <a:latin typeface="Tahoma"/>
                <a:cs typeface="Tahoma"/>
              </a:rPr>
              <a:t>безопасни</a:t>
            </a:r>
            <a:r>
              <a:rPr sz="2200" spc="-65" dirty="0">
                <a:latin typeface="Tahoma"/>
                <a:cs typeface="Tahoma"/>
              </a:rPr>
              <a:t> </a:t>
            </a:r>
            <a:r>
              <a:rPr sz="2200" spc="155" dirty="0">
                <a:latin typeface="Tahoma"/>
                <a:cs typeface="Tahoma"/>
              </a:rPr>
              <a:t>храни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85" dirty="0">
                <a:latin typeface="Tahoma"/>
                <a:cs typeface="Tahoma"/>
              </a:rPr>
              <a:t>достъпни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55" dirty="0">
                <a:latin typeface="Tahoma"/>
                <a:cs typeface="Tahoma"/>
              </a:rPr>
              <a:t>цени</a:t>
            </a:r>
            <a:r>
              <a:rPr sz="2200" spc="-6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за </a:t>
            </a:r>
            <a:r>
              <a:rPr sz="2200" spc="-670" dirty="0">
                <a:latin typeface="Tahoma"/>
                <a:cs typeface="Tahoma"/>
              </a:rPr>
              <a:t> </a:t>
            </a:r>
            <a:r>
              <a:rPr sz="2200" spc="125" dirty="0">
                <a:latin typeface="Tahoma"/>
                <a:cs typeface="Tahoma"/>
              </a:rPr>
              <a:t>гражданите</a:t>
            </a:r>
            <a:r>
              <a:rPr sz="2200" spc="-95" dirty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70" dirty="0">
                <a:latin typeface="Tahoma"/>
                <a:cs typeface="Tahoma"/>
              </a:rPr>
              <a:t>ЕС;</a:t>
            </a:r>
            <a:endParaRPr sz="2200" dirty="0">
              <a:latin typeface="Tahoma"/>
              <a:cs typeface="Tahoma"/>
            </a:endParaRPr>
          </a:p>
          <a:p>
            <a:pPr marL="12700" marR="923925">
              <a:lnSpc>
                <a:spcPct val="100000"/>
              </a:lnSpc>
              <a:spcBef>
                <a:spcPts val="530"/>
              </a:spcBef>
              <a:buClr>
                <a:srgbClr val="92A199"/>
              </a:buClr>
              <a:tabLst>
                <a:tab pos="240665" algn="l"/>
                <a:tab pos="241300" algn="l"/>
              </a:tabLst>
            </a:pPr>
            <a:r>
              <a:rPr lang="bg-BG" sz="2200" spc="120" dirty="0" smtClean="0">
                <a:latin typeface="Tahoma"/>
                <a:cs typeface="Tahoma"/>
              </a:rPr>
              <a:t>*</a:t>
            </a:r>
            <a:r>
              <a:rPr sz="2200" spc="120" dirty="0" err="1" smtClean="0">
                <a:latin typeface="Tahoma"/>
                <a:cs typeface="Tahoma"/>
              </a:rPr>
              <a:t>осигуряване</a:t>
            </a:r>
            <a:r>
              <a:rPr sz="2200" spc="-80" dirty="0" smtClean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</a:t>
            </a:r>
            <a:r>
              <a:rPr sz="2200" spc="-8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справедлив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85" dirty="0">
                <a:latin typeface="Tahoma"/>
                <a:cs typeface="Tahoma"/>
              </a:rPr>
              <a:t>жизнен</a:t>
            </a:r>
            <a:r>
              <a:rPr sz="2200" spc="-105" dirty="0">
                <a:latin typeface="Tahoma"/>
                <a:cs typeface="Tahoma"/>
              </a:rPr>
              <a:t> </a:t>
            </a:r>
            <a:r>
              <a:rPr sz="2200" spc="145" dirty="0">
                <a:latin typeface="Tahoma"/>
                <a:cs typeface="Tahoma"/>
              </a:rPr>
              <a:t>стандарт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за </a:t>
            </a:r>
            <a:r>
              <a:rPr sz="2200" spc="-670" dirty="0">
                <a:latin typeface="Tahoma"/>
                <a:cs typeface="Tahoma"/>
              </a:rPr>
              <a:t> </a:t>
            </a:r>
            <a:r>
              <a:rPr sz="2200" spc="160" dirty="0">
                <a:latin typeface="Tahoma"/>
                <a:cs typeface="Tahoma"/>
              </a:rPr>
              <a:t>земеделските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110" dirty="0">
                <a:latin typeface="Tahoma"/>
                <a:cs typeface="Tahoma"/>
              </a:rPr>
              <a:t>стопани;</a:t>
            </a:r>
            <a:endParaRPr sz="2200" dirty="0">
              <a:latin typeface="Tahoma"/>
              <a:cs typeface="Tahoma"/>
            </a:endParaRPr>
          </a:p>
          <a:p>
            <a:pPr marL="12700" marR="312420">
              <a:lnSpc>
                <a:spcPct val="100000"/>
              </a:lnSpc>
              <a:spcBef>
                <a:spcPts val="530"/>
              </a:spcBef>
              <a:buClr>
                <a:srgbClr val="92A199"/>
              </a:buClr>
              <a:tabLst>
                <a:tab pos="240665" algn="l"/>
                <a:tab pos="241300" algn="l"/>
              </a:tabLst>
            </a:pPr>
            <a:r>
              <a:rPr lang="bg-BG" sz="2200" spc="120" dirty="0" smtClean="0">
                <a:latin typeface="Tahoma"/>
                <a:cs typeface="Tahoma"/>
              </a:rPr>
              <a:t>*</a:t>
            </a:r>
            <a:r>
              <a:rPr sz="2200" spc="120" dirty="0" err="1" smtClean="0">
                <a:latin typeface="Tahoma"/>
                <a:cs typeface="Tahoma"/>
              </a:rPr>
              <a:t>съхраняване</a:t>
            </a:r>
            <a:r>
              <a:rPr sz="2200" spc="-85" dirty="0" smtClean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природните</a:t>
            </a:r>
            <a:r>
              <a:rPr sz="2200" spc="-105" dirty="0">
                <a:latin typeface="Tahoma"/>
                <a:cs typeface="Tahoma"/>
              </a:rPr>
              <a:t> </a:t>
            </a:r>
            <a:r>
              <a:rPr sz="2200" spc="254" dirty="0">
                <a:latin typeface="Tahoma"/>
                <a:cs typeface="Tahoma"/>
              </a:rPr>
              <a:t>ресурси</a:t>
            </a:r>
            <a:r>
              <a:rPr sz="2200" spc="-55" dirty="0">
                <a:latin typeface="Tahoma"/>
                <a:cs typeface="Tahoma"/>
              </a:rPr>
              <a:t> </a:t>
            </a:r>
            <a:r>
              <a:rPr sz="2200" spc="110" dirty="0">
                <a:latin typeface="Tahoma"/>
                <a:cs typeface="Tahoma"/>
              </a:rPr>
              <a:t>и</a:t>
            </a:r>
            <a:r>
              <a:rPr sz="2200" spc="-90" dirty="0">
                <a:latin typeface="Tahoma"/>
                <a:cs typeface="Tahoma"/>
              </a:rPr>
              <a:t> </a:t>
            </a:r>
            <a:r>
              <a:rPr sz="2200" spc="140" dirty="0">
                <a:latin typeface="Tahoma"/>
                <a:cs typeface="Tahoma"/>
              </a:rPr>
              <a:t>опазване</a:t>
            </a:r>
            <a:r>
              <a:rPr sz="2200" spc="-85" dirty="0">
                <a:latin typeface="Tahoma"/>
                <a:cs typeface="Tahoma"/>
              </a:rPr>
              <a:t> </a:t>
            </a:r>
            <a:r>
              <a:rPr sz="2200" spc="204" dirty="0">
                <a:latin typeface="Tahoma"/>
                <a:cs typeface="Tahoma"/>
              </a:rPr>
              <a:t>на </a:t>
            </a:r>
            <a:r>
              <a:rPr sz="2200" spc="-670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околната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280" dirty="0">
                <a:latin typeface="Tahoma"/>
                <a:cs typeface="Tahoma"/>
              </a:rPr>
              <a:t>среда</a:t>
            </a:r>
            <a:endParaRPr sz="2200" dirty="0">
              <a:latin typeface="Tahoma"/>
              <a:cs typeface="Tahoma"/>
            </a:endParaRPr>
          </a:p>
          <a:p>
            <a:pPr marL="12700" marR="243840" algn="just">
              <a:lnSpc>
                <a:spcPct val="100000"/>
              </a:lnSpc>
              <a:spcBef>
                <a:spcPts val="530"/>
              </a:spcBef>
            </a:pPr>
            <a:r>
              <a:rPr sz="2200" spc="175" dirty="0">
                <a:latin typeface="Tahoma"/>
                <a:cs typeface="Tahoma"/>
              </a:rPr>
              <a:t>На</a:t>
            </a:r>
            <a:r>
              <a:rPr sz="2200" spc="-85" dirty="0">
                <a:latin typeface="Tahoma"/>
                <a:cs typeface="Tahoma"/>
              </a:rPr>
              <a:t> </a:t>
            </a:r>
            <a:r>
              <a:rPr sz="2200" spc="15" dirty="0">
                <a:latin typeface="Tahoma"/>
                <a:cs typeface="Tahoma"/>
              </a:rPr>
              <a:t>1</a:t>
            </a:r>
            <a:r>
              <a:rPr sz="2200" spc="-65" dirty="0">
                <a:latin typeface="Tahoma"/>
                <a:cs typeface="Tahoma"/>
              </a:rPr>
              <a:t> </a:t>
            </a:r>
            <a:r>
              <a:rPr sz="2200" spc="114" dirty="0">
                <a:latin typeface="Tahoma"/>
                <a:cs typeface="Tahoma"/>
              </a:rPr>
              <a:t>юни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10" dirty="0">
                <a:latin typeface="Tahoma"/>
                <a:cs typeface="Tahoma"/>
              </a:rPr>
              <a:t>2018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90" dirty="0">
                <a:latin typeface="Tahoma"/>
                <a:cs typeface="Tahoma"/>
              </a:rPr>
              <a:t>г.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35" dirty="0">
                <a:latin typeface="Tahoma"/>
                <a:cs typeface="Tahoma"/>
              </a:rPr>
              <a:t>Европейската</a:t>
            </a:r>
            <a:r>
              <a:rPr sz="2200" spc="-85" dirty="0">
                <a:latin typeface="Tahoma"/>
                <a:cs typeface="Tahoma"/>
              </a:rPr>
              <a:t> </a:t>
            </a:r>
            <a:r>
              <a:rPr sz="2200" spc="175" dirty="0">
                <a:latin typeface="Tahoma"/>
                <a:cs typeface="Tahoma"/>
              </a:rPr>
              <a:t>комисия</a:t>
            </a:r>
            <a:r>
              <a:rPr sz="2200" spc="-80" dirty="0">
                <a:latin typeface="Tahoma"/>
                <a:cs typeface="Tahoma"/>
              </a:rPr>
              <a:t> </a:t>
            </a:r>
            <a:r>
              <a:rPr sz="2200" spc="135" dirty="0">
                <a:latin typeface="Tahoma"/>
                <a:cs typeface="Tahoma"/>
              </a:rPr>
              <a:t>представи</a:t>
            </a:r>
            <a:r>
              <a:rPr sz="2200" spc="-85" dirty="0">
                <a:latin typeface="Tahoma"/>
                <a:cs typeface="Tahoma"/>
              </a:rPr>
              <a:t> </a:t>
            </a:r>
            <a:r>
              <a:rPr sz="2200" b="1" spc="-15" dirty="0">
                <a:latin typeface="Tahoma"/>
                <a:cs typeface="Tahoma"/>
              </a:rPr>
              <a:t>три </a:t>
            </a:r>
            <a:r>
              <a:rPr sz="2200" b="1" spc="-630" dirty="0">
                <a:latin typeface="Tahoma"/>
                <a:cs typeface="Tahoma"/>
              </a:rPr>
              <a:t> </a:t>
            </a:r>
            <a:r>
              <a:rPr sz="2200" b="1" spc="-35" dirty="0">
                <a:latin typeface="Tahoma"/>
                <a:cs typeface="Tahoma"/>
              </a:rPr>
              <a:t>законодателни </a:t>
            </a:r>
            <a:r>
              <a:rPr sz="2200" b="1" spc="-60" dirty="0">
                <a:latin typeface="Tahoma"/>
                <a:cs typeface="Tahoma"/>
              </a:rPr>
              <a:t>предложения</a:t>
            </a:r>
            <a:r>
              <a:rPr sz="2200" spc="-60" dirty="0">
                <a:latin typeface="Tahoma"/>
                <a:cs typeface="Tahoma"/>
              </a:rPr>
              <a:t>, </a:t>
            </a:r>
            <a:r>
              <a:rPr sz="2200" spc="80" dirty="0">
                <a:latin typeface="Tahoma"/>
                <a:cs typeface="Tahoma"/>
              </a:rPr>
              <a:t>които </a:t>
            </a:r>
            <a:r>
              <a:rPr sz="2200" spc="220" dirty="0">
                <a:latin typeface="Tahoma"/>
                <a:cs typeface="Tahoma"/>
              </a:rPr>
              <a:t>да </a:t>
            </a:r>
            <a:r>
              <a:rPr sz="2200" spc="70" dirty="0">
                <a:latin typeface="Tahoma"/>
                <a:cs typeface="Tahoma"/>
              </a:rPr>
              <a:t>направят </a:t>
            </a:r>
            <a:r>
              <a:rPr sz="2200" spc="270" dirty="0">
                <a:latin typeface="Tahoma"/>
                <a:cs typeface="Tahoma"/>
              </a:rPr>
              <a:t>ОСП </a:t>
            </a:r>
            <a:r>
              <a:rPr sz="2200" spc="-67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пригодна</a:t>
            </a:r>
            <a:r>
              <a:rPr sz="2200" spc="-85" dirty="0">
                <a:latin typeface="Tahoma"/>
                <a:cs typeface="Tahoma"/>
              </a:rPr>
              <a:t> </a:t>
            </a:r>
            <a:r>
              <a:rPr sz="2200" spc="130" dirty="0">
                <a:latin typeface="Tahoma"/>
                <a:cs typeface="Tahoma"/>
              </a:rPr>
              <a:t>за</a:t>
            </a:r>
            <a:r>
              <a:rPr sz="2200" spc="-75" dirty="0">
                <a:latin typeface="Tahoma"/>
                <a:cs typeface="Tahoma"/>
              </a:rPr>
              <a:t> </a:t>
            </a:r>
            <a:r>
              <a:rPr sz="2200" spc="125" dirty="0">
                <a:latin typeface="Tahoma"/>
                <a:cs typeface="Tahoma"/>
              </a:rPr>
              <a:t>бъдещето:</a:t>
            </a:r>
            <a:endParaRPr sz="2200" dirty="0">
              <a:latin typeface="Tahoma"/>
              <a:cs typeface="Tahoma"/>
            </a:endParaRPr>
          </a:p>
          <a:p>
            <a:pPr marL="525780" marR="2014220" lvl="1" indent="-228600" algn="just">
              <a:lnSpc>
                <a:spcPts val="2630"/>
              </a:lnSpc>
              <a:spcBef>
                <a:spcPts val="640"/>
              </a:spcBef>
              <a:buClr>
                <a:srgbClr val="92A199"/>
              </a:buClr>
              <a:buFont typeface="Microsoft Sans Serif"/>
              <a:buChar char="•"/>
              <a:tabLst>
                <a:tab pos="526415" algn="l"/>
              </a:tabLst>
            </a:pPr>
            <a:r>
              <a:rPr sz="2200" b="1" u="heavy" spc="-3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- </a:t>
            </a:r>
            <a:r>
              <a:rPr sz="2200" b="1" u="heavy" spc="-3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предложение </a:t>
            </a:r>
            <a:r>
              <a:rPr sz="2200" b="1" u="heavy" spc="-2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за </a:t>
            </a:r>
            <a:r>
              <a:rPr sz="2200" b="1" u="heavy" spc="-1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регламент </a:t>
            </a:r>
            <a:r>
              <a:rPr sz="2200" b="1" u="heavy" spc="2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относно </a:t>
            </a:r>
            <a:r>
              <a:rPr sz="2200" b="1" spc="-630" dirty="0">
                <a:solidFill>
                  <a:srgbClr val="CCCC00"/>
                </a:solidFill>
                <a:latin typeface="Tahoma"/>
                <a:cs typeface="Tahoma"/>
              </a:rPr>
              <a:t> </a:t>
            </a:r>
            <a:r>
              <a:rPr sz="2200" b="1" u="heavy" spc="1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стратегическите</a:t>
            </a:r>
            <a:r>
              <a:rPr sz="2200" b="1" u="heavy" spc="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 </a:t>
            </a:r>
            <a:r>
              <a:rPr sz="2200" b="1" u="heavy" spc="-5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планове</a:t>
            </a:r>
            <a:r>
              <a:rPr sz="2200" b="1" u="heavy" spc="-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 </a:t>
            </a:r>
            <a:r>
              <a:rPr sz="2200" b="1" u="heavy" spc="-3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по</a:t>
            </a:r>
            <a:r>
              <a:rPr sz="2200" b="1" u="heavy" spc="-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 </a:t>
            </a:r>
            <a:r>
              <a:rPr sz="2200" b="1" u="heavy" spc="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ОСП</a:t>
            </a:r>
            <a:r>
              <a:rPr sz="2200" spc="5" dirty="0">
                <a:latin typeface="Tahoma"/>
                <a:cs typeface="Tahoma"/>
                <a:hlinkClick r:id="rId4"/>
              </a:rPr>
              <a:t>;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03779" y="616965"/>
            <a:ext cx="4508500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b="0" spc="190" dirty="0">
                <a:solidFill>
                  <a:srgbClr val="6B7C71"/>
                </a:solidFill>
                <a:latin typeface="Cambria"/>
                <a:cs typeface="Cambria"/>
              </a:rPr>
              <a:t>ПЪРВИ</a:t>
            </a:r>
            <a:r>
              <a:rPr sz="3500" b="0" spc="3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245" dirty="0">
                <a:solidFill>
                  <a:srgbClr val="6B7C71"/>
                </a:solidFill>
                <a:latin typeface="Cambria"/>
                <a:cs typeface="Cambria"/>
              </a:rPr>
              <a:t>РЕГЛАМЕНТ</a:t>
            </a:r>
            <a:endParaRPr sz="3500">
              <a:latin typeface="Cambria"/>
              <a:cs typeface="Cambri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-4762" y="1191576"/>
            <a:ext cx="9153525" cy="5671185"/>
            <a:chOff x="-4762" y="1191576"/>
            <a:chExt cx="9153525" cy="5671185"/>
          </a:xfrm>
        </p:grpSpPr>
        <p:sp>
          <p:nvSpPr>
            <p:cNvPr id="8" name="object 8"/>
            <p:cNvSpPr/>
            <p:nvPr/>
          </p:nvSpPr>
          <p:spPr>
            <a:xfrm>
              <a:off x="0" y="1196339"/>
              <a:ext cx="9144000" cy="5661660"/>
            </a:xfrm>
            <a:custGeom>
              <a:avLst/>
              <a:gdLst/>
              <a:ahLst/>
              <a:cxnLst/>
              <a:rect l="l" t="t" r="r" b="b"/>
              <a:pathLst>
                <a:path w="9144000" h="5661659">
                  <a:moveTo>
                    <a:pt x="9144000" y="0"/>
                  </a:moveTo>
                  <a:lnTo>
                    <a:pt x="0" y="0"/>
                  </a:lnTo>
                  <a:lnTo>
                    <a:pt x="0" y="5661660"/>
                  </a:lnTo>
                  <a:lnTo>
                    <a:pt x="9144000" y="566166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1196339"/>
              <a:ext cx="9144000" cy="5661660"/>
            </a:xfrm>
            <a:custGeom>
              <a:avLst/>
              <a:gdLst/>
              <a:ahLst/>
              <a:cxnLst/>
              <a:rect l="l" t="t" r="r" b="b"/>
              <a:pathLst>
                <a:path w="9144000" h="5661659">
                  <a:moveTo>
                    <a:pt x="0" y="5661660"/>
                  </a:moveTo>
                  <a:lnTo>
                    <a:pt x="9144000" y="566166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661660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78027" y="1225118"/>
            <a:ext cx="8508365" cy="5451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92A199"/>
              </a:buClr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b="1" u="heavy" spc="-2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- </a:t>
            </a:r>
            <a:r>
              <a:rPr sz="2000" b="1" u="heavy" spc="-3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предложение </a:t>
            </a:r>
            <a:r>
              <a:rPr sz="2000" b="1" u="heavy" spc="-1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за </a:t>
            </a:r>
            <a:r>
              <a:rPr sz="2000" b="1" u="heavy" spc="-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регламент </a:t>
            </a:r>
            <a:r>
              <a:rPr sz="2000" b="1" u="heavy" spc="-1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за </a:t>
            </a:r>
            <a:r>
              <a:rPr sz="2000" b="1" u="heavy" spc="-3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изменение </a:t>
            </a:r>
            <a:r>
              <a:rPr sz="2000" b="1" u="heavy" spc="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на </a:t>
            </a:r>
            <a:r>
              <a:rPr sz="2000" b="1" u="heavy" spc="-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регламентите </a:t>
            </a:r>
            <a:r>
              <a:rPr sz="2000" b="1" spc="-5" dirty="0">
                <a:solidFill>
                  <a:srgbClr val="CCCC00"/>
                </a:solidFill>
                <a:latin typeface="Tahoma"/>
                <a:cs typeface="Tahoma"/>
              </a:rPr>
              <a:t> </a:t>
            </a:r>
            <a:r>
              <a:rPr sz="2000" b="1" u="heavy" spc="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относно </a:t>
            </a:r>
            <a:r>
              <a:rPr sz="2000" b="1" u="heavy" spc="7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общата </a:t>
            </a:r>
            <a:r>
              <a:rPr sz="2000" b="1" u="heavy" spc="-4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организация </a:t>
            </a:r>
            <a:r>
              <a:rPr sz="2000" b="1" u="heavy" spc="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на </a:t>
            </a:r>
            <a:r>
              <a:rPr sz="2000" b="1" u="heavy" spc="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пазарите </a:t>
            </a:r>
            <a:r>
              <a:rPr sz="2000" b="1" u="heavy" spc="-4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(ООП) </a:t>
            </a:r>
            <a:r>
              <a:rPr sz="2000" b="1" u="heavy" spc="10" dirty="0" err="1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на</a:t>
            </a:r>
            <a:r>
              <a:rPr sz="2000" b="1" u="heavy" spc="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 </a:t>
            </a:r>
            <a:r>
              <a:rPr sz="2000" b="1" u="heavy" spc="-30" dirty="0" smtClean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 </a:t>
            </a:r>
            <a:r>
              <a:rPr sz="2000" b="1" spc="-25" dirty="0" smtClean="0">
                <a:solidFill>
                  <a:srgbClr val="CCCC00"/>
                </a:solidFill>
                <a:latin typeface="Tahoma"/>
                <a:cs typeface="Tahoma"/>
                <a:hlinkClick r:id="rId4"/>
              </a:rPr>
              <a:t> </a:t>
            </a:r>
            <a:r>
              <a:rPr sz="2000" b="1" u="heavy" spc="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селскостопански </a:t>
            </a:r>
            <a:r>
              <a:rPr sz="2000" b="1" u="heavy" spc="-3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продукти, </a:t>
            </a:r>
            <a:r>
              <a:rPr sz="2000" b="1" u="heavy" spc="4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схемите </a:t>
            </a:r>
            <a:r>
              <a:rPr sz="2000" b="1" u="heavy" spc="-1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за </a:t>
            </a:r>
            <a:r>
              <a:rPr sz="2000" b="1" u="heavy" spc="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качество </a:t>
            </a:r>
            <a:r>
              <a:rPr sz="2000" b="1" u="heavy" spc="-10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и </a:t>
            </a:r>
            <a:r>
              <a:rPr sz="2000" b="1" u="heavy" spc="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мерките </a:t>
            </a:r>
            <a:r>
              <a:rPr sz="2000" b="1" u="heavy" spc="-2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за </a:t>
            </a:r>
            <a:r>
              <a:rPr sz="2000" b="1" spc="-580" dirty="0">
                <a:solidFill>
                  <a:srgbClr val="CCCC00"/>
                </a:solidFill>
                <a:latin typeface="Tahoma"/>
                <a:cs typeface="Tahoma"/>
                <a:hlinkClick r:id="rId4"/>
              </a:rPr>
              <a:t> </a:t>
            </a:r>
            <a:r>
              <a:rPr sz="2000" b="1" u="heavy" spc="-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отдалечените</a:t>
            </a:r>
            <a:r>
              <a:rPr sz="2000" b="1" u="heavy" spc="-6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 </a:t>
            </a:r>
            <a:r>
              <a:rPr sz="2000" b="1" u="heavy" spc="-6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4"/>
              </a:rPr>
              <a:t>региони</a:t>
            </a:r>
            <a:r>
              <a:rPr sz="2000" b="1" spc="-65" dirty="0">
                <a:latin typeface="Tahoma"/>
                <a:cs typeface="Tahoma"/>
                <a:hlinkClick r:id="rId4"/>
              </a:rPr>
              <a:t>;</a:t>
            </a:r>
            <a:endParaRPr sz="2000" dirty="0">
              <a:latin typeface="Tahoma"/>
              <a:cs typeface="Tahoma"/>
            </a:endParaRPr>
          </a:p>
          <a:p>
            <a:pPr marL="241300" indent="-228600">
              <a:lnSpc>
                <a:spcPct val="100000"/>
              </a:lnSpc>
              <a:spcBef>
                <a:spcPts val="480"/>
              </a:spcBef>
              <a:buClr>
                <a:srgbClr val="92A199"/>
              </a:buClr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b="1" u="heavy" spc="-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-</a:t>
            </a:r>
            <a:r>
              <a:rPr sz="2000" b="1" u="heavy" spc="-3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 предложение</a:t>
            </a:r>
            <a:r>
              <a:rPr sz="2000" b="1" u="heavy" spc="-7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 </a:t>
            </a:r>
            <a:r>
              <a:rPr sz="2000" b="1" u="heavy" spc="-1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за </a:t>
            </a:r>
            <a:r>
              <a:rPr sz="2000" b="1" u="heavy" spc="-3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хоризонтален</a:t>
            </a:r>
            <a:r>
              <a:rPr sz="2000" b="1" u="heavy" spc="-5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 </a:t>
            </a:r>
            <a:r>
              <a:rPr sz="2000" b="1" u="heavy" spc="-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регламент</a:t>
            </a:r>
            <a:r>
              <a:rPr sz="2000" b="1" u="heavy" spc="-4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 </a:t>
            </a:r>
            <a:r>
              <a:rPr sz="2000" b="1" u="heavy" spc="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</a:rPr>
              <a:t>относно</a:t>
            </a:r>
            <a:endParaRPr sz="2000" dirty="0">
              <a:latin typeface="Tahoma"/>
              <a:cs typeface="Tahoma"/>
            </a:endParaRPr>
          </a:p>
          <a:p>
            <a:pPr marL="241300">
              <a:lnSpc>
                <a:spcPct val="100000"/>
              </a:lnSpc>
            </a:pPr>
            <a:r>
              <a:rPr sz="2000" b="1" u="heavy" spc="2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финансирането,</a:t>
            </a:r>
            <a:r>
              <a:rPr sz="2000" b="1" u="heavy" spc="-3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 </a:t>
            </a:r>
            <a:r>
              <a:rPr sz="2000" b="1" u="heavy" spc="-2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управлението</a:t>
            </a:r>
            <a:r>
              <a:rPr sz="2000" b="1" u="heavy" spc="-4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 </a:t>
            </a:r>
            <a:r>
              <a:rPr sz="2000" b="1" u="heavy" spc="-10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и</a:t>
            </a:r>
            <a:r>
              <a:rPr sz="2000" b="1" u="heavy" spc="-2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 мониторинга</a:t>
            </a:r>
            <a:r>
              <a:rPr sz="2000" b="1" u="heavy" spc="-4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 </a:t>
            </a:r>
            <a:r>
              <a:rPr sz="2000" b="1" u="heavy" spc="10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на</a:t>
            </a:r>
            <a:r>
              <a:rPr sz="2000" b="1" u="heavy" spc="-3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 </a:t>
            </a:r>
            <a:r>
              <a:rPr sz="2000" b="1" u="heavy" spc="35" dirty="0">
                <a:solidFill>
                  <a:srgbClr val="CCCC00"/>
                </a:solidFill>
                <a:uFill>
                  <a:solidFill>
                    <a:srgbClr val="CCCC00"/>
                  </a:solidFill>
                </a:uFill>
                <a:latin typeface="Tahoma"/>
                <a:cs typeface="Tahoma"/>
                <a:hlinkClick r:id="rId5"/>
              </a:rPr>
              <a:t>ОСП</a:t>
            </a:r>
            <a:r>
              <a:rPr sz="2000" b="1" spc="35" dirty="0">
                <a:latin typeface="Tahoma"/>
                <a:cs typeface="Tahoma"/>
              </a:rPr>
              <a:t>.</a:t>
            </a:r>
            <a:endParaRPr sz="2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5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000" b="1" spc="-125" dirty="0">
                <a:solidFill>
                  <a:srgbClr val="554A3B"/>
                </a:solidFill>
                <a:latin typeface="Tahoma"/>
                <a:cs typeface="Tahoma"/>
              </a:rPr>
              <a:t>РЕГЛАМЕНТА</a:t>
            </a:r>
            <a:r>
              <a:rPr sz="2000" b="1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-125" dirty="0">
                <a:solidFill>
                  <a:srgbClr val="554A3B"/>
                </a:solidFill>
                <a:latin typeface="Tahoma"/>
                <a:cs typeface="Tahoma"/>
              </a:rPr>
              <a:t>ЕВРОПЕЙСКИЯ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20" dirty="0">
                <a:solidFill>
                  <a:srgbClr val="554A3B"/>
                </a:solidFill>
                <a:latin typeface="Tahoma"/>
                <a:cs typeface="Tahoma"/>
              </a:rPr>
              <a:t>ПАРЛАМЕНТ</a:t>
            </a:r>
            <a:r>
              <a:rPr sz="2000" b="1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7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25" dirty="0">
                <a:solidFill>
                  <a:srgbClr val="554A3B"/>
                </a:solidFill>
                <a:latin typeface="Tahoma"/>
                <a:cs typeface="Tahoma"/>
              </a:rPr>
              <a:t>СЪВЕТА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endParaRPr sz="2000" dirty="0">
              <a:latin typeface="Tahoma"/>
              <a:cs typeface="Tahoma"/>
            </a:endParaRPr>
          </a:p>
          <a:p>
            <a:pPr marL="12700" marR="199390">
              <a:lnSpc>
                <a:spcPct val="100000"/>
              </a:lnSpc>
            </a:pPr>
            <a:r>
              <a:rPr sz="2000" spc="90" dirty="0">
                <a:solidFill>
                  <a:srgbClr val="554A3B"/>
                </a:solidFill>
                <a:latin typeface="Tahoma"/>
                <a:cs typeface="Tahoma"/>
              </a:rPr>
              <a:t>установяване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spc="130" dirty="0">
                <a:solidFill>
                  <a:srgbClr val="554A3B"/>
                </a:solidFill>
                <a:latin typeface="Tahoma"/>
                <a:cs typeface="Tahoma"/>
              </a:rPr>
              <a:t>правила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spc="180" dirty="0">
                <a:solidFill>
                  <a:srgbClr val="554A3B"/>
                </a:solidFill>
                <a:latin typeface="Tahoma"/>
                <a:cs typeface="Tahoma"/>
              </a:rPr>
              <a:t>подпомагане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spc="100" dirty="0">
                <a:solidFill>
                  <a:srgbClr val="554A3B"/>
                </a:solidFill>
                <a:latin typeface="Tahoma"/>
                <a:cs typeface="Tahoma"/>
              </a:rPr>
              <a:t>стратегическите 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90" dirty="0">
                <a:solidFill>
                  <a:srgbClr val="554A3B"/>
                </a:solidFill>
                <a:latin typeface="Tahoma"/>
                <a:cs typeface="Tahoma"/>
              </a:rPr>
              <a:t>планове,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80" dirty="0">
                <a:solidFill>
                  <a:srgbClr val="554A3B"/>
                </a:solidFill>
                <a:latin typeface="Tahoma"/>
                <a:cs typeface="Tahoma"/>
              </a:rPr>
              <a:t>които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310" dirty="0">
                <a:solidFill>
                  <a:srgbClr val="554A3B"/>
                </a:solidFill>
                <a:latin typeface="Tahoma"/>
                <a:cs typeface="Tahoma"/>
              </a:rPr>
              <a:t>се</a:t>
            </a:r>
            <a:r>
              <a:rPr sz="20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-65" dirty="0">
                <a:solidFill>
                  <a:srgbClr val="554A3B"/>
                </a:solidFill>
                <a:latin typeface="Tahoma"/>
                <a:cs typeface="Tahoma"/>
              </a:rPr>
              <a:t>изготвят </a:t>
            </a:r>
            <a:r>
              <a:rPr sz="2000" spc="25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80" dirty="0">
                <a:solidFill>
                  <a:srgbClr val="554A3B"/>
                </a:solidFill>
                <a:latin typeface="Tahoma"/>
                <a:cs typeface="Tahoma"/>
              </a:rPr>
              <a:t>държавите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45" dirty="0">
                <a:solidFill>
                  <a:srgbClr val="554A3B"/>
                </a:solidFill>
                <a:latin typeface="Tahoma"/>
                <a:cs typeface="Tahoma"/>
              </a:rPr>
              <a:t>членки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45" dirty="0">
                <a:solidFill>
                  <a:srgbClr val="554A3B"/>
                </a:solidFill>
                <a:latin typeface="Tahoma"/>
                <a:cs typeface="Tahoma"/>
              </a:rPr>
              <a:t>по</a:t>
            </a:r>
            <a:r>
              <a:rPr sz="20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554A3B"/>
                </a:solidFill>
                <a:latin typeface="Tahoma"/>
                <a:cs typeface="Tahoma"/>
              </a:rPr>
              <a:t>линия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50" dirty="0">
                <a:solidFill>
                  <a:srgbClr val="554A3B"/>
                </a:solidFill>
                <a:latin typeface="Tahoma"/>
                <a:cs typeface="Tahoma"/>
              </a:rPr>
              <a:t>ОСП </a:t>
            </a:r>
            <a:r>
              <a:rPr sz="2000" spc="-6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85" dirty="0">
                <a:solidFill>
                  <a:srgbClr val="554A3B"/>
                </a:solidFill>
                <a:latin typeface="Tahoma"/>
                <a:cs typeface="Tahoma"/>
              </a:rPr>
              <a:t>(стратегическите</a:t>
            </a:r>
            <a:r>
              <a:rPr sz="20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14" dirty="0">
                <a:solidFill>
                  <a:srgbClr val="554A3B"/>
                </a:solidFill>
                <a:latin typeface="Tahoma"/>
                <a:cs typeface="Tahoma"/>
              </a:rPr>
              <a:t>планове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45" dirty="0">
                <a:solidFill>
                  <a:srgbClr val="554A3B"/>
                </a:solidFill>
                <a:latin typeface="Tahoma"/>
                <a:cs typeface="Tahoma"/>
              </a:rPr>
              <a:t>по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30" dirty="0">
                <a:solidFill>
                  <a:srgbClr val="554A3B"/>
                </a:solidFill>
                <a:latin typeface="Tahoma"/>
                <a:cs typeface="Tahoma"/>
              </a:rPr>
              <a:t>ОСП).</a:t>
            </a:r>
            <a:endParaRPr sz="2000" dirty="0">
              <a:latin typeface="Tahoma"/>
              <a:cs typeface="Tahoma"/>
            </a:endParaRPr>
          </a:p>
          <a:p>
            <a:pPr marL="12700" marR="796290" algn="just">
              <a:lnSpc>
                <a:spcPct val="100000"/>
              </a:lnSpc>
              <a:spcBef>
                <a:spcPts val="480"/>
              </a:spcBef>
            </a:pPr>
            <a:r>
              <a:rPr sz="2000" spc="170" dirty="0">
                <a:solidFill>
                  <a:srgbClr val="554A3B"/>
                </a:solidFill>
                <a:latin typeface="Tahoma"/>
                <a:cs typeface="Tahoma"/>
              </a:rPr>
              <a:t>Финансирането</a:t>
            </a:r>
            <a:r>
              <a:rPr sz="20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4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5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95" dirty="0">
                <a:solidFill>
                  <a:srgbClr val="554A3B"/>
                </a:solidFill>
                <a:latin typeface="Tahoma"/>
                <a:cs typeface="Tahoma"/>
              </a:rPr>
              <a:t>Европейския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54" dirty="0">
                <a:solidFill>
                  <a:srgbClr val="554A3B"/>
                </a:solidFill>
                <a:latin typeface="Tahoma"/>
                <a:cs typeface="Tahoma"/>
              </a:rPr>
              <a:t>фонд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0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55" dirty="0">
                <a:solidFill>
                  <a:srgbClr val="554A3B"/>
                </a:solidFill>
                <a:latin typeface="Tahoma"/>
                <a:cs typeface="Tahoma"/>
              </a:rPr>
              <a:t>гарантиране</a:t>
            </a:r>
            <a:r>
              <a:rPr sz="2000" spc="-114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spc="-6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50" dirty="0">
                <a:solidFill>
                  <a:srgbClr val="554A3B"/>
                </a:solidFill>
                <a:latin typeface="Tahoma"/>
                <a:cs typeface="Tahoma"/>
              </a:rPr>
              <a:t>земеделието</a:t>
            </a:r>
            <a:r>
              <a:rPr sz="20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5" dirty="0">
                <a:solidFill>
                  <a:srgbClr val="554A3B"/>
                </a:solidFill>
                <a:latin typeface="Tahoma"/>
                <a:cs typeface="Tahoma"/>
              </a:rPr>
              <a:t>(ЕФГЗ)</a:t>
            </a:r>
            <a:r>
              <a:rPr sz="20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95" dirty="0">
                <a:solidFill>
                  <a:srgbClr val="554A3B"/>
                </a:solidFill>
                <a:latin typeface="Tahoma"/>
                <a:cs typeface="Tahoma"/>
              </a:rPr>
              <a:t>Европейския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75" dirty="0">
                <a:solidFill>
                  <a:srgbClr val="554A3B"/>
                </a:solidFill>
                <a:latin typeface="Tahoma"/>
                <a:cs typeface="Tahoma"/>
              </a:rPr>
              <a:t>земеделски</a:t>
            </a:r>
            <a:r>
              <a:rPr sz="20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254" dirty="0">
                <a:solidFill>
                  <a:srgbClr val="554A3B"/>
                </a:solidFill>
                <a:latin typeface="Tahoma"/>
                <a:cs typeface="Tahoma"/>
              </a:rPr>
              <a:t>фонд</a:t>
            </a:r>
            <a:r>
              <a:rPr sz="20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spc="-6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80" dirty="0">
                <a:solidFill>
                  <a:srgbClr val="554A3B"/>
                </a:solidFill>
                <a:latin typeface="Tahoma"/>
                <a:cs typeface="Tahoma"/>
              </a:rPr>
              <a:t>развитие</a:t>
            </a:r>
            <a:r>
              <a:rPr sz="20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50" dirty="0">
                <a:solidFill>
                  <a:srgbClr val="554A3B"/>
                </a:solidFill>
                <a:latin typeface="Tahoma"/>
                <a:cs typeface="Tahoma"/>
              </a:rPr>
              <a:t>селските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75" dirty="0">
                <a:solidFill>
                  <a:srgbClr val="554A3B"/>
                </a:solidFill>
                <a:latin typeface="Tahoma"/>
                <a:cs typeface="Tahoma"/>
              </a:rPr>
              <a:t>райони</a:t>
            </a:r>
            <a:r>
              <a:rPr sz="20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75" dirty="0">
                <a:solidFill>
                  <a:srgbClr val="554A3B"/>
                </a:solidFill>
                <a:latin typeface="Tahoma"/>
                <a:cs typeface="Tahoma"/>
              </a:rPr>
              <a:t>(ЕЗФРСР),</a:t>
            </a:r>
            <a:r>
              <a:rPr sz="20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0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25" dirty="0">
                <a:solidFill>
                  <a:srgbClr val="554A3B"/>
                </a:solidFill>
                <a:latin typeface="Tahoma"/>
                <a:cs typeface="Tahoma"/>
              </a:rPr>
              <a:t>отмяна</a:t>
            </a:r>
            <a:r>
              <a:rPr sz="20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endParaRPr sz="2000" dirty="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</a:pPr>
            <a:r>
              <a:rPr sz="2000" spc="130" dirty="0">
                <a:solidFill>
                  <a:srgbClr val="554A3B"/>
                </a:solidFill>
                <a:latin typeface="Tahoma"/>
                <a:cs typeface="Tahoma"/>
              </a:rPr>
              <a:t>Регламент</a:t>
            </a:r>
            <a:r>
              <a:rPr sz="20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65" dirty="0">
                <a:solidFill>
                  <a:srgbClr val="554A3B"/>
                </a:solidFill>
                <a:latin typeface="Tahoma"/>
                <a:cs typeface="Tahoma"/>
              </a:rPr>
              <a:t>(ЕС)</a:t>
            </a:r>
            <a:r>
              <a:rPr sz="2000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№ </a:t>
            </a:r>
            <a:r>
              <a:rPr sz="2000" spc="25" dirty="0">
                <a:solidFill>
                  <a:srgbClr val="554A3B"/>
                </a:solidFill>
                <a:latin typeface="Tahoma"/>
                <a:cs typeface="Tahoma"/>
              </a:rPr>
              <a:t>1305/2013</a:t>
            </a:r>
            <a:r>
              <a:rPr sz="20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5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95" dirty="0">
                <a:solidFill>
                  <a:srgbClr val="554A3B"/>
                </a:solidFill>
                <a:latin typeface="Tahoma"/>
                <a:cs typeface="Tahoma"/>
              </a:rPr>
              <a:t>Европейския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75" dirty="0">
                <a:solidFill>
                  <a:srgbClr val="554A3B"/>
                </a:solidFill>
                <a:latin typeface="Tahoma"/>
                <a:cs typeface="Tahoma"/>
              </a:rPr>
              <a:t>парламент</a:t>
            </a:r>
            <a:r>
              <a:rPr sz="20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endParaRPr sz="2000" dirty="0">
              <a:latin typeface="Tahoma"/>
              <a:cs typeface="Tahoma"/>
            </a:endParaRPr>
          </a:p>
          <a:p>
            <a:pPr marL="12700" marR="54610" algn="just">
              <a:lnSpc>
                <a:spcPct val="100000"/>
              </a:lnSpc>
              <a:spcBef>
                <a:spcPts val="5"/>
              </a:spcBef>
            </a:pPr>
            <a:r>
              <a:rPr sz="2000" spc="165" dirty="0">
                <a:solidFill>
                  <a:srgbClr val="554A3B"/>
                </a:solidFill>
                <a:latin typeface="Tahoma"/>
                <a:cs typeface="Tahoma"/>
              </a:rPr>
              <a:t>Съ</a:t>
            </a:r>
            <a:r>
              <a:rPr sz="2000" spc="70" dirty="0">
                <a:solidFill>
                  <a:srgbClr val="554A3B"/>
                </a:solidFill>
                <a:latin typeface="Tahoma"/>
                <a:cs typeface="Tahoma"/>
              </a:rPr>
              <a:t>вета</a:t>
            </a:r>
            <a:r>
              <a:rPr sz="20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55" dirty="0">
                <a:solidFill>
                  <a:srgbClr val="554A3B"/>
                </a:solidFill>
                <a:latin typeface="Tahoma"/>
                <a:cs typeface="Tahoma"/>
              </a:rPr>
              <a:t>Рег</a:t>
            </a:r>
            <a:r>
              <a:rPr sz="2000" spc="65" dirty="0">
                <a:solidFill>
                  <a:srgbClr val="554A3B"/>
                </a:solidFill>
                <a:latin typeface="Tahoma"/>
                <a:cs typeface="Tahoma"/>
              </a:rPr>
              <a:t>л</a:t>
            </a:r>
            <a:r>
              <a:rPr sz="2000" spc="355" dirty="0">
                <a:solidFill>
                  <a:srgbClr val="554A3B"/>
                </a:solidFill>
                <a:latin typeface="Tahoma"/>
                <a:cs typeface="Tahoma"/>
              </a:rPr>
              <a:t>ам</a:t>
            </a:r>
            <a:r>
              <a:rPr sz="2000" spc="33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spc="-60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000" spc="-45" dirty="0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0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-75" dirty="0">
                <a:solidFill>
                  <a:srgbClr val="554A3B"/>
                </a:solidFill>
                <a:latin typeface="Tahoma"/>
                <a:cs typeface="Tahoma"/>
              </a:rPr>
              <a:t>(</a:t>
            </a:r>
            <a:r>
              <a:rPr sz="2000" spc="17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spc="200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000" spc="-30" dirty="0">
                <a:solidFill>
                  <a:srgbClr val="554A3B"/>
                </a:solidFill>
                <a:latin typeface="Tahoma"/>
                <a:cs typeface="Tahoma"/>
              </a:rPr>
              <a:t>)</a:t>
            </a:r>
            <a:r>
              <a:rPr sz="2000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№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spc="20" dirty="0">
                <a:solidFill>
                  <a:srgbClr val="554A3B"/>
                </a:solidFill>
                <a:latin typeface="Tahoma"/>
                <a:cs typeface="Tahoma"/>
              </a:rPr>
              <a:t>3</a:t>
            </a:r>
            <a:r>
              <a:rPr sz="2000" spc="10" dirty="0">
                <a:solidFill>
                  <a:srgbClr val="554A3B"/>
                </a:solidFill>
                <a:latin typeface="Tahoma"/>
                <a:cs typeface="Tahoma"/>
              </a:rPr>
              <a:t>0</a:t>
            </a:r>
            <a:r>
              <a:rPr sz="2000" spc="20" dirty="0">
                <a:solidFill>
                  <a:srgbClr val="554A3B"/>
                </a:solidFill>
                <a:latin typeface="Tahoma"/>
                <a:cs typeface="Tahoma"/>
              </a:rPr>
              <a:t>7</a:t>
            </a:r>
            <a:r>
              <a:rPr sz="2000" spc="65" dirty="0">
                <a:solidFill>
                  <a:srgbClr val="554A3B"/>
                </a:solidFill>
                <a:latin typeface="Tahoma"/>
                <a:cs typeface="Tahoma"/>
              </a:rPr>
              <a:t>/2</a:t>
            </a:r>
            <a:r>
              <a:rPr sz="2000" spc="10" dirty="0">
                <a:solidFill>
                  <a:srgbClr val="554A3B"/>
                </a:solidFill>
                <a:latin typeface="Tahoma"/>
                <a:cs typeface="Tahoma"/>
              </a:rPr>
              <a:t>0</a:t>
            </a:r>
            <a:r>
              <a:rPr sz="2000" spc="2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spc="15" dirty="0">
                <a:solidFill>
                  <a:srgbClr val="554A3B"/>
                </a:solidFill>
                <a:latin typeface="Tahoma"/>
                <a:cs typeface="Tahoma"/>
              </a:rPr>
              <a:t>3</a:t>
            </a:r>
            <a:r>
              <a:rPr sz="20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000" spc="18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0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0" dirty="0">
                <a:solidFill>
                  <a:srgbClr val="554A3B"/>
                </a:solidFill>
                <a:latin typeface="Tahoma"/>
                <a:cs typeface="Tahoma"/>
              </a:rPr>
              <a:t>Европ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spc="80" dirty="0">
                <a:solidFill>
                  <a:srgbClr val="554A3B"/>
                </a:solidFill>
                <a:latin typeface="Tahoma"/>
                <a:cs typeface="Tahoma"/>
              </a:rPr>
              <a:t>йски</a:t>
            </a:r>
            <a:r>
              <a:rPr sz="2000" spc="85" dirty="0">
                <a:solidFill>
                  <a:srgbClr val="554A3B"/>
                </a:solidFill>
                <a:latin typeface="Tahoma"/>
                <a:cs typeface="Tahoma"/>
              </a:rPr>
              <a:t>я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55" dirty="0">
                <a:solidFill>
                  <a:srgbClr val="554A3B"/>
                </a:solidFill>
                <a:latin typeface="Tahoma"/>
                <a:cs typeface="Tahoma"/>
              </a:rPr>
              <a:t>пар</a:t>
            </a:r>
            <a:r>
              <a:rPr sz="2000" spc="170" dirty="0">
                <a:solidFill>
                  <a:srgbClr val="554A3B"/>
                </a:solidFill>
                <a:latin typeface="Tahoma"/>
                <a:cs typeface="Tahoma"/>
              </a:rPr>
              <a:t>л</a:t>
            </a:r>
            <a:r>
              <a:rPr sz="2000" spc="355" dirty="0">
                <a:solidFill>
                  <a:srgbClr val="554A3B"/>
                </a:solidFill>
                <a:latin typeface="Tahoma"/>
                <a:cs typeface="Tahoma"/>
              </a:rPr>
              <a:t>ам</a:t>
            </a:r>
            <a:r>
              <a:rPr sz="2000" spc="33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spc="-45" dirty="0">
                <a:solidFill>
                  <a:srgbClr val="554A3B"/>
                </a:solidFill>
                <a:latin typeface="Tahoma"/>
                <a:cs typeface="Tahoma"/>
              </a:rPr>
              <a:t>нт  </a:t>
            </a:r>
            <a:r>
              <a:rPr sz="2000" spc="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9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spc="100" dirty="0">
                <a:solidFill>
                  <a:srgbClr val="554A3B"/>
                </a:solidFill>
                <a:latin typeface="Tahoma"/>
                <a:cs typeface="Tahoma"/>
              </a:rPr>
              <a:t>Съвета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6540" rIns="0" bIns="0" rtlCol="0">
            <a:spAutoFit/>
          </a:bodyPr>
          <a:lstStyle/>
          <a:p>
            <a:pPr marR="4445" algn="ctr">
              <a:lnSpc>
                <a:spcPct val="100000"/>
              </a:lnSpc>
              <a:spcBef>
                <a:spcPts val="2020"/>
              </a:spcBef>
            </a:pPr>
            <a:r>
              <a:rPr sz="3500" b="0" spc="229" dirty="0">
                <a:solidFill>
                  <a:srgbClr val="6B7C71"/>
                </a:solidFill>
                <a:latin typeface="Cambria"/>
                <a:cs typeface="Cambria"/>
              </a:rPr>
              <a:t>ВТОРИ</a:t>
            </a:r>
            <a:r>
              <a:rPr sz="3500" b="0" spc="8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240" dirty="0">
                <a:solidFill>
                  <a:srgbClr val="6B7C71"/>
                </a:solidFill>
                <a:latin typeface="Cambria"/>
                <a:cs typeface="Cambria"/>
              </a:rPr>
              <a:t>РЕГЛАМЕНТ</a:t>
            </a:r>
            <a:endParaRPr sz="3500">
              <a:latin typeface="Cambria"/>
              <a:cs typeface="Cambri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6697" y="1552765"/>
            <a:ext cx="8579485" cy="4977765"/>
            <a:chOff x="246697" y="1552765"/>
            <a:chExt cx="8579485" cy="4977765"/>
          </a:xfrm>
        </p:grpSpPr>
        <p:sp>
          <p:nvSpPr>
            <p:cNvPr id="7" name="object 7"/>
            <p:cNvSpPr/>
            <p:nvPr/>
          </p:nvSpPr>
          <p:spPr>
            <a:xfrm>
              <a:off x="251459" y="1557527"/>
              <a:ext cx="8569960" cy="4968240"/>
            </a:xfrm>
            <a:custGeom>
              <a:avLst/>
              <a:gdLst/>
              <a:ahLst/>
              <a:cxnLst/>
              <a:rect l="l" t="t" r="r" b="b"/>
              <a:pathLst>
                <a:path w="8569960" h="4968240">
                  <a:moveTo>
                    <a:pt x="8569452" y="0"/>
                  </a:moveTo>
                  <a:lnTo>
                    <a:pt x="0" y="0"/>
                  </a:lnTo>
                  <a:lnTo>
                    <a:pt x="0" y="4968240"/>
                  </a:lnTo>
                  <a:lnTo>
                    <a:pt x="8569452" y="4968240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1459" y="1557527"/>
              <a:ext cx="8569960" cy="4968240"/>
            </a:xfrm>
            <a:custGeom>
              <a:avLst/>
              <a:gdLst/>
              <a:ahLst/>
              <a:cxnLst/>
              <a:rect l="l" t="t" r="r" b="b"/>
              <a:pathLst>
                <a:path w="8569960" h="4968240">
                  <a:moveTo>
                    <a:pt x="0" y="4968240"/>
                  </a:moveTo>
                  <a:lnTo>
                    <a:pt x="8569452" y="4968240"/>
                  </a:lnTo>
                  <a:lnTo>
                    <a:pt x="8569452" y="0"/>
                  </a:lnTo>
                  <a:lnTo>
                    <a:pt x="0" y="0"/>
                  </a:lnTo>
                  <a:lnTo>
                    <a:pt x="0" y="4968240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29792" y="1585721"/>
            <a:ext cx="7992745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solidFill>
                  <a:srgbClr val="554A3B"/>
                </a:solidFill>
                <a:latin typeface="Tahoma"/>
                <a:cs typeface="Tahoma"/>
              </a:rPr>
              <a:t>РЕГЛАМЕНТ</a:t>
            </a:r>
            <a:r>
              <a:rPr sz="2000" b="1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-125" dirty="0">
                <a:solidFill>
                  <a:srgbClr val="554A3B"/>
                </a:solidFill>
                <a:latin typeface="Tahoma"/>
                <a:cs typeface="Tahoma"/>
              </a:rPr>
              <a:t>ЕВРОПЕЙСКИЯ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14" dirty="0">
                <a:solidFill>
                  <a:srgbClr val="554A3B"/>
                </a:solidFill>
                <a:latin typeface="Tahoma"/>
                <a:cs typeface="Tahoma"/>
              </a:rPr>
              <a:t>ПАРЛАМЕНТ</a:t>
            </a:r>
            <a:r>
              <a:rPr sz="2000" b="1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7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25" dirty="0">
                <a:solidFill>
                  <a:srgbClr val="554A3B"/>
                </a:solidFill>
                <a:latin typeface="Tahoma"/>
                <a:cs typeface="Tahoma"/>
              </a:rPr>
              <a:t>СЪВЕТА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2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изменение</a:t>
            </a:r>
            <a:r>
              <a:rPr sz="2000" b="1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регламенти:</a:t>
            </a:r>
            <a:endParaRPr sz="2000">
              <a:latin typeface="Tahoma"/>
              <a:cs typeface="Tahoma"/>
            </a:endParaRPr>
          </a:p>
          <a:p>
            <a:pPr marL="355600" marR="184150" indent="-342900">
              <a:lnSpc>
                <a:spcPct val="100000"/>
              </a:lnSpc>
              <a:spcBef>
                <a:spcPts val="480"/>
              </a:spcBef>
              <a:buClr>
                <a:srgbClr val="92A199"/>
              </a:buClr>
              <a:buFont typeface="Microsoft Sans Serif"/>
              <a:buChar char="•"/>
              <a:tabLst>
                <a:tab pos="426720" algn="l"/>
                <a:tab pos="427355" algn="l"/>
              </a:tabLst>
            </a:pPr>
            <a:r>
              <a:rPr dirty="0"/>
              <a:t>	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(Е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)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245" dirty="0">
                <a:solidFill>
                  <a:srgbClr val="554A3B"/>
                </a:solidFill>
                <a:latin typeface="Tahoma"/>
                <a:cs typeface="Tahoma"/>
              </a:rPr>
              <a:t>№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3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0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8</a:t>
            </a:r>
            <a:r>
              <a:rPr sz="2000" b="1" spc="-185" dirty="0">
                <a:solidFill>
                  <a:srgbClr val="554A3B"/>
                </a:solidFill>
                <a:latin typeface="Tahoma"/>
                <a:cs typeface="Tahoma"/>
              </a:rPr>
              <a:t>/</a:t>
            </a:r>
            <a:r>
              <a:rPr sz="2000" b="1" spc="-200" dirty="0">
                <a:solidFill>
                  <a:srgbClr val="554A3B"/>
                </a:solidFill>
                <a:latin typeface="Tahoma"/>
                <a:cs typeface="Tahoma"/>
              </a:rPr>
              <a:t>2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0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b="1" spc="-155" dirty="0">
                <a:solidFill>
                  <a:srgbClr val="554A3B"/>
                </a:solidFill>
                <a:latin typeface="Tahoma"/>
                <a:cs typeface="Tahoma"/>
              </a:rPr>
              <a:t>3</a:t>
            </a:r>
            <a:r>
              <a:rPr sz="2000" b="1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b="1" spc="50" dirty="0">
                <a:solidFill>
                  <a:srgbClr val="554A3B"/>
                </a:solidFill>
                <a:latin typeface="Tahoma"/>
                <a:cs typeface="Tahoma"/>
              </a:rPr>
              <a:t>уста</a:t>
            </a:r>
            <a:r>
              <a:rPr sz="2000" b="1" spc="5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000" b="1" spc="-110" dirty="0">
                <a:solidFill>
                  <a:srgbClr val="554A3B"/>
                </a:solidFill>
                <a:latin typeface="Tahoma"/>
                <a:cs typeface="Tahoma"/>
              </a:rPr>
              <a:t>овя</a:t>
            </a:r>
            <a:r>
              <a:rPr sz="2000" b="1" spc="-114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000" b="1" spc="35" dirty="0">
                <a:solidFill>
                  <a:srgbClr val="554A3B"/>
                </a:solidFill>
                <a:latin typeface="Tahoma"/>
                <a:cs typeface="Tahoma"/>
              </a:rPr>
              <a:t>ан</a:t>
            </a:r>
            <a:r>
              <a:rPr sz="2000" b="1" spc="4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75" dirty="0">
                <a:solidFill>
                  <a:srgbClr val="554A3B"/>
                </a:solidFill>
                <a:latin typeface="Tahoma"/>
                <a:cs typeface="Tahoma"/>
              </a:rPr>
              <a:t>общ</a:t>
            </a:r>
            <a:r>
              <a:rPr sz="2000" b="1" spc="6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орган</a:t>
            </a:r>
            <a:r>
              <a:rPr sz="2000" b="1" spc="-4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зация 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5" dirty="0">
                <a:solidFill>
                  <a:srgbClr val="554A3B"/>
                </a:solidFill>
                <a:latin typeface="Tahoma"/>
                <a:cs typeface="Tahoma"/>
              </a:rPr>
              <a:t>пазарите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25" dirty="0">
                <a:solidFill>
                  <a:srgbClr val="554A3B"/>
                </a:solidFill>
                <a:latin typeface="Tahoma"/>
                <a:cs typeface="Tahoma"/>
              </a:rPr>
              <a:t>селскостопански</a:t>
            </a:r>
            <a:r>
              <a:rPr sz="2000" b="1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40" dirty="0">
                <a:solidFill>
                  <a:srgbClr val="554A3B"/>
                </a:solidFill>
                <a:latin typeface="Tahoma"/>
                <a:cs typeface="Tahoma"/>
              </a:rPr>
              <a:t>продукти;</a:t>
            </a:r>
            <a:endParaRPr sz="2000">
              <a:latin typeface="Tahoma"/>
              <a:cs typeface="Tahoma"/>
            </a:endParaRPr>
          </a:p>
          <a:p>
            <a:pPr marL="355600" marR="1049020" indent="-342900">
              <a:lnSpc>
                <a:spcPct val="100000"/>
              </a:lnSpc>
              <a:spcBef>
                <a:spcPts val="480"/>
              </a:spcBef>
              <a:buClr>
                <a:srgbClr val="92A199"/>
              </a:buClr>
              <a:buFont typeface="Microsoft Sans Serif"/>
              <a:buChar char="•"/>
              <a:tabLst>
                <a:tab pos="354965" algn="l"/>
                <a:tab pos="355600" algn="l"/>
              </a:tabLst>
            </a:pP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(Е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)</a:t>
            </a:r>
            <a:r>
              <a:rPr sz="20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245" dirty="0">
                <a:solidFill>
                  <a:srgbClr val="554A3B"/>
                </a:solidFill>
                <a:latin typeface="Tahoma"/>
                <a:cs typeface="Tahoma"/>
              </a:rPr>
              <a:t>№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5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b="1" spc="-185" dirty="0">
                <a:solidFill>
                  <a:srgbClr val="554A3B"/>
                </a:solidFill>
                <a:latin typeface="Tahoma"/>
                <a:cs typeface="Tahoma"/>
              </a:rPr>
              <a:t>/</a:t>
            </a:r>
            <a:r>
              <a:rPr sz="2000" b="1" spc="-200" dirty="0">
                <a:solidFill>
                  <a:srgbClr val="554A3B"/>
                </a:solidFill>
                <a:latin typeface="Tahoma"/>
                <a:cs typeface="Tahoma"/>
              </a:rPr>
              <a:t>2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0</a:t>
            </a:r>
            <a:r>
              <a:rPr sz="2000" b="1" spc="-150" dirty="0">
                <a:solidFill>
                  <a:srgbClr val="554A3B"/>
                </a:solidFill>
                <a:latin typeface="Tahoma"/>
                <a:cs typeface="Tahoma"/>
              </a:rPr>
              <a:t>1</a:t>
            </a:r>
            <a:r>
              <a:rPr sz="2000" b="1" spc="-155" dirty="0">
                <a:solidFill>
                  <a:srgbClr val="554A3B"/>
                </a:solidFill>
                <a:latin typeface="Tahoma"/>
                <a:cs typeface="Tahoma"/>
              </a:rPr>
              <a:t>2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25" dirty="0">
                <a:solidFill>
                  <a:srgbClr val="554A3B"/>
                </a:solidFill>
                <a:latin typeface="Tahoma"/>
                <a:cs typeface="Tahoma"/>
              </a:rPr>
              <a:t>относн</a:t>
            </a:r>
            <a:r>
              <a:rPr sz="2000" b="1" spc="30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000" b="1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60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000" b="1" spc="80" dirty="0">
                <a:solidFill>
                  <a:srgbClr val="554A3B"/>
                </a:solidFill>
                <a:latin typeface="Tahoma"/>
                <a:cs typeface="Tahoma"/>
              </a:rPr>
              <a:t>х</a:t>
            </a:r>
            <a:r>
              <a:rPr sz="2000" b="1" spc="30" dirty="0">
                <a:solidFill>
                  <a:srgbClr val="554A3B"/>
                </a:solidFill>
                <a:latin typeface="Tahoma"/>
                <a:cs typeface="Tahoma"/>
              </a:rPr>
              <a:t>емите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качеств</a:t>
            </a:r>
            <a:r>
              <a:rPr sz="2000" b="1" spc="15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5" dirty="0">
                <a:solidFill>
                  <a:srgbClr val="554A3B"/>
                </a:solidFill>
                <a:latin typeface="Tahoma"/>
                <a:cs typeface="Tahoma"/>
              </a:rPr>
              <a:t>на  </a:t>
            </a:r>
            <a:r>
              <a:rPr sz="2000" b="1" spc="30" dirty="0">
                <a:solidFill>
                  <a:srgbClr val="554A3B"/>
                </a:solidFill>
                <a:latin typeface="Tahoma"/>
                <a:cs typeface="Tahoma"/>
              </a:rPr>
              <a:t>селскостопанските</a:t>
            </a:r>
            <a:r>
              <a:rPr sz="2000" b="1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продукти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храни;</a:t>
            </a:r>
            <a:endParaRPr sz="2000">
              <a:latin typeface="Tahoma"/>
              <a:cs typeface="Tahoma"/>
            </a:endParaRPr>
          </a:p>
          <a:p>
            <a:pPr marL="355600" marR="5080" indent="-342900">
              <a:lnSpc>
                <a:spcPct val="100000"/>
              </a:lnSpc>
              <a:spcBef>
                <a:spcPts val="480"/>
              </a:spcBef>
              <a:buClr>
                <a:srgbClr val="92A199"/>
              </a:buClr>
              <a:buFont typeface="Microsoft Sans Serif"/>
              <a:buChar char="•"/>
              <a:tabLst>
                <a:tab pos="354965" algn="l"/>
                <a:tab pos="355600" algn="l"/>
              </a:tabLst>
            </a:pPr>
            <a:r>
              <a:rPr sz="2000" b="1" spc="-70" dirty="0">
                <a:solidFill>
                  <a:srgbClr val="554A3B"/>
                </a:solidFill>
                <a:latin typeface="Tahoma"/>
                <a:cs typeface="Tahoma"/>
              </a:rPr>
              <a:t>(ЕС) </a:t>
            </a:r>
            <a:r>
              <a:rPr sz="2000" b="1" spc="-245" dirty="0">
                <a:solidFill>
                  <a:srgbClr val="554A3B"/>
                </a:solidFill>
                <a:latin typeface="Tahoma"/>
                <a:cs typeface="Tahoma"/>
              </a:rPr>
              <a:t>№</a:t>
            </a:r>
            <a:r>
              <a:rPr sz="2000" b="1" spc="-2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65" dirty="0">
                <a:solidFill>
                  <a:srgbClr val="554A3B"/>
                </a:solidFill>
                <a:latin typeface="Tahoma"/>
                <a:cs typeface="Tahoma"/>
              </a:rPr>
              <a:t>251/2014</a:t>
            </a:r>
            <a:r>
              <a:rPr sz="2000" b="1" spc="-1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определяне, </a:t>
            </a:r>
            <a:r>
              <a:rPr sz="2000" b="1" spc="-5" dirty="0">
                <a:solidFill>
                  <a:srgbClr val="554A3B"/>
                </a:solidFill>
                <a:latin typeface="Tahoma"/>
                <a:cs typeface="Tahoma"/>
              </a:rPr>
              <a:t>описание, </a:t>
            </a:r>
            <a:r>
              <a:rPr sz="2000" b="1" dirty="0">
                <a:solidFill>
                  <a:srgbClr val="554A3B"/>
                </a:solidFill>
                <a:latin typeface="Tahoma"/>
                <a:cs typeface="Tahoma"/>
              </a:rPr>
              <a:t>представяне, </a:t>
            </a:r>
            <a:r>
              <a:rPr sz="2000" b="1" spc="5" dirty="0">
                <a:solidFill>
                  <a:srgbClr val="554A3B"/>
                </a:solidFill>
                <a:latin typeface="Tahoma"/>
                <a:cs typeface="Tahoma"/>
              </a:rPr>
              <a:t> етикетиране </a:t>
            </a:r>
            <a:r>
              <a:rPr sz="2000" b="1" spc="-100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000" b="1" spc="-10" dirty="0">
                <a:solidFill>
                  <a:srgbClr val="554A3B"/>
                </a:solidFill>
                <a:latin typeface="Tahoma"/>
                <a:cs typeface="Tahoma"/>
              </a:rPr>
              <a:t>правна </a:t>
            </a:r>
            <a:r>
              <a:rPr sz="2000" b="1" spc="-45" dirty="0">
                <a:solidFill>
                  <a:srgbClr val="554A3B"/>
                </a:solidFill>
                <a:latin typeface="Tahoma"/>
                <a:cs typeface="Tahoma"/>
              </a:rPr>
              <a:t>закрила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20" dirty="0">
                <a:solidFill>
                  <a:srgbClr val="554A3B"/>
                </a:solidFill>
                <a:latin typeface="Tahoma"/>
                <a:cs typeface="Tahoma"/>
              </a:rPr>
              <a:t>географските 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указания </a:t>
            </a:r>
            <a:r>
              <a:rPr sz="2000" b="1" spc="-5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dirty="0">
                <a:solidFill>
                  <a:srgbClr val="554A3B"/>
                </a:solidFill>
                <a:latin typeface="Tahoma"/>
                <a:cs typeface="Tahoma"/>
              </a:rPr>
              <a:t>ароматизирани</a:t>
            </a:r>
            <a:r>
              <a:rPr sz="20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лозаро-винарски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40" dirty="0">
                <a:solidFill>
                  <a:srgbClr val="554A3B"/>
                </a:solidFill>
                <a:latin typeface="Tahoma"/>
                <a:cs typeface="Tahoma"/>
              </a:rPr>
              <a:t>продукти;</a:t>
            </a:r>
            <a:endParaRPr sz="2000">
              <a:latin typeface="Tahoma"/>
              <a:cs typeface="Tahoma"/>
            </a:endParaRPr>
          </a:p>
          <a:p>
            <a:pPr marL="355600" marR="219710" indent="-342900">
              <a:lnSpc>
                <a:spcPct val="100000"/>
              </a:lnSpc>
              <a:spcBef>
                <a:spcPts val="480"/>
              </a:spcBef>
              <a:buClr>
                <a:srgbClr val="92A199"/>
              </a:buClr>
              <a:buFont typeface="Microsoft Sans Serif"/>
              <a:buChar char="•"/>
              <a:tabLst>
                <a:tab pos="354965" algn="l"/>
                <a:tab pos="355600" algn="l"/>
              </a:tabLst>
            </a:pPr>
            <a:r>
              <a:rPr sz="2000" b="1" spc="-70" dirty="0">
                <a:solidFill>
                  <a:srgbClr val="554A3B"/>
                </a:solidFill>
                <a:latin typeface="Tahoma"/>
                <a:cs typeface="Tahoma"/>
              </a:rPr>
              <a:t>(ЕС) </a:t>
            </a:r>
            <a:r>
              <a:rPr sz="2000" b="1" spc="-245" dirty="0">
                <a:solidFill>
                  <a:srgbClr val="554A3B"/>
                </a:solidFill>
                <a:latin typeface="Tahoma"/>
                <a:cs typeface="Tahoma"/>
              </a:rPr>
              <a:t>№</a:t>
            </a:r>
            <a:r>
              <a:rPr sz="2000" b="1" spc="-2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65" dirty="0">
                <a:solidFill>
                  <a:srgbClr val="554A3B"/>
                </a:solidFill>
                <a:latin typeface="Tahoma"/>
                <a:cs typeface="Tahoma"/>
              </a:rPr>
              <a:t>228/2013 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определяне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-5" dirty="0">
                <a:solidFill>
                  <a:srgbClr val="554A3B"/>
                </a:solidFill>
                <a:latin typeface="Tahoma"/>
                <a:cs typeface="Tahoma"/>
              </a:rPr>
              <a:t>специфични </a:t>
            </a:r>
            <a:r>
              <a:rPr sz="2000" b="1" spc="-10" dirty="0">
                <a:solidFill>
                  <a:srgbClr val="554A3B"/>
                </a:solidFill>
                <a:latin typeface="Tahoma"/>
                <a:cs typeface="Tahoma"/>
              </a:rPr>
              <a:t>мерки </a:t>
            </a:r>
            <a:r>
              <a:rPr sz="2000" b="1" spc="-20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b="1" spc="-5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35" dirty="0">
                <a:solidFill>
                  <a:srgbClr val="554A3B"/>
                </a:solidFill>
                <a:latin typeface="Tahoma"/>
                <a:cs typeface="Tahoma"/>
              </a:rPr>
              <a:t>селското</a:t>
            </a:r>
            <a:r>
              <a:rPr sz="2000" b="1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35" dirty="0">
                <a:solidFill>
                  <a:srgbClr val="554A3B"/>
                </a:solidFill>
                <a:latin typeface="Tahoma"/>
                <a:cs typeface="Tahoma"/>
              </a:rPr>
              <a:t>стопанство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45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най-отдалечените</a:t>
            </a:r>
            <a:r>
              <a:rPr sz="20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региони</a:t>
            </a:r>
            <a:r>
              <a:rPr sz="2000" b="1" spc="-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5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endParaRPr sz="2000">
              <a:latin typeface="Tahoma"/>
              <a:cs typeface="Tahoma"/>
            </a:endParaRPr>
          </a:p>
          <a:p>
            <a:pPr marL="355600">
              <a:lnSpc>
                <a:spcPct val="100000"/>
              </a:lnSpc>
            </a:pP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Съюза</a:t>
            </a:r>
            <a:r>
              <a:rPr sz="2000" b="1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0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endParaRPr sz="2000">
              <a:latin typeface="Tahoma"/>
              <a:cs typeface="Tahoma"/>
            </a:endParaRPr>
          </a:p>
          <a:p>
            <a:pPr marL="355600" marR="365760" indent="-342900">
              <a:lnSpc>
                <a:spcPct val="100000"/>
              </a:lnSpc>
              <a:spcBef>
                <a:spcPts val="484"/>
              </a:spcBef>
              <a:buClr>
                <a:srgbClr val="92A199"/>
              </a:buClr>
              <a:buFont typeface="Microsoft Sans Serif"/>
              <a:buChar char="•"/>
              <a:tabLst>
                <a:tab pos="354965" algn="l"/>
                <a:tab pos="355600" algn="l"/>
              </a:tabLst>
            </a:pPr>
            <a:r>
              <a:rPr sz="2000" b="1" spc="-70" dirty="0">
                <a:solidFill>
                  <a:srgbClr val="554A3B"/>
                </a:solidFill>
                <a:latin typeface="Tahoma"/>
                <a:cs typeface="Tahoma"/>
              </a:rPr>
              <a:t>(ЕС) </a:t>
            </a:r>
            <a:r>
              <a:rPr sz="2000" b="1" spc="-245" dirty="0">
                <a:solidFill>
                  <a:srgbClr val="554A3B"/>
                </a:solidFill>
                <a:latin typeface="Tahoma"/>
                <a:cs typeface="Tahoma"/>
              </a:rPr>
              <a:t>№</a:t>
            </a:r>
            <a:r>
              <a:rPr sz="2000" b="1" spc="-2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65" dirty="0">
                <a:solidFill>
                  <a:srgbClr val="554A3B"/>
                </a:solidFill>
                <a:latin typeface="Tahoma"/>
                <a:cs typeface="Tahoma"/>
              </a:rPr>
              <a:t>229/2013 </a:t>
            </a:r>
            <a:r>
              <a:rPr sz="2000" b="1" spc="-1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определяне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-5" dirty="0">
                <a:solidFill>
                  <a:srgbClr val="554A3B"/>
                </a:solidFill>
                <a:latin typeface="Tahoma"/>
                <a:cs typeface="Tahoma"/>
              </a:rPr>
              <a:t>специфични </a:t>
            </a:r>
            <a:r>
              <a:rPr sz="2000" b="1" spc="-10" dirty="0">
                <a:solidFill>
                  <a:srgbClr val="554A3B"/>
                </a:solidFill>
                <a:latin typeface="Tahoma"/>
                <a:cs typeface="Tahoma"/>
              </a:rPr>
              <a:t>мерки </a:t>
            </a:r>
            <a:r>
              <a:rPr sz="2000" b="1" spc="-145" dirty="0">
                <a:solidFill>
                  <a:srgbClr val="554A3B"/>
                </a:solidFill>
                <a:latin typeface="Tahoma"/>
                <a:cs typeface="Tahoma"/>
              </a:rPr>
              <a:t>в </a:t>
            </a:r>
            <a:r>
              <a:rPr sz="2000" b="1" spc="-5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45" dirty="0">
                <a:solidFill>
                  <a:srgbClr val="554A3B"/>
                </a:solidFill>
                <a:latin typeface="Tahoma"/>
                <a:cs typeface="Tahoma"/>
              </a:rPr>
              <a:t>областта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35" dirty="0">
                <a:solidFill>
                  <a:srgbClr val="554A3B"/>
                </a:solidFill>
                <a:latin typeface="Tahoma"/>
                <a:cs typeface="Tahoma"/>
              </a:rPr>
              <a:t>селското стопанство 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по </a:t>
            </a:r>
            <a:r>
              <a:rPr sz="2000" b="1" spc="-10" dirty="0">
                <a:solidFill>
                  <a:srgbClr val="554A3B"/>
                </a:solidFill>
                <a:latin typeface="Tahoma"/>
                <a:cs typeface="Tahoma"/>
              </a:rPr>
              <a:t>отношение </a:t>
            </a:r>
            <a:r>
              <a:rPr sz="2000" b="1" spc="5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000" b="1" spc="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малкит</a:t>
            </a:r>
            <a:r>
              <a:rPr sz="2000" b="1" spc="-2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0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140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000" b="1" spc="130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000" b="1" spc="-25" dirty="0">
                <a:solidFill>
                  <a:srgbClr val="554A3B"/>
                </a:solidFill>
                <a:latin typeface="Tahoma"/>
                <a:cs typeface="Tahoma"/>
              </a:rPr>
              <a:t>трови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145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0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-50" dirty="0">
                <a:solidFill>
                  <a:srgbClr val="554A3B"/>
                </a:solidFill>
                <a:latin typeface="Tahoma"/>
                <a:cs typeface="Tahoma"/>
              </a:rPr>
              <a:t>Егейск</a:t>
            </a:r>
            <a:r>
              <a:rPr sz="2000" b="1" spc="45" dirty="0">
                <a:solidFill>
                  <a:srgbClr val="554A3B"/>
                </a:solidFill>
                <a:latin typeface="Tahoma"/>
                <a:cs typeface="Tahoma"/>
              </a:rPr>
              <a:t>о</a:t>
            </a:r>
            <a:r>
              <a:rPr sz="2000" b="1" spc="-5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000" b="1" spc="30" dirty="0">
                <a:solidFill>
                  <a:srgbClr val="554A3B"/>
                </a:solidFill>
                <a:latin typeface="Tahoma"/>
                <a:cs typeface="Tahoma"/>
              </a:rPr>
              <a:t>море.</a:t>
            </a:r>
            <a:endParaRPr sz="2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379" y="373379"/>
            <a:ext cx="8380730" cy="111887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654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2020"/>
              </a:spcBef>
            </a:pPr>
            <a:r>
              <a:rPr sz="3500" b="0" spc="175" dirty="0">
                <a:solidFill>
                  <a:srgbClr val="6B7C71"/>
                </a:solidFill>
                <a:latin typeface="Cambria"/>
                <a:cs typeface="Cambria"/>
              </a:rPr>
              <a:t>ТРЕТИ</a:t>
            </a:r>
            <a:r>
              <a:rPr sz="3500" b="0" spc="8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240" dirty="0">
                <a:solidFill>
                  <a:srgbClr val="6B7C71"/>
                </a:solidFill>
                <a:latin typeface="Cambria"/>
                <a:cs typeface="Cambria"/>
              </a:rPr>
              <a:t>РЕГЛАМЕНТ</a:t>
            </a:r>
            <a:endParaRPr sz="3500">
              <a:latin typeface="Cambria"/>
              <a:cs typeface="Cambri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6697" y="1552765"/>
            <a:ext cx="8579485" cy="4977765"/>
            <a:chOff x="246697" y="1552765"/>
            <a:chExt cx="8579485" cy="4977765"/>
          </a:xfrm>
        </p:grpSpPr>
        <p:sp>
          <p:nvSpPr>
            <p:cNvPr id="7" name="object 7"/>
            <p:cNvSpPr/>
            <p:nvPr/>
          </p:nvSpPr>
          <p:spPr>
            <a:xfrm>
              <a:off x="251459" y="1557527"/>
              <a:ext cx="8569960" cy="4968240"/>
            </a:xfrm>
            <a:custGeom>
              <a:avLst/>
              <a:gdLst/>
              <a:ahLst/>
              <a:cxnLst/>
              <a:rect l="l" t="t" r="r" b="b"/>
              <a:pathLst>
                <a:path w="8569960" h="4968240">
                  <a:moveTo>
                    <a:pt x="8569452" y="0"/>
                  </a:moveTo>
                  <a:lnTo>
                    <a:pt x="0" y="0"/>
                  </a:lnTo>
                  <a:lnTo>
                    <a:pt x="0" y="4968240"/>
                  </a:lnTo>
                  <a:lnTo>
                    <a:pt x="8569452" y="4968240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CACE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1459" y="1557527"/>
              <a:ext cx="8569960" cy="4968240"/>
            </a:xfrm>
            <a:custGeom>
              <a:avLst/>
              <a:gdLst/>
              <a:ahLst/>
              <a:cxnLst/>
              <a:rect l="l" t="t" r="r" b="b"/>
              <a:pathLst>
                <a:path w="8569960" h="4968240">
                  <a:moveTo>
                    <a:pt x="0" y="4968240"/>
                  </a:moveTo>
                  <a:lnTo>
                    <a:pt x="8569452" y="4968240"/>
                  </a:lnTo>
                  <a:lnTo>
                    <a:pt x="8569452" y="0"/>
                  </a:lnTo>
                  <a:lnTo>
                    <a:pt x="0" y="0"/>
                  </a:lnTo>
                  <a:lnTo>
                    <a:pt x="0" y="4968240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29792" y="1584197"/>
            <a:ext cx="7947025" cy="4854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20" dirty="0">
                <a:solidFill>
                  <a:srgbClr val="554A3B"/>
                </a:solidFill>
                <a:latin typeface="Tahoma"/>
                <a:cs typeface="Tahoma"/>
              </a:rPr>
              <a:t>РЕГ</a:t>
            </a:r>
            <a:r>
              <a:rPr sz="2400" b="1" spc="-270" dirty="0">
                <a:solidFill>
                  <a:srgbClr val="554A3B"/>
                </a:solidFill>
                <a:latin typeface="Tahoma"/>
                <a:cs typeface="Tahoma"/>
              </a:rPr>
              <a:t>Л</a:t>
            </a:r>
            <a:r>
              <a:rPr sz="2400" b="1" spc="-150" dirty="0">
                <a:solidFill>
                  <a:srgbClr val="554A3B"/>
                </a:solidFill>
                <a:latin typeface="Tahoma"/>
                <a:cs typeface="Tahoma"/>
              </a:rPr>
              <a:t>АМЕНТ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35" dirty="0">
                <a:solidFill>
                  <a:srgbClr val="554A3B"/>
                </a:solidFill>
                <a:latin typeface="Tahoma"/>
                <a:cs typeface="Tahoma"/>
              </a:rPr>
              <a:t>ЕВРОПЕЙСК</a:t>
            </a:r>
            <a:r>
              <a:rPr sz="2400" b="1" spc="-160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315" dirty="0">
                <a:solidFill>
                  <a:srgbClr val="554A3B"/>
                </a:solidFill>
                <a:latin typeface="Tahoma"/>
                <a:cs typeface="Tahoma"/>
              </a:rPr>
              <a:t>Я</a:t>
            </a:r>
            <a:r>
              <a:rPr sz="2400" b="1" spc="-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50" dirty="0">
                <a:solidFill>
                  <a:srgbClr val="554A3B"/>
                </a:solidFill>
                <a:latin typeface="Tahoma"/>
                <a:cs typeface="Tahoma"/>
              </a:rPr>
              <a:t>ПАРЛАМЕН</a:t>
            </a:r>
            <a:r>
              <a:rPr sz="2400" b="1" spc="-120" dirty="0">
                <a:solidFill>
                  <a:srgbClr val="554A3B"/>
                </a:solidFill>
                <a:latin typeface="Tahoma"/>
                <a:cs typeface="Tahoma"/>
              </a:rPr>
              <a:t>Т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21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endParaRPr sz="2400">
              <a:latin typeface="Tahoma"/>
              <a:cs typeface="Tahoma"/>
            </a:endParaRPr>
          </a:p>
          <a:p>
            <a:pPr marL="12700" marR="162560">
              <a:lnSpc>
                <a:spcPct val="100000"/>
              </a:lnSpc>
            </a:pPr>
            <a:r>
              <a:rPr sz="2400" b="1" spc="-155" dirty="0">
                <a:solidFill>
                  <a:srgbClr val="554A3B"/>
                </a:solidFill>
                <a:latin typeface="Tahoma"/>
                <a:cs typeface="Tahoma"/>
              </a:rPr>
              <a:t>СЪВЕТА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70" dirty="0">
                <a:solidFill>
                  <a:srgbClr val="554A3B"/>
                </a:solidFill>
                <a:latin typeface="Tahoma"/>
                <a:cs typeface="Tahoma"/>
              </a:rPr>
              <a:t>относно</a:t>
            </a:r>
            <a:r>
              <a:rPr sz="2400" spc="-6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5" dirty="0">
                <a:solidFill>
                  <a:srgbClr val="554A3B"/>
                </a:solidFill>
                <a:latin typeface="Tahoma"/>
                <a:cs typeface="Tahoma"/>
              </a:rPr>
              <a:t>финансирането,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управлението</a:t>
            </a:r>
            <a:r>
              <a:rPr sz="24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70" dirty="0">
                <a:solidFill>
                  <a:srgbClr val="554A3B"/>
                </a:solidFill>
                <a:latin typeface="Tahoma"/>
                <a:cs typeface="Tahoma"/>
              </a:rPr>
              <a:t>мониторинга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spc="270" dirty="0">
                <a:solidFill>
                  <a:srgbClr val="554A3B"/>
                </a:solidFill>
                <a:latin typeface="Tahoma"/>
                <a:cs typeface="Tahoma"/>
              </a:rPr>
              <a:t>общата </a:t>
            </a:r>
            <a:r>
              <a:rPr sz="2400" spc="220" dirty="0">
                <a:solidFill>
                  <a:srgbClr val="554A3B"/>
                </a:solidFill>
                <a:latin typeface="Tahoma"/>
                <a:cs typeface="Tahoma"/>
              </a:rPr>
              <a:t>селскостопанска </a:t>
            </a:r>
            <a:r>
              <a:rPr sz="2400" spc="2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5" dirty="0">
                <a:solidFill>
                  <a:srgbClr val="554A3B"/>
                </a:solidFill>
                <a:latin typeface="Tahoma"/>
                <a:cs typeface="Tahoma"/>
              </a:rPr>
              <a:t>политика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отмяна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spc="155" dirty="0">
                <a:solidFill>
                  <a:srgbClr val="554A3B"/>
                </a:solidFill>
                <a:latin typeface="Tahoma"/>
                <a:cs typeface="Tahoma"/>
              </a:rPr>
              <a:t>Регламент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(ЕС) 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№ 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" dirty="0">
                <a:solidFill>
                  <a:srgbClr val="554A3B"/>
                </a:solidFill>
                <a:latin typeface="Tahoma"/>
                <a:cs typeface="Tahoma"/>
              </a:rPr>
              <a:t>1306/2013.</a:t>
            </a:r>
            <a:endParaRPr sz="24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575"/>
              </a:spcBef>
            </a:pP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ОСП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трябва </a:t>
            </a: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бъде 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модернизирана,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може 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80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55" dirty="0">
                <a:solidFill>
                  <a:srgbClr val="554A3B"/>
                </a:solidFill>
                <a:latin typeface="Tahoma"/>
                <a:cs typeface="Tahoma"/>
              </a:rPr>
              <a:t>посрещне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тези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предизвикателства,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50" dirty="0">
                <a:solidFill>
                  <a:srgbClr val="554A3B"/>
                </a:solidFill>
                <a:latin typeface="Tahoma"/>
                <a:cs typeface="Tahoma"/>
              </a:rPr>
              <a:t>опростена</a:t>
            </a:r>
            <a:endParaRPr sz="2400">
              <a:latin typeface="Tahoma"/>
              <a:cs typeface="Tahoma"/>
            </a:endParaRPr>
          </a:p>
          <a:p>
            <a:pPr marL="12700" marR="76200">
              <a:lnSpc>
                <a:spcPct val="100000"/>
              </a:lnSpc>
              <a:spcBef>
                <a:spcPts val="5"/>
              </a:spcBef>
            </a:pPr>
            <a:r>
              <a:rPr sz="2400" b="1" spc="215" dirty="0">
                <a:solidFill>
                  <a:srgbClr val="554A3B"/>
                </a:solidFill>
                <a:latin typeface="Tahoma"/>
                <a:cs typeface="Tahoma"/>
              </a:rPr>
              <a:t>— </a:t>
            </a:r>
            <a:r>
              <a:rPr sz="2400" b="1" spc="35" dirty="0">
                <a:solidFill>
                  <a:srgbClr val="554A3B"/>
                </a:solidFill>
                <a:latin typeface="Tahoma"/>
                <a:cs typeface="Tahoma"/>
              </a:rPr>
              <a:t>така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че </a:t>
            </a: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може </a:t>
            </a: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b="1" spc="-95" dirty="0">
                <a:solidFill>
                  <a:srgbClr val="554A3B"/>
                </a:solidFill>
                <a:latin typeface="Tahoma"/>
                <a:cs typeface="Tahoma"/>
              </a:rPr>
              <a:t>го 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направи </a:t>
            </a:r>
            <a:r>
              <a:rPr sz="2400" b="1" spc="270" dirty="0">
                <a:solidFill>
                  <a:srgbClr val="554A3B"/>
                </a:solidFill>
                <a:latin typeface="Tahoma"/>
                <a:cs typeface="Tahoma"/>
              </a:rPr>
              <a:t>с 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минимална 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административна </a:t>
            </a:r>
            <a:r>
              <a:rPr sz="2400" b="1" spc="35" dirty="0">
                <a:solidFill>
                  <a:srgbClr val="554A3B"/>
                </a:solidFill>
                <a:latin typeface="Tahoma"/>
                <a:cs typeface="Tahoma"/>
              </a:rPr>
              <a:t>тежест, </a:t>
            </a:r>
            <a:r>
              <a:rPr sz="2400" b="1" spc="-125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400" b="1" spc="7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бъде 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съгласувана </a:t>
            </a:r>
            <a:r>
              <a:rPr sz="2400" b="1" spc="-6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75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90" dirty="0">
                <a:solidFill>
                  <a:srgbClr val="554A3B"/>
                </a:solidFill>
                <a:latin typeface="Tahoma"/>
                <a:cs typeface="Tahoma"/>
              </a:rPr>
              <a:t>ощ</a:t>
            </a:r>
            <a:r>
              <a:rPr sz="2400" b="1" spc="70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по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-</a:t>
            </a:r>
            <a:r>
              <a:rPr sz="2400" b="1" spc="-165" dirty="0">
                <a:solidFill>
                  <a:srgbClr val="554A3B"/>
                </a:solidFill>
                <a:latin typeface="Tahoma"/>
                <a:cs typeface="Tahoma"/>
              </a:rPr>
              <a:t>голя</a:t>
            </a:r>
            <a:r>
              <a:rPr sz="2400" b="1" spc="60" dirty="0">
                <a:solidFill>
                  <a:srgbClr val="554A3B"/>
                </a:solidFill>
                <a:latin typeface="Tahoma"/>
                <a:cs typeface="Tahoma"/>
              </a:rPr>
              <a:t>м</a:t>
            </a:r>
            <a:r>
              <a:rPr sz="2400" b="1" spc="14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40" dirty="0">
                <a:solidFill>
                  <a:srgbClr val="554A3B"/>
                </a:solidFill>
                <a:latin typeface="Tahoma"/>
                <a:cs typeface="Tahoma"/>
              </a:rPr>
              <a:t>степе</a:t>
            </a:r>
            <a:r>
              <a:rPr sz="2400" b="1" spc="55" dirty="0">
                <a:solidFill>
                  <a:srgbClr val="554A3B"/>
                </a:solidFill>
                <a:latin typeface="Tahoma"/>
                <a:cs typeface="Tahoma"/>
              </a:rPr>
              <a:t>н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270" dirty="0">
                <a:solidFill>
                  <a:srgbClr val="554A3B"/>
                </a:solidFill>
                <a:latin typeface="Tahoma"/>
                <a:cs typeface="Tahoma"/>
              </a:rPr>
              <a:t>с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20" dirty="0">
                <a:solidFill>
                  <a:srgbClr val="554A3B"/>
                </a:solidFill>
                <a:latin typeface="Tahoma"/>
                <a:cs typeface="Tahoma"/>
              </a:rPr>
              <a:t>останалит</a:t>
            </a:r>
            <a:r>
              <a:rPr sz="2400" b="1" spc="25" dirty="0">
                <a:solidFill>
                  <a:srgbClr val="554A3B"/>
                </a:solidFill>
                <a:latin typeface="Tahoma"/>
                <a:cs typeface="Tahoma"/>
              </a:rPr>
              <a:t>е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00" dirty="0">
                <a:solidFill>
                  <a:srgbClr val="554A3B"/>
                </a:solidFill>
                <a:latin typeface="Tahoma"/>
                <a:cs typeface="Tahoma"/>
              </a:rPr>
              <a:t>политики 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ЕС,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35" dirty="0">
                <a:solidFill>
                  <a:srgbClr val="554A3B"/>
                </a:solidFill>
                <a:latin typeface="Tahoma"/>
                <a:cs typeface="Tahoma"/>
              </a:rPr>
              <a:t>така</a:t>
            </a:r>
            <a:r>
              <a:rPr sz="2400" b="1" spc="-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че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80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25" dirty="0">
                <a:solidFill>
                  <a:srgbClr val="554A3B"/>
                </a:solidFill>
                <a:latin typeface="Tahoma"/>
                <a:cs typeface="Tahoma"/>
              </a:rPr>
              <a:t>допринесе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максимално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14" dirty="0">
                <a:solidFill>
                  <a:srgbClr val="554A3B"/>
                </a:solidFill>
                <a:latin typeface="Tahoma"/>
                <a:cs typeface="Tahoma"/>
              </a:rPr>
              <a:t>към</a:t>
            </a:r>
            <a:endParaRPr sz="2400">
              <a:latin typeface="Tahoma"/>
              <a:cs typeface="Tahoma"/>
            </a:endParaRPr>
          </a:p>
          <a:p>
            <a:pPr marL="12700" marR="513715">
              <a:lnSpc>
                <a:spcPct val="100000"/>
              </a:lnSpc>
            </a:pPr>
            <a:r>
              <a:rPr sz="2400" b="1" spc="95" dirty="0">
                <a:solidFill>
                  <a:srgbClr val="554A3B"/>
                </a:solidFill>
                <a:latin typeface="Tahoma"/>
                <a:cs typeface="Tahoma"/>
              </a:rPr>
              <a:t>десетте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приоритета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Комисията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5" dirty="0">
                <a:solidFill>
                  <a:srgbClr val="554A3B"/>
                </a:solidFill>
                <a:latin typeface="Tahoma"/>
                <a:cs typeface="Tahoma"/>
              </a:rPr>
              <a:t>целите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400" b="1" spc="-6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устойчиво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развитие.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39" y="102107"/>
            <a:ext cx="8961120" cy="6664959"/>
            <a:chOff x="91439" y="102107"/>
            <a:chExt cx="8961120" cy="66649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" y="102107"/>
              <a:ext cx="8961119" cy="6664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95" y="277368"/>
              <a:ext cx="8596122" cy="13266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3380" y="373380"/>
              <a:ext cx="8380730" cy="1118870"/>
            </a:xfrm>
            <a:custGeom>
              <a:avLst/>
              <a:gdLst/>
              <a:ahLst/>
              <a:cxnLst/>
              <a:rect l="l" t="t" r="r" b="b"/>
              <a:pathLst>
                <a:path w="8380730" h="1118870">
                  <a:moveTo>
                    <a:pt x="8380476" y="0"/>
                  </a:moveTo>
                  <a:lnTo>
                    <a:pt x="0" y="0"/>
                  </a:lnTo>
                  <a:lnTo>
                    <a:pt x="0" y="1118615"/>
                  </a:lnTo>
                  <a:lnTo>
                    <a:pt x="8380476" y="1118615"/>
                  </a:lnTo>
                  <a:lnTo>
                    <a:pt x="8380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274821" y="397256"/>
            <a:ext cx="2500630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b="0" spc="375" dirty="0">
                <a:solidFill>
                  <a:srgbClr val="6B7C71"/>
                </a:solidFill>
                <a:latin typeface="Cambria"/>
                <a:cs typeface="Cambria"/>
              </a:rPr>
              <a:t>НОВА</a:t>
            </a:r>
            <a:r>
              <a:rPr sz="3500" b="0" spc="15" dirty="0">
                <a:solidFill>
                  <a:srgbClr val="6B7C71"/>
                </a:solidFill>
                <a:latin typeface="Cambria"/>
                <a:cs typeface="Cambria"/>
              </a:rPr>
              <a:t> </a:t>
            </a:r>
            <a:r>
              <a:rPr sz="3500" b="0" spc="484" dirty="0">
                <a:solidFill>
                  <a:srgbClr val="6B7C71"/>
                </a:solidFill>
                <a:latin typeface="Cambria"/>
                <a:cs typeface="Cambria"/>
              </a:rPr>
              <a:t>ОСП</a:t>
            </a:r>
            <a:endParaRPr sz="3500">
              <a:latin typeface="Cambria"/>
              <a:cs typeface="Cambri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46697" y="1264729"/>
            <a:ext cx="8579485" cy="5266055"/>
            <a:chOff x="246697" y="1264729"/>
            <a:chExt cx="8579485" cy="5266055"/>
          </a:xfrm>
        </p:grpSpPr>
        <p:sp>
          <p:nvSpPr>
            <p:cNvPr id="8" name="object 8"/>
            <p:cNvSpPr/>
            <p:nvPr/>
          </p:nvSpPr>
          <p:spPr>
            <a:xfrm>
              <a:off x="251459" y="1269491"/>
              <a:ext cx="8569960" cy="5256530"/>
            </a:xfrm>
            <a:custGeom>
              <a:avLst/>
              <a:gdLst/>
              <a:ahLst/>
              <a:cxnLst/>
              <a:rect l="l" t="t" r="r" b="b"/>
              <a:pathLst>
                <a:path w="8569960" h="5256530">
                  <a:moveTo>
                    <a:pt x="8569452" y="0"/>
                  </a:moveTo>
                  <a:lnTo>
                    <a:pt x="0" y="0"/>
                  </a:lnTo>
                  <a:lnTo>
                    <a:pt x="0" y="5256276"/>
                  </a:lnTo>
                  <a:lnTo>
                    <a:pt x="8569452" y="5256276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E9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1459" y="1269491"/>
              <a:ext cx="8569960" cy="5256530"/>
            </a:xfrm>
            <a:custGeom>
              <a:avLst/>
              <a:gdLst/>
              <a:ahLst/>
              <a:cxnLst/>
              <a:rect l="l" t="t" r="r" b="b"/>
              <a:pathLst>
                <a:path w="8569960" h="5256530">
                  <a:moveTo>
                    <a:pt x="0" y="5256276"/>
                  </a:moveTo>
                  <a:lnTo>
                    <a:pt x="8569452" y="5256276"/>
                  </a:lnTo>
                  <a:lnTo>
                    <a:pt x="8569452" y="0"/>
                  </a:lnTo>
                  <a:lnTo>
                    <a:pt x="0" y="0"/>
                  </a:lnTo>
                  <a:lnTo>
                    <a:pt x="0" y="5256276"/>
                  </a:lnTo>
                  <a:close/>
                </a:path>
              </a:pathLst>
            </a:custGeom>
            <a:ln w="9525">
              <a:solidFill>
                <a:srgbClr val="92A1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44500" y="1223010"/>
            <a:ext cx="8248015" cy="544004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675"/>
              </a:spcBef>
              <a:buClr>
                <a:srgbClr val="92A199"/>
              </a:buClr>
              <a:buFont typeface="Microsoft Sans Serif"/>
              <a:buChar char="•"/>
              <a:tabLst>
                <a:tab pos="241935" algn="l"/>
              </a:tabLst>
            </a:pP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Основните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5" dirty="0">
                <a:solidFill>
                  <a:srgbClr val="554A3B"/>
                </a:solidFill>
                <a:latin typeface="Tahoma"/>
                <a:cs typeface="Tahoma"/>
              </a:rPr>
              <a:t>аспекти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5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65" dirty="0">
                <a:solidFill>
                  <a:srgbClr val="554A3B"/>
                </a:solidFill>
                <a:latin typeface="Tahoma"/>
                <a:cs typeface="Tahoma"/>
              </a:rPr>
              <a:t>трите</a:t>
            </a:r>
            <a:r>
              <a:rPr sz="24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95" dirty="0">
                <a:solidFill>
                  <a:srgbClr val="554A3B"/>
                </a:solidFill>
                <a:latin typeface="Tahoma"/>
                <a:cs typeface="Tahoma"/>
              </a:rPr>
              <a:t>регламента</a:t>
            </a:r>
            <a:r>
              <a:rPr sz="2400" spc="-7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10" dirty="0">
                <a:solidFill>
                  <a:srgbClr val="554A3B"/>
                </a:solidFill>
                <a:latin typeface="Tahoma"/>
                <a:cs typeface="Tahoma"/>
              </a:rPr>
              <a:t>са:</a:t>
            </a:r>
            <a:endParaRPr sz="2400" dirty="0">
              <a:latin typeface="Tahoma"/>
              <a:cs typeface="Tahoma"/>
            </a:endParaRPr>
          </a:p>
          <a:p>
            <a:pPr marL="241300" marR="695325" indent="-229235">
              <a:lnSpc>
                <a:spcPct val="100000"/>
              </a:lnSpc>
              <a:spcBef>
                <a:spcPts val="575"/>
              </a:spcBef>
              <a:buClr>
                <a:srgbClr val="92A199"/>
              </a:buClr>
              <a:buFont typeface="Microsoft Sans Serif"/>
              <a:buChar char="•"/>
              <a:tabLst>
                <a:tab pos="241935" algn="l"/>
              </a:tabLst>
            </a:pPr>
            <a:r>
              <a:rPr sz="2400" b="1" spc="20" dirty="0">
                <a:solidFill>
                  <a:srgbClr val="554A3B"/>
                </a:solidFill>
                <a:latin typeface="Tahoma"/>
                <a:cs typeface="Tahoma"/>
              </a:rPr>
              <a:t>по-целенасочени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директни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60" dirty="0">
                <a:solidFill>
                  <a:srgbClr val="554A3B"/>
                </a:solidFill>
                <a:latin typeface="Tahoma"/>
                <a:cs typeface="Tahoma"/>
              </a:rPr>
              <a:t>плащания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125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400" b="1" spc="-1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45" dirty="0">
                <a:solidFill>
                  <a:srgbClr val="554A3B"/>
                </a:solidFill>
                <a:latin typeface="Tahoma"/>
                <a:cs typeface="Tahoma"/>
              </a:rPr>
              <a:t>интервенции 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за </a:t>
            </a:r>
            <a:r>
              <a:rPr sz="2400" b="1" spc="-35" dirty="0">
                <a:solidFill>
                  <a:srgbClr val="554A3B"/>
                </a:solidFill>
                <a:latin typeface="Tahoma"/>
                <a:cs typeface="Tahoma"/>
              </a:rPr>
              <a:t>развитие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b="1" spc="25" dirty="0">
                <a:solidFill>
                  <a:srgbClr val="554A3B"/>
                </a:solidFill>
                <a:latin typeface="Tahoma"/>
                <a:cs typeface="Tahoma"/>
              </a:rPr>
              <a:t>селските 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райони</a:t>
            </a:r>
            <a:r>
              <a:rPr sz="2400" spc="-30" dirty="0">
                <a:solidFill>
                  <a:srgbClr val="554A3B"/>
                </a:solidFill>
                <a:latin typeface="Tahoma"/>
                <a:cs typeface="Tahoma"/>
              </a:rPr>
              <a:t>,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10" dirty="0">
                <a:solidFill>
                  <a:srgbClr val="554A3B"/>
                </a:solidFill>
                <a:latin typeface="Tahoma"/>
                <a:cs typeface="Tahoma"/>
              </a:rPr>
              <a:t>като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 </a:t>
            </a:r>
            <a:r>
              <a:rPr sz="2400" spc="70" dirty="0">
                <a:solidFill>
                  <a:srgbClr val="554A3B"/>
                </a:solidFill>
                <a:latin typeface="Tahoma"/>
                <a:cs typeface="Tahoma"/>
              </a:rPr>
              <a:t>двете </a:t>
            </a:r>
            <a:r>
              <a:rPr sz="2400" spc="409" dirty="0">
                <a:solidFill>
                  <a:srgbClr val="554A3B"/>
                </a:solidFill>
                <a:latin typeface="Tahoma"/>
                <a:cs typeface="Tahoma"/>
              </a:rPr>
              <a:t>са </a:t>
            </a:r>
            <a:r>
              <a:rPr sz="2400" spc="204" dirty="0">
                <a:solidFill>
                  <a:srgbClr val="554A3B"/>
                </a:solidFill>
                <a:latin typeface="Tahoma"/>
                <a:cs typeface="Tahoma"/>
              </a:rPr>
              <a:t>предмет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spc="140" dirty="0">
                <a:solidFill>
                  <a:srgbClr val="554A3B"/>
                </a:solidFill>
                <a:latin typeface="Tahoma"/>
                <a:cs typeface="Tahoma"/>
              </a:rPr>
              <a:t>стратегическо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планиране;</a:t>
            </a:r>
            <a:endParaRPr sz="2400" dirty="0">
              <a:latin typeface="Tahoma"/>
              <a:cs typeface="Tahoma"/>
            </a:endParaRPr>
          </a:p>
          <a:p>
            <a:pPr marL="241300" marR="407034" indent="-229235">
              <a:lnSpc>
                <a:spcPct val="100000"/>
              </a:lnSpc>
              <a:spcBef>
                <a:spcPts val="580"/>
              </a:spcBef>
              <a:buClr>
                <a:srgbClr val="92A199"/>
              </a:buClr>
              <a:buFont typeface="Microsoft Sans Serif"/>
              <a:buChar char="•"/>
              <a:tabLst>
                <a:tab pos="241935" algn="l"/>
              </a:tabLst>
            </a:pP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нов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екологосъо</a:t>
            </a:r>
            <a:r>
              <a:rPr sz="2400" b="1" spc="-40" dirty="0">
                <a:solidFill>
                  <a:srgbClr val="554A3B"/>
                </a:solidFill>
                <a:latin typeface="Tahoma"/>
                <a:cs typeface="Tahoma"/>
              </a:rPr>
              <a:t>б</a:t>
            </a:r>
            <a:r>
              <a:rPr sz="2400" b="1" spc="5" dirty="0">
                <a:solidFill>
                  <a:srgbClr val="554A3B"/>
                </a:solidFill>
                <a:latin typeface="Tahoma"/>
                <a:cs typeface="Tahoma"/>
              </a:rPr>
              <a:t>разн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а </a:t>
            </a:r>
            <a:r>
              <a:rPr sz="2400" b="1" spc="15" dirty="0">
                <a:solidFill>
                  <a:srgbClr val="554A3B"/>
                </a:solidFill>
                <a:latin typeface="Tahoma"/>
                <a:cs typeface="Tahoma"/>
              </a:rPr>
              <a:t>архитектур</a:t>
            </a:r>
            <a:r>
              <a:rPr sz="2400" b="1" spc="20" dirty="0">
                <a:solidFill>
                  <a:srgbClr val="554A3B"/>
                </a:solidFill>
                <a:latin typeface="Tahoma"/>
                <a:cs typeface="Tahoma"/>
              </a:rPr>
              <a:t>а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25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400" spc="-130" dirty="0">
                <a:solidFill>
                  <a:srgbClr val="554A3B"/>
                </a:solidFill>
                <a:latin typeface="Tahoma"/>
                <a:cs typeface="Tahoma"/>
              </a:rPr>
              <a:t>ъ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з </a:t>
            </a:r>
            <a:r>
              <a:rPr sz="2400" spc="195" dirty="0">
                <a:solidFill>
                  <a:srgbClr val="554A3B"/>
                </a:solidFill>
                <a:latin typeface="Tahoma"/>
                <a:cs typeface="Tahoma"/>
              </a:rPr>
              <a:t>основа 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spc="80" dirty="0">
                <a:solidFill>
                  <a:srgbClr val="554A3B"/>
                </a:solidFill>
                <a:latin typeface="Tahoma"/>
                <a:cs typeface="Tahoma"/>
              </a:rPr>
              <a:t>екологични </a:t>
            </a:r>
            <a:r>
              <a:rPr sz="2400" spc="60" dirty="0">
                <a:solidFill>
                  <a:srgbClr val="554A3B"/>
                </a:solidFill>
                <a:latin typeface="Tahoma"/>
                <a:cs typeface="Tahoma"/>
              </a:rPr>
              <a:t>условия,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които </a:t>
            </a:r>
            <a:r>
              <a:rPr sz="2400" spc="70" dirty="0">
                <a:solidFill>
                  <a:srgbClr val="554A3B"/>
                </a:solidFill>
                <a:latin typeface="Tahoma"/>
                <a:cs typeface="Tahoma"/>
              </a:rPr>
              <a:t>трябва </a:t>
            </a:r>
            <a:r>
              <a:rPr sz="2400" spc="245" dirty="0">
                <a:solidFill>
                  <a:srgbClr val="554A3B"/>
                </a:solidFill>
                <a:latin typeface="Tahoma"/>
                <a:cs typeface="Tahoma"/>
              </a:rPr>
              <a:t>да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бъдат </a:t>
            </a:r>
            <a:r>
              <a:rPr sz="2400" spc="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60" dirty="0">
                <a:solidFill>
                  <a:srgbClr val="554A3B"/>
                </a:solidFill>
                <a:latin typeface="Tahoma"/>
                <a:cs typeface="Tahoma"/>
              </a:rPr>
              <a:t>изпълнени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0" dirty="0">
                <a:solidFill>
                  <a:srgbClr val="554A3B"/>
                </a:solidFill>
                <a:latin typeface="Tahoma"/>
                <a:cs typeface="Tahoma"/>
              </a:rPr>
              <a:t>от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75" dirty="0">
                <a:solidFill>
                  <a:srgbClr val="554A3B"/>
                </a:solidFill>
                <a:latin typeface="Tahoma"/>
                <a:cs typeface="Tahoma"/>
              </a:rPr>
              <a:t>земеделските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0" dirty="0">
                <a:solidFill>
                  <a:srgbClr val="554A3B"/>
                </a:solidFill>
                <a:latin typeface="Tahoma"/>
                <a:cs typeface="Tahoma"/>
              </a:rPr>
              <a:t>стопани,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25" dirty="0">
                <a:solidFill>
                  <a:srgbClr val="554A3B"/>
                </a:solidFill>
                <a:latin typeface="Tahoma"/>
                <a:cs typeface="Tahoma"/>
              </a:rPr>
              <a:t>и</a:t>
            </a:r>
            <a:endParaRPr sz="2400" dirty="0">
              <a:latin typeface="Tahoma"/>
              <a:cs typeface="Tahoma"/>
            </a:endParaRPr>
          </a:p>
          <a:p>
            <a:pPr marL="241300" marR="694690">
              <a:lnSpc>
                <a:spcPct val="100000"/>
              </a:lnSpc>
            </a:pPr>
            <a:r>
              <a:rPr sz="2400" spc="65" dirty="0">
                <a:solidFill>
                  <a:srgbClr val="554A3B"/>
                </a:solidFill>
                <a:latin typeface="Tahoma"/>
                <a:cs typeface="Tahoma"/>
              </a:rPr>
              <a:t>допълнителни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5" dirty="0">
                <a:solidFill>
                  <a:srgbClr val="554A3B"/>
                </a:solidFill>
                <a:latin typeface="Tahoma"/>
                <a:cs typeface="Tahoma"/>
              </a:rPr>
              <a:t>доброволни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60" dirty="0">
                <a:solidFill>
                  <a:srgbClr val="554A3B"/>
                </a:solidFill>
                <a:latin typeface="Tahoma"/>
                <a:cs typeface="Tahoma"/>
              </a:rPr>
              <a:t>мерки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-140" dirty="0">
                <a:solidFill>
                  <a:srgbClr val="554A3B"/>
                </a:solidFill>
                <a:latin typeface="Tahoma"/>
                <a:cs typeface="Tahoma"/>
              </a:rPr>
              <a:t>в</a:t>
            </a:r>
            <a:r>
              <a:rPr sz="2400" spc="-6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04" dirty="0">
                <a:solidFill>
                  <a:srgbClr val="554A3B"/>
                </a:solidFill>
                <a:latin typeface="Tahoma"/>
                <a:cs typeface="Tahoma"/>
              </a:rPr>
              <a:t>рамките</a:t>
            </a:r>
            <a:r>
              <a:rPr sz="24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9" dirty="0">
                <a:solidFill>
                  <a:srgbClr val="554A3B"/>
                </a:solidFill>
                <a:latin typeface="Tahoma"/>
                <a:cs typeface="Tahoma"/>
              </a:rPr>
              <a:t>на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05" dirty="0">
                <a:solidFill>
                  <a:srgbClr val="554A3B"/>
                </a:solidFill>
                <a:latin typeface="Tahoma"/>
                <a:cs typeface="Tahoma"/>
              </a:rPr>
              <a:t>двата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85" dirty="0">
                <a:solidFill>
                  <a:srgbClr val="554A3B"/>
                </a:solidFill>
                <a:latin typeface="Tahoma"/>
                <a:cs typeface="Tahoma"/>
              </a:rPr>
              <a:t>стълба;</a:t>
            </a:r>
            <a:endParaRPr sz="2400" dirty="0">
              <a:latin typeface="Tahoma"/>
              <a:cs typeface="Tahoma"/>
            </a:endParaRPr>
          </a:p>
          <a:p>
            <a:pPr marL="241300" indent="-229235">
              <a:lnSpc>
                <a:spcPct val="100000"/>
              </a:lnSpc>
              <a:spcBef>
                <a:spcPts val="575"/>
              </a:spcBef>
              <a:buClr>
                <a:srgbClr val="92A199"/>
              </a:buClr>
              <a:buFont typeface="Microsoft Sans Serif"/>
              <a:buChar char="•"/>
              <a:tabLst>
                <a:tab pos="241935" algn="l"/>
              </a:tabLst>
            </a:pP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основан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2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5" dirty="0">
                <a:solidFill>
                  <a:srgbClr val="554A3B"/>
                </a:solidFill>
                <a:latin typeface="Tahoma"/>
                <a:cs typeface="Tahoma"/>
              </a:rPr>
              <a:t>качеството</a:t>
            </a:r>
            <a:r>
              <a:rPr sz="2400" b="1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10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b="1" spc="-3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b="1" spc="-85" dirty="0">
                <a:solidFill>
                  <a:srgbClr val="554A3B"/>
                </a:solidFill>
                <a:latin typeface="Tahoma"/>
                <a:cs typeface="Tahoma"/>
              </a:rPr>
              <a:t>изпълнението</a:t>
            </a:r>
            <a:endParaRPr sz="2400" dirty="0">
              <a:latin typeface="Tahoma"/>
              <a:cs typeface="Tahoma"/>
            </a:endParaRPr>
          </a:p>
          <a:p>
            <a:pPr marL="241300" marR="5080">
              <a:lnSpc>
                <a:spcPct val="100000"/>
              </a:lnSpc>
              <a:spcBef>
                <a:spcPts val="5"/>
              </a:spcBef>
            </a:pPr>
            <a:r>
              <a:rPr sz="2400" b="1" spc="-20" dirty="0">
                <a:solidFill>
                  <a:srgbClr val="554A3B"/>
                </a:solidFill>
                <a:latin typeface="Tahoma"/>
                <a:cs typeface="Tahoma"/>
              </a:rPr>
              <a:t>подход</a:t>
            </a:r>
            <a:r>
              <a:rPr sz="2400" b="1" spc="-5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40" dirty="0">
                <a:solidFill>
                  <a:srgbClr val="554A3B"/>
                </a:solidFill>
                <a:latin typeface="Tahoma"/>
                <a:cs typeface="Tahoma"/>
              </a:rPr>
              <a:t>(нов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50" dirty="0">
                <a:solidFill>
                  <a:srgbClr val="554A3B"/>
                </a:solidFill>
                <a:latin typeface="Tahoma"/>
                <a:cs typeface="Tahoma"/>
              </a:rPr>
              <a:t>модел</a:t>
            </a:r>
            <a:r>
              <a:rPr sz="2400" spc="-9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0" dirty="0">
                <a:solidFill>
                  <a:srgbClr val="554A3B"/>
                </a:solidFill>
                <a:latin typeface="Tahoma"/>
                <a:cs typeface="Tahoma"/>
              </a:rPr>
              <a:t>осъществяване</a:t>
            </a:r>
            <a:r>
              <a:rPr sz="2400" spc="-114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25" dirty="0">
                <a:solidFill>
                  <a:srgbClr val="554A3B"/>
                </a:solidFill>
                <a:latin typeface="Tahoma"/>
                <a:cs typeface="Tahoma"/>
              </a:rPr>
              <a:t>на</a:t>
            </a:r>
            <a:r>
              <a:rPr sz="2400" spc="-10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55" dirty="0">
                <a:solidFill>
                  <a:srgbClr val="554A3B"/>
                </a:solidFill>
                <a:latin typeface="Tahoma"/>
                <a:cs typeface="Tahoma"/>
              </a:rPr>
              <a:t>ОСП),</a:t>
            </a:r>
            <a:r>
              <a:rPr sz="2400" spc="-7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65" dirty="0">
                <a:solidFill>
                  <a:srgbClr val="554A3B"/>
                </a:solidFill>
                <a:latin typeface="Tahoma"/>
                <a:cs typeface="Tahoma"/>
              </a:rPr>
              <a:t>при </a:t>
            </a:r>
            <a:r>
              <a:rPr sz="2400" spc="-73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който</a:t>
            </a:r>
            <a:r>
              <a:rPr sz="24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5" dirty="0">
                <a:solidFill>
                  <a:srgbClr val="554A3B"/>
                </a:solidFill>
                <a:latin typeface="Tahoma"/>
                <a:cs typeface="Tahoma"/>
              </a:rPr>
              <a:t>държавите</a:t>
            </a:r>
            <a:r>
              <a:rPr sz="2400" spc="-85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50" dirty="0">
                <a:solidFill>
                  <a:srgbClr val="554A3B"/>
                </a:solidFill>
                <a:latin typeface="Tahoma"/>
                <a:cs typeface="Tahoma"/>
              </a:rPr>
              <a:t>членки</a:t>
            </a:r>
            <a:r>
              <a:rPr sz="24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395" dirty="0">
                <a:solidFill>
                  <a:srgbClr val="554A3B"/>
                </a:solidFill>
                <a:latin typeface="Tahoma"/>
                <a:cs typeface="Tahoma"/>
              </a:rPr>
              <a:t>ще</a:t>
            </a:r>
            <a:r>
              <a:rPr sz="2400" spc="-8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70" dirty="0">
                <a:solidFill>
                  <a:srgbClr val="554A3B"/>
                </a:solidFill>
                <a:latin typeface="Tahoma"/>
                <a:cs typeface="Tahoma"/>
              </a:rPr>
              <a:t>трябва</a:t>
            </a:r>
            <a:r>
              <a:rPr sz="2400" spc="-11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245" dirty="0">
                <a:solidFill>
                  <a:srgbClr val="554A3B"/>
                </a:solidFill>
                <a:latin typeface="Tahoma"/>
                <a:cs typeface="Tahoma"/>
              </a:rPr>
              <a:t>да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00" dirty="0">
                <a:solidFill>
                  <a:srgbClr val="554A3B"/>
                </a:solidFill>
                <a:latin typeface="Tahoma"/>
                <a:cs typeface="Tahoma"/>
              </a:rPr>
              <a:t>докладват</a:t>
            </a:r>
            <a:endParaRPr sz="2400" dirty="0">
              <a:latin typeface="Tahoma"/>
              <a:cs typeface="Tahoma"/>
            </a:endParaRPr>
          </a:p>
          <a:p>
            <a:pPr marL="241300">
              <a:lnSpc>
                <a:spcPct val="100000"/>
              </a:lnSpc>
            </a:pPr>
            <a:r>
              <a:rPr sz="2400" spc="160" dirty="0">
                <a:solidFill>
                  <a:srgbClr val="554A3B"/>
                </a:solidFill>
                <a:latin typeface="Tahoma"/>
                <a:cs typeface="Tahoma"/>
              </a:rPr>
              <a:t>ежегодно</a:t>
            </a:r>
            <a:r>
              <a:rPr sz="2400" spc="-9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45" dirty="0">
                <a:solidFill>
                  <a:srgbClr val="554A3B"/>
                </a:solidFill>
                <a:latin typeface="Tahoma"/>
                <a:cs typeface="Tahoma"/>
              </a:rPr>
              <a:t>за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130" dirty="0">
                <a:solidFill>
                  <a:srgbClr val="554A3B"/>
                </a:solidFill>
                <a:latin typeface="Tahoma"/>
                <a:cs typeface="Tahoma"/>
              </a:rPr>
              <a:t>своите</a:t>
            </a:r>
            <a:r>
              <a:rPr sz="2400" spc="-100" dirty="0">
                <a:solidFill>
                  <a:srgbClr val="554A3B"/>
                </a:solidFill>
                <a:latin typeface="Tahoma"/>
                <a:cs typeface="Tahoma"/>
              </a:rPr>
              <a:t> </a:t>
            </a:r>
            <a:r>
              <a:rPr sz="2400" spc="90" dirty="0">
                <a:solidFill>
                  <a:srgbClr val="554A3B"/>
                </a:solidFill>
                <a:latin typeface="Tahoma"/>
                <a:cs typeface="Tahoma"/>
              </a:rPr>
              <a:t>постижения.</a:t>
            </a:r>
            <a:endParaRPr sz="24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2108</Words>
  <Application>Microsoft Office PowerPoint</Application>
  <PresentationFormat>Презентация на цял екран (4:3)</PresentationFormat>
  <Paragraphs>358</Paragraphs>
  <Slides>24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24</vt:i4>
      </vt:variant>
    </vt:vector>
  </HeadingPairs>
  <TitlesOfParts>
    <vt:vector size="34" baseType="lpstr">
      <vt:lpstr>Arial</vt:lpstr>
      <vt:lpstr>Calibri</vt:lpstr>
      <vt:lpstr>Cambria</vt:lpstr>
      <vt:lpstr>Microsoft Sans Serif</vt:lpstr>
      <vt:lpstr>Palatino Linotype</vt:lpstr>
      <vt:lpstr>Tahoma</vt:lpstr>
      <vt:lpstr>Times New Roman</vt:lpstr>
      <vt:lpstr>Verdana</vt:lpstr>
      <vt:lpstr>Wingdings</vt:lpstr>
      <vt:lpstr>Office Theme</vt:lpstr>
      <vt:lpstr>ОБЩА СЕЛСКОСТОПАНСКА ПОЛИТИКА  ЗА ПЕРИОДА 2023—2027 Г.</vt:lpstr>
      <vt:lpstr>НОВАТА ОСП</vt:lpstr>
      <vt:lpstr>НОВАТА ОСП</vt:lpstr>
      <vt:lpstr>НОВАТА ОСП</vt:lpstr>
      <vt:lpstr>НОВАТА ОСП</vt:lpstr>
      <vt:lpstr>ПЪРВИ РЕГЛАМЕНТ</vt:lpstr>
      <vt:lpstr>ВТОРИ РЕГЛАМЕНТ</vt:lpstr>
      <vt:lpstr>ТРЕТИ РЕГЛАМЕНТ</vt:lpstr>
      <vt:lpstr>НОВА ОСП</vt:lpstr>
      <vt:lpstr>УКРЕПВАНЕ НА БИОЛОГИЧНОТО</vt:lpstr>
      <vt:lpstr>ПО-ГОЛЯМА ПОДКРЕПА ЗА МАЛКИТЕ</vt:lpstr>
      <vt:lpstr>ПО-ГОЛЯМА ПРОЗРАЧНОСТ И ПО-ДОБРО</vt:lpstr>
      <vt:lpstr>Бъдещата ОСП</vt:lpstr>
      <vt:lpstr>СРЕДСТВА ЗА ОСП</vt:lpstr>
      <vt:lpstr>ДИРЕКТНИ ПЛАЩАНИЯ:</vt:lpstr>
      <vt:lpstr>РАЗВИТИЕ НА СЕЛСКИТЕ РАЙОНИ</vt:lpstr>
      <vt:lpstr>НОВА ЗЕЛЕНА АРХИТЕКТУРА:</vt:lpstr>
      <vt:lpstr>Настояща и нова зелена архитектура</vt:lpstr>
      <vt:lpstr>Презентация на PowerPoint</vt:lpstr>
      <vt:lpstr>SWOT АНАЛИЗ: СЪСТОЯНИЕТО НА СЕЛСКОТО</vt:lpstr>
      <vt:lpstr>SWOT АНАЛИЗ: СЪСТОЯНИЕТО НА СЕЛСКОТО</vt:lpstr>
      <vt:lpstr>SWOT АНАЛИЗ: ВЛИЯНИЕТО НА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User</dc:creator>
  <cp:lastModifiedBy>user</cp:lastModifiedBy>
  <cp:revision>9</cp:revision>
  <dcterms:created xsi:type="dcterms:W3CDTF">2023-03-29T16:02:53Z</dcterms:created>
  <dcterms:modified xsi:type="dcterms:W3CDTF">2023-04-10T11:03:24Z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2022-05-31T00:00:00Z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2023-03-29T00:00:00Z</vt:filetime>
  </property>
</Properties>
</file>